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348" r:id="rId5"/>
    <p:sldId id="310" r:id="rId6"/>
    <p:sldId id="336" r:id="rId7"/>
    <p:sldId id="282" r:id="rId8"/>
    <p:sldId id="311" r:id="rId9"/>
    <p:sldId id="312" r:id="rId10"/>
    <p:sldId id="338" r:id="rId11"/>
    <p:sldId id="314" r:id="rId12"/>
    <p:sldId id="345" r:id="rId13"/>
    <p:sldId id="339" r:id="rId14"/>
    <p:sldId id="329" r:id="rId15"/>
    <p:sldId id="330" r:id="rId16"/>
    <p:sldId id="316" r:id="rId17"/>
    <p:sldId id="332" r:id="rId18"/>
    <p:sldId id="333" r:id="rId19"/>
    <p:sldId id="340" r:id="rId20"/>
    <p:sldId id="331" r:id="rId21"/>
    <p:sldId id="346" r:id="rId22"/>
    <p:sldId id="341" r:id="rId23"/>
    <p:sldId id="320" r:id="rId24"/>
    <p:sldId id="342" r:id="rId25"/>
    <p:sldId id="325" r:id="rId26"/>
    <p:sldId id="326" r:id="rId27"/>
    <p:sldId id="344" r:id="rId28"/>
    <p:sldId id="343" r:id="rId29"/>
    <p:sldId id="294" r:id="rId30"/>
    <p:sldId id="25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1"/>
    <p:restoredTop sz="68287" autoAdjust="0"/>
  </p:normalViewPr>
  <p:slideViewPr>
    <p:cSldViewPr snapToGrid="0" snapToObjects="1">
      <p:cViewPr>
        <p:scale>
          <a:sx n="81" d="100"/>
          <a:sy n="81" d="100"/>
        </p:scale>
        <p:origin x="26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0" d="100"/>
        <a:sy n="3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3EC0F-D2B0-4FBB-932E-95EF0A90C0CF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B96A8-572E-4825-8598-DEC4E61C8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0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93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0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31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4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58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39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B96A8-572E-4825-8598-DEC4E61C8C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6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302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8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4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4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0F6463-8CAD-3C47-AA40-4268B226C355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87EC0B-0C98-1045-90B5-0A7AA5AAE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3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3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png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14828" y="97956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Cloud-DNN: An Open Framework for Mapping DNN Models to Cloud FPGAs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812" y="4001934"/>
            <a:ext cx="1943866" cy="19438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0171" y="2695321"/>
            <a:ext cx="69972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Yao Chen</a:t>
            </a:r>
            <a:r>
              <a:rPr lang="en-US" altLang="zh-CN" sz="2400" baseline="30000" dirty="0"/>
              <a:t>1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Jiong</a:t>
            </a:r>
            <a:r>
              <a:rPr lang="en-US" altLang="zh-CN" sz="2400" dirty="0"/>
              <a:t> He</a:t>
            </a:r>
            <a:r>
              <a:rPr lang="en-US" altLang="zh-CN" sz="2400" baseline="30000" dirty="0"/>
              <a:t>1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Xiaofan</a:t>
            </a:r>
            <a:r>
              <a:rPr lang="en-US" altLang="zh-CN" sz="2400" dirty="0"/>
              <a:t> Zhang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, Cong Hao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, Deming Chen</a:t>
            </a:r>
            <a:r>
              <a:rPr lang="en-US" altLang="zh-CN" sz="2400" baseline="30000" dirty="0"/>
              <a:t>1,2</a:t>
            </a:r>
          </a:p>
          <a:p>
            <a:pPr algn="ctr"/>
            <a:r>
              <a:rPr lang="en-US" altLang="zh-CN" sz="2000" baseline="30000" dirty="0"/>
              <a:t>1</a:t>
            </a:r>
            <a:r>
              <a:rPr lang="en-US" altLang="zh-CN" sz="2000" dirty="0"/>
              <a:t>Advanced</a:t>
            </a:r>
            <a:r>
              <a:rPr lang="zh-CN" altLang="en-US" sz="2000" dirty="0"/>
              <a:t> </a:t>
            </a:r>
            <a:r>
              <a:rPr lang="en-US" altLang="zh-CN" sz="2000" dirty="0"/>
              <a:t>Digital</a:t>
            </a:r>
            <a:r>
              <a:rPr lang="zh-CN" altLang="en-US" sz="2000" dirty="0"/>
              <a:t> </a:t>
            </a:r>
            <a:r>
              <a:rPr lang="en-US" altLang="zh-CN" sz="2000" dirty="0"/>
              <a:t>Sciences</a:t>
            </a:r>
            <a:r>
              <a:rPr lang="zh-CN" altLang="en-US" sz="2000" dirty="0"/>
              <a:t> </a:t>
            </a:r>
            <a:r>
              <a:rPr lang="en-US" altLang="zh-CN" sz="2000" dirty="0"/>
              <a:t>Center, Singapore</a:t>
            </a:r>
          </a:p>
          <a:p>
            <a:pPr algn="ctr"/>
            <a:r>
              <a:rPr lang="en-US" sz="2000" baseline="30000" dirty="0"/>
              <a:t>2 </a:t>
            </a:r>
            <a:r>
              <a:rPr lang="en-US" sz="2000" dirty="0"/>
              <a:t>University of Illinois at Urbana-Champaign, IL, USA</a:t>
            </a:r>
          </a:p>
        </p:txBody>
      </p:sp>
      <p:pic>
        <p:nvPicPr>
          <p:cNvPr id="6" name="Picture 2" descr="“university illinois”的图片搜索结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13579" y="4640184"/>
            <a:ext cx="561728" cy="84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“illinois logo”的图片搜索结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0951" y="4710524"/>
            <a:ext cx="2096164" cy="6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727426"/>
            <a:ext cx="7689799" cy="4163678"/>
          </a:xfrm>
        </p:spPr>
        <p:txBody>
          <a:bodyPr>
            <a:noAutofit/>
          </a:bodyPr>
          <a:lstStyle/>
          <a:p>
            <a:r>
              <a:rPr lang="en-US" dirty="0"/>
              <a:t>Background, challenges and motivation</a:t>
            </a:r>
          </a:p>
          <a:p>
            <a:r>
              <a:rPr lang="en-US" dirty="0"/>
              <a:t>Cloud-DNN overview</a:t>
            </a:r>
          </a:p>
          <a:p>
            <a:r>
              <a:rPr lang="en-US" b="1" dirty="0">
                <a:solidFill>
                  <a:srgbClr val="FF0000"/>
                </a:solidFill>
              </a:rPr>
              <a:t>Synthesizable library design</a:t>
            </a:r>
          </a:p>
          <a:p>
            <a:r>
              <a:rPr lang="en-US" dirty="0"/>
              <a:t>System architecture generation</a:t>
            </a:r>
          </a:p>
          <a:p>
            <a:r>
              <a:rPr lang="en-US" dirty="0"/>
              <a:t>Cloud-DNN framework in detail</a:t>
            </a:r>
          </a:p>
          <a:p>
            <a:r>
              <a:rPr lang="en-US" dirty="0"/>
              <a:t>Evaluations</a:t>
            </a:r>
          </a:p>
          <a:p>
            <a:r>
              <a:rPr lang="en-US" dirty="0"/>
              <a:t>Conclusion and future 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7100" y="3498666"/>
            <a:ext cx="7066312" cy="2686427"/>
            <a:chOff x="1393181" y="1261524"/>
            <a:chExt cx="5884984" cy="245070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3181" y="1379828"/>
              <a:ext cx="5884984" cy="233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834787" y="1261524"/>
              <a:ext cx="1410313" cy="71967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0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Layer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IPs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66754" y="1866901"/>
            <a:ext cx="1319246" cy="7788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CONV_1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66753" y="2650949"/>
            <a:ext cx="1319247" cy="46563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ReLU_1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685458"/>
              </p:ext>
            </p:extLst>
          </p:nvPr>
        </p:nvGraphicFramePr>
        <p:xfrm>
          <a:off x="3493476" y="2321369"/>
          <a:ext cx="534572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728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Tensor-to-Tensor (TT)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Element-wise (EW)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ReLU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Sigmoid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InnerProduct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Tanh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DeConv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/>
                        <a:t>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stCxn id="10" idx="3"/>
          </p:cNvCxnSpPr>
          <p:nvPr/>
        </p:nvCxnSpPr>
        <p:spPr>
          <a:xfrm flipV="1">
            <a:off x="2286000" y="2883764"/>
            <a:ext cx="3886200" cy="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>
            <a:off x="2286000" y="2256309"/>
            <a:ext cx="1207477" cy="52499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0"/>
          </p:cNvCxnSpPr>
          <p:nvPr/>
        </p:nvCxnSpPr>
        <p:spPr>
          <a:xfrm>
            <a:off x="1626377" y="1555750"/>
            <a:ext cx="0" cy="311151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966753" y="3644901"/>
            <a:ext cx="1319246" cy="77881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POOL_1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66753" y="4876801"/>
            <a:ext cx="1319246" cy="77881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FC_1</a:t>
            </a:r>
          </a:p>
        </p:txBody>
      </p:sp>
      <p:cxnSp>
        <p:nvCxnSpPr>
          <p:cNvPr id="23" name="Straight Arrow Connector 22"/>
          <p:cNvCxnSpPr>
            <a:stCxn id="10" idx="2"/>
            <a:endCxn id="21" idx="0"/>
          </p:cNvCxnSpPr>
          <p:nvPr/>
        </p:nvCxnSpPr>
        <p:spPr>
          <a:xfrm flipH="1">
            <a:off x="1626376" y="3116580"/>
            <a:ext cx="1" cy="528321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2"/>
            <a:endCxn id="22" idx="0"/>
          </p:cNvCxnSpPr>
          <p:nvPr/>
        </p:nvCxnSpPr>
        <p:spPr>
          <a:xfrm>
            <a:off x="1626376" y="4423717"/>
            <a:ext cx="0" cy="453084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26377" y="5655617"/>
            <a:ext cx="0" cy="26416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1" idx="3"/>
          </p:cNvCxnSpPr>
          <p:nvPr/>
        </p:nvCxnSpPr>
        <p:spPr>
          <a:xfrm flipV="1">
            <a:off x="2285999" y="3285067"/>
            <a:ext cx="1207477" cy="7492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2" idx="3"/>
          </p:cNvCxnSpPr>
          <p:nvPr/>
        </p:nvCxnSpPr>
        <p:spPr>
          <a:xfrm flipV="1">
            <a:off x="2285999" y="3644901"/>
            <a:ext cx="1207477" cy="1621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8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Layer accelerator template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2" y="2903609"/>
            <a:ext cx="8853487" cy="314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6492" y="1292880"/>
            <a:ext cx="7770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C++ template class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Easily configured with template parameters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Fully synthesizable and flexible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903609"/>
            <a:ext cx="3289300" cy="291986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75000" y="3169169"/>
            <a:ext cx="318477" cy="22987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15">
            <a:extLst>
              <a:ext uri="{FF2B5EF4-FFF2-40B4-BE49-F238E27FC236}">
                <a16:creationId xmlns="" xmlns:a16="http://schemas.microsoft.com/office/drawing/2014/main" id="{131F5AE0-7426-407D-8DD7-EBD1C9F83F52}"/>
              </a:ext>
            </a:extLst>
          </p:cNvPr>
          <p:cNvSpPr/>
          <p:nvPr/>
        </p:nvSpPr>
        <p:spPr>
          <a:xfrm>
            <a:off x="3098800" y="2872253"/>
            <a:ext cx="3752362" cy="714375"/>
          </a:xfrm>
          <a:prstGeom prst="wedgeRectCallout">
            <a:avLst>
              <a:gd name="adj1" fmla="val -38607"/>
              <a:gd name="adj2" fmla="val 964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Element-wise function as in-line functions</a:t>
            </a:r>
          </a:p>
        </p:txBody>
      </p:sp>
      <p:sp>
        <p:nvSpPr>
          <p:cNvPr id="11" name="Speech Bubble: Rectangle 34">
            <a:extLst>
              <a:ext uri="{FF2B5EF4-FFF2-40B4-BE49-F238E27FC236}">
                <a16:creationId xmlns="" xmlns:a16="http://schemas.microsoft.com/office/drawing/2014/main" id="{D55578F1-3FA4-4863-A899-98519AD9B388}"/>
              </a:ext>
            </a:extLst>
          </p:cNvPr>
          <p:cNvSpPr/>
          <p:nvPr/>
        </p:nvSpPr>
        <p:spPr>
          <a:xfrm>
            <a:off x="3896143" y="5603643"/>
            <a:ext cx="3990558" cy="726289"/>
          </a:xfrm>
          <a:prstGeom prst="wedgeRectCallout">
            <a:avLst>
              <a:gd name="adj1" fmla="val -55085"/>
              <a:gd name="adj2" fmla="val -49326"/>
            </a:avLst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Tensor-to-tensor functions are layer </a:t>
            </a:r>
            <a:r>
              <a:rPr lang="en-US" sz="2000" b="1" dirty="0" smtClean="0">
                <a:solidFill>
                  <a:srgbClr val="00B050"/>
                </a:solidFill>
              </a:rPr>
              <a:t>templates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Sub-net template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5" y="2125191"/>
            <a:ext cx="1217016" cy="3355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168" y="2482626"/>
            <a:ext cx="109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Die0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6978" y="3244964"/>
            <a:ext cx="2199022" cy="2249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6978" y="4404925"/>
            <a:ext cx="2199022" cy="263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4168" y="3541258"/>
            <a:ext cx="109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Die1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167" y="4707666"/>
            <a:ext cx="109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Die2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64" y="2028678"/>
            <a:ext cx="7361542" cy="35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Synthesizable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492" y="1437468"/>
            <a:ext cx="567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Template class and parameters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57" y="1960688"/>
            <a:ext cx="6423685" cy="231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2338" y="4776257"/>
            <a:ext cx="6199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Conv_acc</a:t>
            </a:r>
            <a:r>
              <a:rPr lang="en-US" dirty="0"/>
              <a:t>&lt;</a:t>
            </a:r>
            <a:r>
              <a:rPr lang="en-US" dirty="0" err="1"/>
              <a:t>DataType</a:t>
            </a:r>
            <a:r>
              <a:rPr lang="en-US" dirty="0"/>
              <a:t>, Tm_0, Tn_0, Tr_0, Tc_0&gt; convAcc0;</a:t>
            </a:r>
          </a:p>
          <a:p>
            <a:r>
              <a:rPr lang="en-US" dirty="0" err="1"/>
              <a:t>Conv_acc</a:t>
            </a:r>
            <a:r>
              <a:rPr lang="en-US" dirty="0"/>
              <a:t>&lt;</a:t>
            </a:r>
            <a:r>
              <a:rPr lang="en-US" dirty="0" err="1"/>
              <a:t>DataType</a:t>
            </a:r>
            <a:r>
              <a:rPr lang="en-US" dirty="0"/>
              <a:t>, Tm_1, Tn_1, Tr_1, Tc_1&gt; convAcc1;</a:t>
            </a:r>
          </a:p>
          <a:p>
            <a:r>
              <a:rPr lang="en-US" dirty="0" err="1"/>
              <a:t>Pool_acc</a:t>
            </a:r>
            <a:r>
              <a:rPr lang="en-US" dirty="0"/>
              <a:t>&lt; </a:t>
            </a:r>
            <a:r>
              <a:rPr lang="mr-IN" dirty="0"/>
              <a:t>…</a:t>
            </a:r>
            <a:r>
              <a:rPr lang="en-US" dirty="0"/>
              <a:t>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492" y="4258466"/>
            <a:ext cx="567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37936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Accelerator models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19" y="2654779"/>
            <a:ext cx="2127554" cy="32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stCxn id="23" idx="2"/>
          </p:cNvCxnSpPr>
          <p:nvPr/>
        </p:nvCxnSpPr>
        <p:spPr>
          <a:xfrm>
            <a:off x="4648739" y="2625293"/>
            <a:ext cx="0" cy="4400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50" y="3725076"/>
            <a:ext cx="2498545" cy="46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9804" y="2625293"/>
            <a:ext cx="805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2775" y="4469804"/>
            <a:ext cx="805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2775" y="3505352"/>
            <a:ext cx="805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9804" y="3065323"/>
            <a:ext cx="805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15768" y="3495291"/>
            <a:ext cx="0" cy="9674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51991" y="3156435"/>
            <a:ext cx="212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Performance model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29804" y="2241331"/>
            <a:ext cx="805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2775" y="1827874"/>
            <a:ext cx="805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27731" y="1832757"/>
            <a:ext cx="2107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Convolution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2521" y="1835095"/>
            <a:ext cx="2107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Pooling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4962" y="2255961"/>
            <a:ext cx="212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Resource model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648739" y="1827874"/>
            <a:ext cx="892" cy="404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02" y="2590142"/>
            <a:ext cx="3728027" cy="429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368" y="4682590"/>
            <a:ext cx="4794363" cy="6877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459" y="3637064"/>
            <a:ext cx="3088970" cy="744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4653" y="4784135"/>
            <a:ext cx="14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92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696194"/>
            <a:ext cx="7689799" cy="4163678"/>
          </a:xfrm>
        </p:spPr>
        <p:txBody>
          <a:bodyPr>
            <a:noAutofit/>
          </a:bodyPr>
          <a:lstStyle/>
          <a:p>
            <a:r>
              <a:rPr lang="en-US" dirty="0"/>
              <a:t>Background, challenges and motivation</a:t>
            </a:r>
          </a:p>
          <a:p>
            <a:r>
              <a:rPr lang="en-US" dirty="0"/>
              <a:t>Cloud-D</a:t>
            </a:r>
            <a:r>
              <a:rPr lang="en-US" altLang="ja-JP" dirty="0"/>
              <a:t>NN</a:t>
            </a:r>
            <a:r>
              <a:rPr lang="en-US" dirty="0"/>
              <a:t> overview</a:t>
            </a:r>
          </a:p>
          <a:p>
            <a:r>
              <a:rPr lang="en-US" dirty="0"/>
              <a:t>Synthesizable library design</a:t>
            </a:r>
          </a:p>
          <a:p>
            <a:r>
              <a:rPr lang="en-US" b="1" dirty="0">
                <a:solidFill>
                  <a:srgbClr val="FF0000"/>
                </a:solidFill>
              </a:rPr>
              <a:t>System architecture generation</a:t>
            </a:r>
          </a:p>
          <a:p>
            <a:r>
              <a:rPr lang="en-US" dirty="0"/>
              <a:t>Cloud-D</a:t>
            </a:r>
            <a:r>
              <a:rPr lang="en-US" altLang="ja-JP" dirty="0"/>
              <a:t>NN</a:t>
            </a:r>
            <a:r>
              <a:rPr lang="en-US" dirty="0"/>
              <a:t> framework in detail</a:t>
            </a:r>
          </a:p>
          <a:p>
            <a:r>
              <a:rPr lang="en-US" dirty="0"/>
              <a:t>Evaluations</a:t>
            </a:r>
          </a:p>
          <a:p>
            <a:r>
              <a:rPr lang="en-US" dirty="0"/>
              <a:t>Conclusion and future 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7100" y="4153547"/>
            <a:ext cx="5884984" cy="2398422"/>
            <a:chOff x="1393181" y="1379828"/>
            <a:chExt cx="5884984" cy="239842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3181" y="1379828"/>
              <a:ext cx="5884984" cy="233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860187" y="3141124"/>
              <a:ext cx="1410313" cy="6371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2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System architecture generation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1" y="1261524"/>
            <a:ext cx="5611091" cy="28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910" y="4365555"/>
            <a:ext cx="6941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One sub-net per die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Controllable  connection between dies during system generation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Shell integration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DMA enabled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Physical constraints to allocate the modules to different locations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892842" y="1812758"/>
            <a:ext cx="1010653" cy="3850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3" idx="2"/>
          </p:cNvCxnSpPr>
          <p:nvPr/>
        </p:nvCxnSpPr>
        <p:spPr>
          <a:xfrm flipV="1">
            <a:off x="5165558" y="2197768"/>
            <a:ext cx="232611" cy="25667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87579" y="1491916"/>
            <a:ext cx="4411579" cy="2607802"/>
            <a:chOff x="2887579" y="1491916"/>
            <a:chExt cx="4411579" cy="260780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887579" y="1491916"/>
              <a:ext cx="0" cy="26078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887579" y="4099718"/>
              <a:ext cx="44115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87579" y="1491916"/>
              <a:ext cx="9785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66147" y="1491916"/>
              <a:ext cx="0" cy="18769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866147" y="3368842"/>
              <a:ext cx="3433011" cy="160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299158" y="3368842"/>
              <a:ext cx="0" cy="7308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 flipV="1">
            <a:off x="3099661" y="4099718"/>
            <a:ext cx="766486" cy="9837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API function support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90" y="1745673"/>
            <a:ext cx="5595205" cy="34754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175" y="1921285"/>
            <a:ext cx="2680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Host processor manage accelerator status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Application ignores the hardware detail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Necessary data movement functions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Implemented as light weighted functions</a:t>
            </a:r>
          </a:p>
        </p:txBody>
      </p:sp>
    </p:spTree>
    <p:extLst>
      <p:ext uri="{BB962C8B-B14F-4D97-AF65-F5344CB8AC3E}">
        <p14:creationId xmlns:p14="http://schemas.microsoft.com/office/powerpoint/2010/main" val="166404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639331"/>
            <a:ext cx="7689799" cy="4163678"/>
          </a:xfrm>
        </p:spPr>
        <p:txBody>
          <a:bodyPr>
            <a:noAutofit/>
          </a:bodyPr>
          <a:lstStyle/>
          <a:p>
            <a:r>
              <a:rPr lang="en-US" dirty="0"/>
              <a:t>Background, challenges and motivation</a:t>
            </a:r>
          </a:p>
          <a:p>
            <a:r>
              <a:rPr lang="en-US" dirty="0"/>
              <a:t>Cloud-DNN overview</a:t>
            </a:r>
          </a:p>
          <a:p>
            <a:r>
              <a:rPr lang="en-US" dirty="0"/>
              <a:t>Synthesizable library design</a:t>
            </a:r>
          </a:p>
          <a:p>
            <a:r>
              <a:rPr lang="en-US" dirty="0"/>
              <a:t>System architecture generation</a:t>
            </a:r>
          </a:p>
          <a:p>
            <a:r>
              <a:rPr lang="en-US" b="1" dirty="0">
                <a:solidFill>
                  <a:srgbClr val="FF0000"/>
                </a:solidFill>
              </a:rPr>
              <a:t>Cloud-DNN framework in detail</a:t>
            </a:r>
          </a:p>
          <a:p>
            <a:r>
              <a:rPr lang="en-US" dirty="0"/>
              <a:t>Evaluations</a:t>
            </a:r>
          </a:p>
          <a:p>
            <a:r>
              <a:rPr lang="en-US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6606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762840"/>
            <a:ext cx="7689799" cy="41636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Background, challenges and motivation</a:t>
            </a:r>
          </a:p>
          <a:p>
            <a:r>
              <a:rPr lang="en-US" dirty="0"/>
              <a:t>Cloud-DNN overview</a:t>
            </a:r>
          </a:p>
          <a:p>
            <a:r>
              <a:rPr lang="en-US" dirty="0"/>
              <a:t>Synthesizable library design</a:t>
            </a:r>
          </a:p>
          <a:p>
            <a:r>
              <a:rPr lang="en-US" dirty="0"/>
              <a:t>System architecture generation</a:t>
            </a:r>
          </a:p>
          <a:p>
            <a:r>
              <a:rPr lang="en-US" dirty="0"/>
              <a:t>Cloud-DNN framework in detail</a:t>
            </a:r>
          </a:p>
          <a:p>
            <a:r>
              <a:rPr lang="en-US" dirty="0"/>
              <a:t>Evaluations</a:t>
            </a:r>
          </a:p>
          <a:p>
            <a:r>
              <a:rPr lang="en-US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652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Cloud-DNN </a:t>
            </a:r>
            <a:r>
              <a:rPr lang="en-US" dirty="0"/>
              <a:t>in detail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9" y="1149268"/>
            <a:ext cx="4665784" cy="5011913"/>
          </a:xfrm>
          <a:prstGeom prst="rect">
            <a:avLst/>
          </a:prstGeom>
          <a:ln w="38100"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689" y="1179136"/>
            <a:ext cx="4320724" cy="25477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96498" y="1385455"/>
            <a:ext cx="1607128" cy="163671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27154" y="1475515"/>
            <a:ext cx="1393479" cy="312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832997" y="4399557"/>
            <a:ext cx="2036618" cy="3879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Configuration file</a:t>
            </a:r>
          </a:p>
        </p:txBody>
      </p:sp>
      <p:cxnSp>
        <p:nvCxnSpPr>
          <p:cNvPr id="9" name="Straight Arrow Connector 8"/>
          <p:cNvCxnSpPr>
            <a:stCxn id="3" idx="2"/>
          </p:cNvCxnSpPr>
          <p:nvPr/>
        </p:nvCxnSpPr>
        <p:spPr>
          <a:xfrm flipH="1">
            <a:off x="6966284" y="3726872"/>
            <a:ext cx="61767" cy="672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832997" y="4787484"/>
            <a:ext cx="2036618" cy="8589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Acc_num</a:t>
            </a:r>
            <a:endParaRPr lang="en-US" dirty="0"/>
          </a:p>
          <a:p>
            <a:pPr algn="ctr"/>
            <a:r>
              <a:rPr lang="en-US" dirty="0" err="1"/>
              <a:t>Acc_type</a:t>
            </a:r>
            <a:endParaRPr lang="en-US" dirty="0"/>
          </a:p>
          <a:p>
            <a:pPr algn="ctr"/>
            <a:r>
              <a:rPr lang="en-US" dirty="0" err="1"/>
              <a:t>Acc_parameters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65760" y="1475515"/>
            <a:ext cx="1407381" cy="377139"/>
          </a:xfrm>
          <a:prstGeom prst="roundRect">
            <a:avLst/>
          </a:prstGeom>
          <a:noFill/>
          <a:ln w="47625">
            <a:solidFill>
              <a:srgbClr val="00B05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16089" y="2020711"/>
            <a:ext cx="1501422" cy="372533"/>
          </a:xfrm>
          <a:prstGeom prst="round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1719" y="2561301"/>
            <a:ext cx="1545792" cy="1045499"/>
          </a:xfrm>
          <a:prstGeom prst="roundRect">
            <a:avLst/>
          </a:prstGeom>
          <a:noFill/>
          <a:ln w="57150">
            <a:solidFill>
              <a:srgbClr val="FFC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703626" y="3540722"/>
            <a:ext cx="1952896" cy="858836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133600" y="3060879"/>
            <a:ext cx="1524000" cy="479843"/>
          </a:xfrm>
          <a:prstGeom prst="roundRect">
            <a:avLst/>
          </a:prstGeom>
          <a:noFill/>
          <a:ln w="57150">
            <a:solidFill>
              <a:srgbClr val="C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0" grpId="0" animBg="1"/>
      <p:bldP spid="11" grpId="0" animBg="1"/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530843"/>
            <a:ext cx="7689799" cy="4163678"/>
          </a:xfrm>
        </p:spPr>
        <p:txBody>
          <a:bodyPr>
            <a:noAutofit/>
          </a:bodyPr>
          <a:lstStyle/>
          <a:p>
            <a:r>
              <a:rPr lang="en-US" dirty="0"/>
              <a:t>Background, challenges and motivation</a:t>
            </a:r>
          </a:p>
          <a:p>
            <a:r>
              <a:rPr lang="en-US" dirty="0"/>
              <a:t>Cloud-DNN overview</a:t>
            </a:r>
          </a:p>
          <a:p>
            <a:r>
              <a:rPr lang="en-US" dirty="0"/>
              <a:t>Synthesizable library design</a:t>
            </a:r>
          </a:p>
          <a:p>
            <a:r>
              <a:rPr lang="en-US" dirty="0"/>
              <a:t>System architecture generation</a:t>
            </a:r>
          </a:p>
          <a:p>
            <a:r>
              <a:rPr lang="en-US" dirty="0"/>
              <a:t>Cloud-DNN framework in detail</a:t>
            </a:r>
          </a:p>
          <a:p>
            <a:r>
              <a:rPr lang="en-US" b="1" dirty="0">
                <a:solidFill>
                  <a:srgbClr val="FF0000"/>
                </a:solidFill>
              </a:rPr>
              <a:t>Evaluations</a:t>
            </a:r>
          </a:p>
          <a:p>
            <a:r>
              <a:rPr lang="en-US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7852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1349"/>
            <a:ext cx="9144000" cy="2107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373818"/>
            <a:ext cx="82018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Experimental setup:</a:t>
            </a:r>
          </a:p>
          <a:p>
            <a:r>
              <a:rPr lang="en-US" sz="2000" dirty="0"/>
              <a:t>Local cloud: </a:t>
            </a:r>
            <a:r>
              <a:rPr lang="en-US" sz="2000" dirty="0" err="1"/>
              <a:t>UltraScale</a:t>
            </a:r>
            <a:r>
              <a:rPr lang="en-US" sz="2000" dirty="0"/>
              <a:t>+ VU118 platform (Xilinx VU9P FPGA chip)</a:t>
            </a:r>
          </a:p>
          <a:p>
            <a:r>
              <a:rPr lang="en-US" sz="2000" dirty="0"/>
              <a:t>AWS cloud: F1.2Xlarge instance (Xilinx VU9P FPGA chip)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548129"/>
            <a:ext cx="482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Resource evaluation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255540"/>
              </p:ext>
            </p:extLst>
          </p:nvPr>
        </p:nvGraphicFramePr>
        <p:xfrm>
          <a:off x="1510146" y="2656363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DSP48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2585K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75.9Mb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8409709" y="5228994"/>
            <a:ext cx="581891" cy="2909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01430" y="4522083"/>
            <a:ext cx="1151959" cy="4390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6377940"/>
            <a:ext cx="136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rgbClr val="FF0000"/>
                </a:solidFill>
              </a:rPr>
              <a:t>Sub-net_0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863090" y="4961106"/>
            <a:ext cx="274320" cy="1519704"/>
          </a:xfrm>
          <a:prstGeom prst="straightConnector1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748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0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Comparison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Software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Implementation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5495"/>
            <a:ext cx="9144000" cy="1709928"/>
          </a:xfrm>
          <a:prstGeom prst="rect">
            <a:avLst/>
          </a:prstGeom>
        </p:spPr>
      </p:pic>
      <p:sp>
        <p:nvSpPr>
          <p:cNvPr id="5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5083443" y="5714939"/>
            <a:ext cx="3231397" cy="977155"/>
          </a:xfrm>
          <a:prstGeom prst="wedgeRectCallout">
            <a:avLst>
              <a:gd name="adj1" fmla="val 8253"/>
              <a:gd name="adj2" fmla="val -112918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2400" b="1" dirty="0" smtClean="0">
                <a:solidFill>
                  <a:sysClr val="windowText" lastClr="000000"/>
                </a:solidFill>
                <a:latin typeface="+mj-lt"/>
              </a:rPr>
              <a:t>2.18X </a:t>
            </a:r>
            <a:r>
              <a:rPr lang="en-US" altLang="zh-CN" sz="2400" b="1" dirty="0">
                <a:solidFill>
                  <a:sysClr val="windowText" lastClr="000000"/>
                </a:solidFill>
                <a:latin typeface="+mj-lt"/>
              </a:rPr>
              <a:t>faster than GPU</a:t>
            </a:r>
          </a:p>
          <a:p>
            <a:pPr algn="ctr">
              <a:spcAft>
                <a:spcPts val="1200"/>
              </a:spcAft>
            </a:pPr>
            <a:r>
              <a:rPr lang="en-US" altLang="zh-CN" sz="2400" b="1" dirty="0" smtClean="0">
                <a:solidFill>
                  <a:sysClr val="windowText" lastClr="000000"/>
                </a:solidFill>
                <a:latin typeface="+mj-lt"/>
              </a:rPr>
              <a:t>104X </a:t>
            </a:r>
            <a:r>
              <a:rPr lang="en-US" altLang="zh-CN" sz="2400" b="1" dirty="0">
                <a:solidFill>
                  <a:sysClr val="windowText" lastClr="000000"/>
                </a:solidFill>
                <a:latin typeface="+mj-lt"/>
              </a:rPr>
              <a:t>faster than CPU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64271" y="4620155"/>
            <a:ext cx="666427" cy="418455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718" y="1911872"/>
            <a:ext cx="8201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CPU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platform</a:t>
            </a:r>
            <a:r>
              <a:rPr lang="en-US" sz="2800" dirty="0" smtClean="0"/>
              <a:t>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E5-2430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with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32GB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DDR</a:t>
            </a:r>
            <a:endParaRPr lang="en-US" sz="2800" dirty="0" smtClean="0"/>
          </a:p>
          <a:p>
            <a:r>
              <a:rPr lang="en-US" altLang="zh-CN" sz="2800" dirty="0" smtClean="0"/>
              <a:t>GPU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platform: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E5-2609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P</a:t>
            </a:r>
            <a:r>
              <a:rPr lang="en-US" altLang="zh-CN" sz="2800" dirty="0" smtClean="0"/>
              <a:t>ascal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Titan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X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GPU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48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212"/>
            <a:ext cx="9144000" cy="2189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545" y="5256728"/>
            <a:ext cx="90054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[5] </a:t>
            </a:r>
            <a:r>
              <a:rPr lang="en-US" sz="1050" dirty="0" err="1"/>
              <a:t>Jiantao</a:t>
            </a:r>
            <a:r>
              <a:rPr lang="en-US" sz="1050" dirty="0"/>
              <a:t> </a:t>
            </a:r>
            <a:r>
              <a:rPr lang="en-US" sz="1050" dirty="0" err="1"/>
              <a:t>Qiu</a:t>
            </a:r>
            <a:r>
              <a:rPr lang="en-US" sz="1050" dirty="0"/>
              <a:t> et al. Going deeper with embedded FPGA platform for convolutional neural network. In Proc. of FPGA, 2016.</a:t>
            </a:r>
          </a:p>
          <a:p>
            <a:r>
              <a:rPr lang="en-US" sz="1050" dirty="0"/>
              <a:t>[20] Chen Zhang et al. Optimizing FPGA-based accelerator design for deep convolutional neural networks. In FPGA, 2015.</a:t>
            </a:r>
          </a:p>
          <a:p>
            <a:r>
              <a:rPr lang="en-US" sz="1050" dirty="0"/>
              <a:t>[26] Chen Zhang et al. Caffeine: towards uniformed representation and acceleration for deep convolutional neural networks. In Proc. of ICCAD, 2016.</a:t>
            </a:r>
          </a:p>
          <a:p>
            <a:r>
              <a:rPr lang="en-US" sz="1050" dirty="0"/>
              <a:t>[27] </a:t>
            </a:r>
            <a:r>
              <a:rPr lang="en-US" sz="1050" dirty="0" err="1"/>
              <a:t>Yijin</a:t>
            </a:r>
            <a:r>
              <a:rPr lang="en-US" sz="1050" dirty="0"/>
              <a:t> Guan et al. FP-DNN: An automated framework for mapping deep neural networks onto FPGAs with RTL-HLS hybrid templates. In Proc. of FCCM, 2017.</a:t>
            </a:r>
          </a:p>
          <a:p>
            <a:r>
              <a:rPr lang="en-US" sz="1050" dirty="0"/>
              <a:t>[28] </a:t>
            </a:r>
            <a:r>
              <a:rPr lang="en-US" sz="1050" dirty="0" err="1"/>
              <a:t>Yufei</a:t>
            </a:r>
            <a:r>
              <a:rPr lang="en-US" sz="1050" dirty="0"/>
              <a:t> Ma et al. An automatic RTL compiler for high-throughput FPGA implementation of diverse deep convolutional neural networks. In Prof. of FPL, 2017.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545" y="1417198"/>
            <a:ext cx="482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Comparison with other designs</a:t>
            </a:r>
          </a:p>
        </p:txBody>
      </p:sp>
      <p:sp>
        <p:nvSpPr>
          <p:cNvPr id="7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1246905" y="4363414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>
                <a:solidFill>
                  <a:srgbClr val="00B050"/>
                </a:solidFill>
                <a:latin typeface="+mj-lt"/>
              </a:rPr>
              <a:t>1.6X</a:t>
            </a:r>
          </a:p>
        </p:txBody>
      </p:sp>
      <p:sp>
        <p:nvSpPr>
          <p:cNvPr id="8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2133597" y="4363414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>
                <a:solidFill>
                  <a:srgbClr val="00B050"/>
                </a:solidFill>
                <a:latin typeface="+mj-lt"/>
              </a:rPr>
              <a:t>6.6X</a:t>
            </a:r>
          </a:p>
        </p:txBody>
      </p:sp>
      <p:sp>
        <p:nvSpPr>
          <p:cNvPr id="9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3172688" y="4373954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>
                <a:solidFill>
                  <a:srgbClr val="00B050"/>
                </a:solidFill>
                <a:latin typeface="+mj-lt"/>
              </a:rPr>
              <a:t>1.5X</a:t>
            </a:r>
          </a:p>
        </p:txBody>
      </p:sp>
      <p:sp>
        <p:nvSpPr>
          <p:cNvPr id="10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4225633" y="4373954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>
                <a:solidFill>
                  <a:srgbClr val="00B050"/>
                </a:solidFill>
                <a:latin typeface="+mj-lt"/>
              </a:rPr>
              <a:t>1.5X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308035" y="2057212"/>
            <a:ext cx="1404730" cy="218940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712766" y="2057212"/>
            <a:ext cx="1325218" cy="2161843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1245496" y="4352748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smtClean="0">
                <a:solidFill>
                  <a:srgbClr val="FFC000"/>
                </a:solidFill>
                <a:latin typeface="+mj-lt"/>
              </a:rPr>
              <a:t>2.7X</a:t>
            </a:r>
            <a:endParaRPr lang="en-US" altLang="zh-CN" sz="1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2133597" y="4352748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C000"/>
                </a:solidFill>
                <a:latin typeface="+mj-lt"/>
              </a:rPr>
              <a:t>11.2X</a:t>
            </a:r>
            <a:endParaRPr lang="en-US" altLang="zh-CN" sz="1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3171279" y="4349939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C000"/>
                </a:solidFill>
                <a:latin typeface="+mj-lt"/>
              </a:rPr>
              <a:t>2.6X</a:t>
            </a:r>
            <a:endParaRPr lang="en-US" altLang="zh-CN" sz="1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Speech Bubble: Rectangle 26">
            <a:extLst>
              <a:ext uri="{FF2B5EF4-FFF2-40B4-BE49-F238E27FC236}">
                <a16:creationId xmlns="" xmlns:a16="http://schemas.microsoft.com/office/drawing/2014/main" id="{E74F47A1-AF05-4B06-9F56-A5AC8C4A727A}"/>
              </a:ext>
            </a:extLst>
          </p:cNvPr>
          <p:cNvSpPr/>
          <p:nvPr/>
        </p:nvSpPr>
        <p:spPr>
          <a:xfrm>
            <a:off x="4225633" y="4349939"/>
            <a:ext cx="831277" cy="268587"/>
          </a:xfrm>
          <a:prstGeom prst="wedgeRectCallout">
            <a:avLst>
              <a:gd name="adj1" fmla="val 8253"/>
              <a:gd name="adj2" fmla="val -112918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C000"/>
                </a:solidFill>
                <a:latin typeface="+mj-lt"/>
              </a:rPr>
              <a:t>2.5X</a:t>
            </a:r>
            <a:endParaRPr lang="en-US" altLang="zh-CN" sz="1600" b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018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693983"/>
            <a:ext cx="7689799" cy="4163678"/>
          </a:xfrm>
        </p:spPr>
        <p:txBody>
          <a:bodyPr>
            <a:noAutofit/>
          </a:bodyPr>
          <a:lstStyle/>
          <a:p>
            <a:r>
              <a:rPr lang="en-US" dirty="0"/>
              <a:t>Background, challenges and motivation</a:t>
            </a:r>
          </a:p>
          <a:p>
            <a:r>
              <a:rPr lang="en-US" dirty="0"/>
              <a:t>Cloud-DNN overview</a:t>
            </a:r>
          </a:p>
          <a:p>
            <a:r>
              <a:rPr lang="en-US" dirty="0"/>
              <a:t>Synthesizable library design</a:t>
            </a:r>
          </a:p>
          <a:p>
            <a:r>
              <a:rPr lang="en-US" dirty="0"/>
              <a:t>System architecture generation</a:t>
            </a:r>
          </a:p>
          <a:p>
            <a:r>
              <a:rPr lang="en-US" dirty="0"/>
              <a:t>Cloud-DNN framework in detail</a:t>
            </a:r>
          </a:p>
          <a:p>
            <a:r>
              <a:rPr lang="en-US" dirty="0"/>
              <a:t>Evaluations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7800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Conclusion &amp; Future work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2087" y="1204376"/>
            <a:ext cx="8663651" cy="5126086"/>
          </a:xfrm>
        </p:spPr>
        <p:txBody>
          <a:bodyPr>
            <a:noAutofit/>
          </a:bodyPr>
          <a:lstStyle/>
          <a:p>
            <a:r>
              <a:rPr lang="en-US" sz="2800" dirty="0"/>
              <a:t>Conclusion</a:t>
            </a:r>
          </a:p>
          <a:p>
            <a:pPr lvl="1"/>
            <a:r>
              <a:rPr lang="en-US" sz="2000" dirty="0"/>
              <a:t>Open-source framework, including synthesizable layer function library, automated structural optimization and code generation</a:t>
            </a:r>
          </a:p>
          <a:p>
            <a:pPr lvl="1"/>
            <a:r>
              <a:rPr lang="en-US" sz="2000" dirty="0" smtClean="0"/>
              <a:t>More energy efficient solution than others</a:t>
            </a:r>
            <a:endParaRPr lang="en-US" sz="2000" dirty="0"/>
          </a:p>
          <a:p>
            <a:pPr lvl="1"/>
            <a:r>
              <a:rPr lang="en-US" sz="2000" dirty="0"/>
              <a:t>Fast development of high-performance, power efficient on-cloud DNN acceleration system</a:t>
            </a:r>
            <a:endParaRPr lang="en-US" sz="2400" dirty="0"/>
          </a:p>
          <a:p>
            <a:r>
              <a:rPr lang="en-US" sz="2800" dirty="0"/>
              <a:t>Future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work</a:t>
            </a:r>
          </a:p>
          <a:p>
            <a:pPr lvl="1"/>
            <a:r>
              <a:rPr lang="en-US" sz="2000" dirty="0"/>
              <a:t>More functional support (</a:t>
            </a:r>
            <a:r>
              <a:rPr lang="en-US" sz="2000" dirty="0" err="1"/>
              <a:t>eg</a:t>
            </a:r>
            <a:r>
              <a:rPr lang="en-US" sz="2000" dirty="0"/>
              <a:t>, RNN)</a:t>
            </a:r>
          </a:p>
          <a:p>
            <a:pPr lvl="1"/>
            <a:r>
              <a:rPr lang="en-US" sz="2000" dirty="0"/>
              <a:t>Performance enhancement</a:t>
            </a:r>
          </a:p>
          <a:p>
            <a:pPr lvl="1"/>
            <a:r>
              <a:rPr lang="en-US" sz="2000" dirty="0"/>
              <a:t>More framework support, </a:t>
            </a:r>
            <a:r>
              <a:rPr lang="en-US" sz="2000" dirty="0" err="1"/>
              <a:t>TensorFlow</a:t>
            </a:r>
            <a:r>
              <a:rPr lang="en-US" sz="2000" dirty="0"/>
              <a:t>, </a:t>
            </a:r>
            <a:r>
              <a:rPr lang="en-US" sz="2000" dirty="0" err="1"/>
              <a:t>MxNet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Extension of design methodology, RTL-HLS hybrid, etc.</a:t>
            </a: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https://github.com/microideax/Open-Dnn.git</a:t>
            </a:r>
          </a:p>
        </p:txBody>
      </p:sp>
    </p:spTree>
    <p:extLst>
      <p:ext uri="{BB962C8B-B14F-4D97-AF65-F5344CB8AC3E}">
        <p14:creationId xmlns:p14="http://schemas.microsoft.com/office/powerpoint/2010/main" val="9769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5711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8857" y="3265450"/>
            <a:ext cx="230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590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999"/>
            <a:ext cx="8663651" cy="4395907"/>
          </a:xfrm>
        </p:spPr>
        <p:txBody>
          <a:bodyPr>
            <a:noAutofit/>
          </a:bodyPr>
          <a:lstStyle/>
          <a:p>
            <a:r>
              <a:rPr lang="en-US" sz="2400" dirty="0"/>
              <a:t>DNNs are driving the next-generation AI revolution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 lot of applications are latency sensitive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DNNs are computationally intensive</a:t>
            </a:r>
          </a:p>
          <a:p>
            <a:r>
              <a:rPr lang="en-US" sz="2400" dirty="0"/>
              <a:t>CPU/GPU are commonly used and easy to program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CPUs may not deliver the required performance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GPUs are very power hungry</a:t>
            </a:r>
          </a:p>
          <a:p>
            <a:r>
              <a:rPr lang="en-US" sz="2400" dirty="0"/>
              <a:t>ASIC can deliver high performance and energy efficiency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Long time to market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Less flexibility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2800" dirty="0"/>
              <a:t>FPGAs 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Low latency, </a:t>
            </a:r>
            <a:r>
              <a:rPr lang="en-US" sz="2000" dirty="0" smtClean="0">
                <a:solidFill>
                  <a:srgbClr val="00B050"/>
                </a:solidFill>
              </a:rPr>
              <a:t>energy-efficient </a:t>
            </a:r>
            <a:r>
              <a:rPr lang="en-US" altLang="zh-CN" sz="2000" dirty="0" smtClean="0">
                <a:solidFill>
                  <a:srgbClr val="00B050"/>
                </a:solidFill>
              </a:rPr>
              <a:t>and</a:t>
            </a:r>
            <a:r>
              <a:rPr lang="zh-CN" altLang="en-US" sz="2000" dirty="0" smtClean="0">
                <a:solidFill>
                  <a:srgbClr val="00B050"/>
                </a:solidFill>
              </a:rPr>
              <a:t> </a:t>
            </a:r>
            <a:r>
              <a:rPr lang="en-US" altLang="zh-CN" sz="2000" dirty="0" smtClean="0">
                <a:solidFill>
                  <a:srgbClr val="00B050"/>
                </a:solidFill>
              </a:rPr>
              <a:t>re-configurable</a:t>
            </a:r>
            <a:r>
              <a:rPr lang="zh-CN" alt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platform </a:t>
            </a:r>
            <a:r>
              <a:rPr lang="en-US" sz="2000" dirty="0">
                <a:solidFill>
                  <a:srgbClr val="00B050"/>
                </a:solidFill>
              </a:rPr>
              <a:t>for both cloud and embedded scenarios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Hard to program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95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51" y="5180038"/>
            <a:ext cx="1796636" cy="1125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3" y="4660770"/>
            <a:ext cx="2828487" cy="1124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608" y="4473561"/>
            <a:ext cx="1781629" cy="17816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237" y="4970160"/>
            <a:ext cx="2122714" cy="104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Background: FPGA in the cloud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52622" y="4660770"/>
            <a:ext cx="769693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04" y="1642052"/>
            <a:ext cx="4224847" cy="13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30" y="2088800"/>
            <a:ext cx="2800806" cy="143980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583" y="3194657"/>
            <a:ext cx="1665714" cy="955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855" y="1642053"/>
            <a:ext cx="344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High-Definition Pictures/videos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8080" y="2839654"/>
            <a:ext cx="182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Streaming Input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93119" y="4162549"/>
            <a:ext cx="182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Big Data Volume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25451" y="3528602"/>
            <a:ext cx="296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Implementation constraints: e.g., memory, logic resource</a:t>
            </a:r>
          </a:p>
        </p:txBody>
      </p:sp>
    </p:spTree>
    <p:extLst>
      <p:ext uri="{BB962C8B-B14F-4D97-AF65-F5344CB8AC3E}">
        <p14:creationId xmlns:p14="http://schemas.microsoft.com/office/powerpoint/2010/main" val="1123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Challenges and our solutions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6609" y="1120486"/>
            <a:ext cx="9041458" cy="516811"/>
          </a:xfrm>
        </p:spPr>
        <p:txBody>
          <a:bodyPr>
            <a:noAutofit/>
          </a:bodyPr>
          <a:lstStyle/>
          <a:p>
            <a:pPr marL="344488" indent="-344488"/>
            <a:r>
              <a:rPr lang="en-US" sz="2400"/>
              <a:t>Difficult to program targeting high performance and fast deployment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720290"/>
            <a:ext cx="2527300" cy="17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991" y="1532388"/>
            <a:ext cx="7418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Our solution</a:t>
            </a:r>
            <a:r>
              <a:rPr lang="en-US" sz="2400" dirty="0">
                <a:solidFill>
                  <a:srgbClr val="00B050"/>
                </a:solidFill>
              </a:rPr>
              <a:t>: </a:t>
            </a:r>
            <a:r>
              <a:rPr lang="en-US" sz="2400" dirty="0" smtClean="0">
                <a:solidFill>
                  <a:srgbClr val="00B050"/>
                </a:solidFill>
              </a:rPr>
              <a:t>parameterized C++ template library for high 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performance accelerator IP </a:t>
            </a:r>
            <a:r>
              <a:rPr lang="en-US" altLang="zh-CN" sz="2400" dirty="0" smtClean="0">
                <a:solidFill>
                  <a:srgbClr val="00B050"/>
                </a:solidFill>
              </a:rPr>
              <a:t>generation</a:t>
            </a:r>
            <a:r>
              <a:rPr lang="en-US" sz="2400" dirty="0" smtClean="0">
                <a:solidFill>
                  <a:srgbClr val="00B050"/>
                </a:solidFill>
              </a:rPr>
              <a:t>, HLS optimizations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609" y="2278481"/>
            <a:ext cx="6353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Difficult to </a:t>
            </a:r>
            <a:r>
              <a:rPr lang="en-US" sz="2400" dirty="0" smtClean="0"/>
              <a:t>implement without timing violation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26609" y="3132995"/>
            <a:ext cx="6463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Difficult to support both hardware and software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70990" y="2684300"/>
            <a:ext cx="7971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Our solution</a:t>
            </a:r>
            <a:r>
              <a:rPr lang="en-US" sz="2400" dirty="0">
                <a:solidFill>
                  <a:srgbClr val="00B050"/>
                </a:solidFill>
              </a:rPr>
              <a:t>: </a:t>
            </a:r>
            <a:r>
              <a:rPr lang="en-US" sz="2400" dirty="0" smtClean="0">
                <a:solidFill>
                  <a:srgbClr val="00B050"/>
                </a:solidFill>
              </a:rPr>
              <a:t>split to sub-nets</a:t>
            </a:r>
            <a:r>
              <a:rPr lang="en-US" altLang="zh-CN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with architectural consideration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990" y="3522974"/>
            <a:ext cx="7983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Our solution</a:t>
            </a:r>
            <a:r>
              <a:rPr lang="en-US" sz="2400" dirty="0">
                <a:solidFill>
                  <a:srgbClr val="00B050"/>
                </a:solidFill>
              </a:rPr>
              <a:t>: </a:t>
            </a:r>
            <a:r>
              <a:rPr lang="en-US" sz="2400" dirty="0" smtClean="0">
                <a:solidFill>
                  <a:srgbClr val="00B050"/>
                </a:solidFill>
              </a:rPr>
              <a:t>APIs for accelerator control, software generation</a:t>
            </a:r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3541" y="4361648"/>
            <a:ext cx="5079431" cy="2169398"/>
            <a:chOff x="448696" y="2638564"/>
            <a:chExt cx="5079431" cy="2169398"/>
          </a:xfrm>
        </p:grpSpPr>
        <p:grpSp>
          <p:nvGrpSpPr>
            <p:cNvPr id="13" name="Group 12"/>
            <p:cNvGrpSpPr/>
            <p:nvPr/>
          </p:nvGrpSpPr>
          <p:grpSpPr>
            <a:xfrm>
              <a:off x="448696" y="2638564"/>
              <a:ext cx="5079431" cy="2169398"/>
              <a:chOff x="375546" y="1078672"/>
              <a:chExt cx="8256390" cy="3724975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546" y="1078672"/>
                <a:ext cx="8256390" cy="3724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116198" y="2947465"/>
                <a:ext cx="2207172" cy="63944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HLS implementation</a:t>
                </a:r>
              </a:p>
              <a:p>
                <a:pPr algn="ctr"/>
                <a:r>
                  <a:rPr lang="en-US" sz="1000" dirty="0" smtClean="0"/>
                  <a:t>&amp; Optimization</a:t>
                </a:r>
                <a:endParaRPr lang="en-US" sz="1000" dirty="0"/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>
              <a:off x="448696" y="3214807"/>
              <a:ext cx="1813536" cy="907807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8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/>
      <p:bldP spid="9" grpId="0"/>
      <p:bldP spid="10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 </a:t>
            </a:r>
            <a:r>
              <a:rPr lang="en-US" altLang="zh-CN" b="1" dirty="0"/>
              <a:t>Cloud-DNN</a:t>
            </a:r>
            <a:r>
              <a:rPr lang="en-US" altLang="zh-CN" dirty="0"/>
              <a:t>: An Open-Source Framework targeting Cloud-FPGA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178130" y="3673554"/>
            <a:ext cx="6466114" cy="2291335"/>
          </a:xfrm>
        </p:spPr>
        <p:txBody>
          <a:bodyPr>
            <a:noAutofit/>
          </a:bodyPr>
          <a:lstStyle/>
          <a:p>
            <a:r>
              <a:rPr lang="en-US" sz="2800" dirty="0"/>
              <a:t>Synthesizable function library</a:t>
            </a:r>
          </a:p>
          <a:p>
            <a:endParaRPr lang="en-US" sz="1000" dirty="0"/>
          </a:p>
          <a:p>
            <a:r>
              <a:rPr lang="en-US" sz="2800" dirty="0"/>
              <a:t>Automated generation flow</a:t>
            </a:r>
          </a:p>
          <a:p>
            <a:endParaRPr lang="en-US" sz="1400" dirty="0"/>
          </a:p>
          <a:p>
            <a:r>
              <a:rPr lang="en-US" sz="2800" dirty="0"/>
              <a:t>DSE for optimization</a:t>
            </a:r>
          </a:p>
          <a:p>
            <a:endParaRPr lang="en-US" sz="800" dirty="0"/>
          </a:p>
          <a:p>
            <a:r>
              <a:rPr lang="en-US" sz="2800" dirty="0"/>
              <a:t>API and call function generation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603868" y="1491011"/>
            <a:ext cx="7758204" cy="1836507"/>
            <a:chOff x="87992" y="2353841"/>
            <a:chExt cx="8973214" cy="2688172"/>
          </a:xfrm>
        </p:grpSpPr>
        <p:pic>
          <p:nvPicPr>
            <p:cNvPr id="33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92" y="3071300"/>
              <a:ext cx="2557414" cy="1970713"/>
            </a:xfrm>
            <a:prstGeom prst="rect">
              <a:avLst/>
            </a:prstGeom>
          </p:spPr>
        </p:pic>
        <p:sp>
          <p:nvSpPr>
            <p:cNvPr id="34" name="圆角矩形 5"/>
            <p:cNvSpPr/>
            <p:nvPr/>
          </p:nvSpPr>
          <p:spPr>
            <a:xfrm>
              <a:off x="3334964" y="3197949"/>
              <a:ext cx="2474071" cy="14017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/>
                <a:t>Our Tool Chain</a:t>
              </a:r>
            </a:p>
          </p:txBody>
        </p:sp>
        <p:sp>
          <p:nvSpPr>
            <p:cNvPr id="35" name="右箭头 6"/>
            <p:cNvSpPr/>
            <p:nvPr/>
          </p:nvSpPr>
          <p:spPr>
            <a:xfrm>
              <a:off x="2737265" y="3783107"/>
              <a:ext cx="505839" cy="231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6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957" y="2940427"/>
              <a:ext cx="2396249" cy="1685360"/>
            </a:xfrm>
            <a:prstGeom prst="rect">
              <a:avLst/>
            </a:prstGeom>
          </p:spPr>
        </p:pic>
        <p:sp>
          <p:nvSpPr>
            <p:cNvPr id="37" name="右箭头 8"/>
            <p:cNvSpPr/>
            <p:nvPr/>
          </p:nvSpPr>
          <p:spPr>
            <a:xfrm>
              <a:off x="6008398" y="3759653"/>
              <a:ext cx="505839" cy="231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文本框 9"/>
            <p:cNvSpPr txBox="1"/>
            <p:nvPr/>
          </p:nvSpPr>
          <p:spPr>
            <a:xfrm>
              <a:off x="87992" y="2368695"/>
              <a:ext cx="2699219" cy="641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DNN models</a:t>
              </a:r>
            </a:p>
          </p:txBody>
        </p:sp>
        <p:sp>
          <p:nvSpPr>
            <p:cNvPr id="39" name="文本框 10"/>
            <p:cNvSpPr txBox="1"/>
            <p:nvPr/>
          </p:nvSpPr>
          <p:spPr>
            <a:xfrm>
              <a:off x="6261317" y="2353841"/>
              <a:ext cx="2799889" cy="641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Cloud implementation</a:t>
              </a: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5077425" y="3812729"/>
            <a:ext cx="384566" cy="297463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40199" y="3600099"/>
            <a:ext cx="2768569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Optimized for performance</a:t>
            </a:r>
          </a:p>
          <a:p>
            <a:r>
              <a:rPr lang="en-US" dirty="0"/>
              <a:t>Suitable for HLS design flow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4885142" y="4544175"/>
            <a:ext cx="384566" cy="297463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394099" y="4374341"/>
            <a:ext cx="3042805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Avoid tedious hardware programming and verification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3803146" y="5281556"/>
            <a:ext cx="384566" cy="297463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298035" y="5261386"/>
            <a:ext cx="4416901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Optimal hardware configuration exploration</a:t>
            </a:r>
          </a:p>
        </p:txBody>
      </p:sp>
      <p:sp>
        <p:nvSpPr>
          <p:cNvPr id="46" name="Right Arrow 45"/>
          <p:cNvSpPr/>
          <p:nvPr/>
        </p:nvSpPr>
        <p:spPr>
          <a:xfrm>
            <a:off x="5461991" y="5901734"/>
            <a:ext cx="384566" cy="297463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997499" y="5778882"/>
            <a:ext cx="2768569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System level solution for DNN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68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7100" y="1734705"/>
            <a:ext cx="7689799" cy="4163678"/>
          </a:xfrm>
        </p:spPr>
        <p:txBody>
          <a:bodyPr>
            <a:noAutofit/>
          </a:bodyPr>
          <a:lstStyle/>
          <a:p>
            <a:r>
              <a:rPr lang="en-US" dirty="0"/>
              <a:t>Background, challenges and motivation</a:t>
            </a:r>
          </a:p>
          <a:p>
            <a:r>
              <a:rPr lang="en-US" b="1" dirty="0">
                <a:solidFill>
                  <a:srgbClr val="FF0000"/>
                </a:solidFill>
              </a:rPr>
              <a:t>Cloud-DNN overview</a:t>
            </a:r>
          </a:p>
          <a:p>
            <a:r>
              <a:rPr lang="en-US" dirty="0"/>
              <a:t>Synthesizable library design</a:t>
            </a:r>
          </a:p>
          <a:p>
            <a:r>
              <a:rPr lang="en-US" dirty="0"/>
              <a:t>System architecture generation</a:t>
            </a:r>
          </a:p>
          <a:p>
            <a:r>
              <a:rPr lang="en-US" dirty="0" smtClean="0"/>
              <a:t>Cloud-D</a:t>
            </a:r>
            <a:r>
              <a:rPr lang="en-US" altLang="zh-CN" dirty="0" smtClean="0"/>
              <a:t>NN</a:t>
            </a:r>
            <a:r>
              <a:rPr lang="en-US" dirty="0" smtClean="0"/>
              <a:t> </a:t>
            </a:r>
            <a:r>
              <a:rPr lang="en-US" dirty="0"/>
              <a:t>framework in detail</a:t>
            </a:r>
          </a:p>
          <a:p>
            <a:r>
              <a:rPr lang="en-US" dirty="0"/>
              <a:t>Evaluations</a:t>
            </a:r>
          </a:p>
          <a:p>
            <a:r>
              <a:rPr lang="en-US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6912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Cloud-DNN Overview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85" y="1815927"/>
            <a:ext cx="5884984" cy="23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15927" y="4421945"/>
            <a:ext cx="76969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82076" y="5022614"/>
            <a:ext cx="12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5003" y="5022614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Analyze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6991" y="5022615"/>
            <a:ext cx="157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Generate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832180" y="5022615"/>
            <a:ext cx="2560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Implementation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1786762" y="5153419"/>
            <a:ext cx="338241" cy="261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496603" y="5161295"/>
            <a:ext cx="338241" cy="261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451792" y="5169171"/>
            <a:ext cx="338241" cy="261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Cloud-DNN Overview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81" y="1787794"/>
            <a:ext cx="5884984" cy="23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73723" y="4393812"/>
            <a:ext cx="76969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9872" y="4994481"/>
            <a:ext cx="12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2799" y="499448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Analyze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4787" y="4994482"/>
            <a:ext cx="157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Generate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789976" y="4994482"/>
            <a:ext cx="2560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Implementation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1744558" y="5125286"/>
            <a:ext cx="338241" cy="261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454399" y="5133162"/>
            <a:ext cx="338241" cy="261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409588" y="5141038"/>
            <a:ext cx="338241" cy="261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34787" y="1669490"/>
            <a:ext cx="1410313" cy="7196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45100" y="1659996"/>
            <a:ext cx="270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(1) Synthesizable library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60187" y="3549090"/>
            <a:ext cx="1410313" cy="6371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11366" y="3816884"/>
            <a:ext cx="242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(2) System architecture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08521" y="2433616"/>
            <a:ext cx="4900179" cy="10375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08521" y="2074254"/>
            <a:ext cx="270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(3) Generation flow</a:t>
            </a:r>
          </a:p>
        </p:txBody>
      </p:sp>
    </p:spTree>
    <p:extLst>
      <p:ext uri="{BB962C8B-B14F-4D97-AF65-F5344CB8AC3E}">
        <p14:creationId xmlns:p14="http://schemas.microsoft.com/office/powerpoint/2010/main" val="16933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60995AC71ECE4DA7981458E8B3DF28" ma:contentTypeVersion="0" ma:contentTypeDescription="Create a new document." ma:contentTypeScope="" ma:versionID="6b4eeac6af5ba3bcd18d45737023038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914c7473bc07f894c77255d4a6aebc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 (system field)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FB22CF-CF66-4F0E-85ED-D6EBB1ADB2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84F374-1B11-4840-9114-C6062F151E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D11FC8-E688-47B9-BE3D-081F7D855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3021</TotalTime>
  <Words>924</Words>
  <Application>Microsoft Macintosh PowerPoint</Application>
  <PresentationFormat>On-screen Show (4:3)</PresentationFormat>
  <Paragraphs>245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Mangal</vt:lpstr>
      <vt:lpstr>ＭＳ Ｐゴシック</vt:lpstr>
      <vt:lpstr>Times New Roman</vt:lpstr>
      <vt:lpstr>宋体</vt:lpstr>
      <vt:lpstr>Office Theme</vt:lpstr>
      <vt:lpstr>PowerPoint Presentation</vt:lpstr>
      <vt:lpstr>Outline</vt:lpstr>
      <vt:lpstr>Background</vt:lpstr>
      <vt:lpstr>Background: FPGA in the cloud</vt:lpstr>
      <vt:lpstr>Challenges and our solutions</vt:lpstr>
      <vt:lpstr> Cloud-DNN: An Open-Source Framework targeting Cloud-FPGA</vt:lpstr>
      <vt:lpstr>Outline</vt:lpstr>
      <vt:lpstr>Cloud-DNN Overview</vt:lpstr>
      <vt:lpstr>Cloud-DNN Overview</vt:lpstr>
      <vt:lpstr>Outline</vt:lpstr>
      <vt:lpstr>Layer function IPs</vt:lpstr>
      <vt:lpstr>Layer accelerator template</vt:lpstr>
      <vt:lpstr>Sub-net template</vt:lpstr>
      <vt:lpstr>Synthesizable library</vt:lpstr>
      <vt:lpstr>Accelerator models</vt:lpstr>
      <vt:lpstr>Outline</vt:lpstr>
      <vt:lpstr>System architecture generation</vt:lpstr>
      <vt:lpstr>API function support</vt:lpstr>
      <vt:lpstr>Outline</vt:lpstr>
      <vt:lpstr>Cloud-DNN in detail</vt:lpstr>
      <vt:lpstr>Outline</vt:lpstr>
      <vt:lpstr>Evaluations</vt:lpstr>
      <vt:lpstr>Comparison with Software Implementation</vt:lpstr>
      <vt:lpstr>Evaluations</vt:lpstr>
      <vt:lpstr>Outline</vt:lpstr>
      <vt:lpstr>Conclusion &amp; Future work</vt:lpstr>
      <vt:lpstr>Thank you!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Martin</dc:creator>
  <cp:lastModifiedBy>chen yao</cp:lastModifiedBy>
  <cp:revision>667</cp:revision>
  <dcterms:created xsi:type="dcterms:W3CDTF">2013-10-30T05:19:37Z</dcterms:created>
  <dcterms:modified xsi:type="dcterms:W3CDTF">2019-02-25T15:12:28Z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0x0101005160995AC71ECE4DA7981458E8B3DF28</vt:lpwstr>
  </property>
</Properties>
</file>