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6"/>
  </p:sldMasterIdLst>
  <p:notesMasterIdLst>
    <p:notesMasterId r:id="rId56"/>
  </p:notesMasterIdLst>
  <p:handoutMasterIdLst>
    <p:handoutMasterId r:id="rId57"/>
  </p:handoutMasterIdLst>
  <p:sldIdLst>
    <p:sldId id="399" r:id="rId7"/>
    <p:sldId id="401" r:id="rId8"/>
    <p:sldId id="404" r:id="rId9"/>
    <p:sldId id="406" r:id="rId10"/>
    <p:sldId id="468" r:id="rId11"/>
    <p:sldId id="408" r:id="rId12"/>
    <p:sldId id="407" r:id="rId13"/>
    <p:sldId id="409" r:id="rId14"/>
    <p:sldId id="402" r:id="rId15"/>
    <p:sldId id="403" r:id="rId16"/>
    <p:sldId id="410" r:id="rId17"/>
    <p:sldId id="411" r:id="rId18"/>
    <p:sldId id="413" r:id="rId19"/>
    <p:sldId id="414" r:id="rId20"/>
    <p:sldId id="416" r:id="rId21"/>
    <p:sldId id="419" r:id="rId22"/>
    <p:sldId id="420" r:id="rId23"/>
    <p:sldId id="421" r:id="rId24"/>
    <p:sldId id="422" r:id="rId25"/>
    <p:sldId id="423" r:id="rId26"/>
    <p:sldId id="424" r:id="rId27"/>
    <p:sldId id="451" r:id="rId28"/>
    <p:sldId id="425" r:id="rId29"/>
    <p:sldId id="469" r:id="rId30"/>
    <p:sldId id="430" r:id="rId31"/>
    <p:sldId id="439" r:id="rId32"/>
    <p:sldId id="440" r:id="rId33"/>
    <p:sldId id="442" r:id="rId34"/>
    <p:sldId id="452" r:id="rId35"/>
    <p:sldId id="467" r:id="rId36"/>
    <p:sldId id="454" r:id="rId37"/>
    <p:sldId id="456" r:id="rId38"/>
    <p:sldId id="457" r:id="rId39"/>
    <p:sldId id="453" r:id="rId40"/>
    <p:sldId id="448" r:id="rId41"/>
    <p:sldId id="470" r:id="rId42"/>
    <p:sldId id="455" r:id="rId43"/>
    <p:sldId id="458" r:id="rId44"/>
    <p:sldId id="462" r:id="rId45"/>
    <p:sldId id="459" r:id="rId46"/>
    <p:sldId id="460" r:id="rId47"/>
    <p:sldId id="461" r:id="rId48"/>
    <p:sldId id="449" r:id="rId49"/>
    <p:sldId id="450" r:id="rId50"/>
    <p:sldId id="466" r:id="rId51"/>
    <p:sldId id="426" r:id="rId52"/>
    <p:sldId id="465" r:id="rId53"/>
    <p:sldId id="463" r:id="rId54"/>
    <p:sldId id="398" r:id="rId5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orient="horz" pos="1620" userDrawn="1">
          <p15:clr>
            <a:srgbClr val="A4A3A4"/>
          </p15:clr>
        </p15:guide>
        <p15:guide id="7" pos="5470">
          <p15:clr>
            <a:srgbClr val="A4A3A4"/>
          </p15:clr>
        </p15:guide>
        <p15:guide id="8" pos="2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3366FF"/>
    <a:srgbClr val="0066FF"/>
    <a:srgbClr val="1D3A55"/>
    <a:srgbClr val="113161"/>
    <a:srgbClr val="13155F"/>
    <a:srgbClr val="FD9208"/>
    <a:srgbClr val="0071C5"/>
    <a:srgbClr val="F83308"/>
    <a:srgbClr val="003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4" autoAdjust="0"/>
    <p:restoredTop sz="94634" autoAdjust="0"/>
  </p:normalViewPr>
  <p:slideViewPr>
    <p:cSldViewPr snapToGrid="0">
      <p:cViewPr varScale="1">
        <p:scale>
          <a:sx n="110" d="100"/>
          <a:sy n="110" d="100"/>
        </p:scale>
        <p:origin x="389" y="72"/>
      </p:cViewPr>
      <p:guideLst>
        <p:guide orient="horz" pos="1620"/>
        <p:guide pos="5470"/>
        <p:guide pos="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 snapToGrid="0" showGuides="1">
      <p:cViewPr varScale="1">
        <p:scale>
          <a:sx n="63" d="100"/>
          <a:sy n="63" d="100"/>
        </p:scale>
        <p:origin x="2285" y="5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One Hour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44-4AEB-9301-866A9D688E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44-4AEB-9301-866A9D688E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44-4AEB-9301-866A9D688EA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644-4AEB-9301-866A9D688EA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644-4AEB-9301-866A9D688EA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644-4AEB-9301-866A9D688EA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644-4AEB-9301-866A9D688EA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644-4AEB-9301-866A9D688EAD}"/>
              </c:ext>
            </c:extLst>
          </c:dPt>
          <c:cat>
            <c:strRef>
              <c:f>Sheet1!$A$2:$A$9</c:f>
              <c:strCache>
                <c:ptCount val="8"/>
                <c:pt idx="0">
                  <c:v>Preamble</c:v>
                </c:pt>
                <c:pt idx="1">
                  <c:v>Prior Methods</c:v>
                </c:pt>
                <c:pt idx="2">
                  <c:v>Problem Statement</c:v>
                </c:pt>
                <c:pt idx="3">
                  <c:v>Regularization</c:v>
                </c:pt>
                <c:pt idx="4">
                  <c:v>Fractal Algorithm</c:v>
                </c:pt>
                <c:pt idx="5">
                  <c:v>Results</c:v>
                </c:pt>
                <c:pt idx="6">
                  <c:v>Whats Next?</c:v>
                </c:pt>
                <c:pt idx="7">
                  <c:v>Q&amp;A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</c:v>
                </c:pt>
                <c:pt idx="1">
                  <c:v>10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5</c:v>
                </c:pt>
                <c:pt idx="6">
                  <c:v>5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70-4684-BE2F-0DAF64EAE4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Intel Clea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FD7B2-88A6-E34E-8EF8-CB0C7BA47ADD}" type="datetimeFigureOut">
              <a:rPr lang="en-US" smtClean="0">
                <a:latin typeface="Intel Clear"/>
              </a:rPr>
              <a:pPr/>
              <a:t>2/26/2019</a:t>
            </a:fld>
            <a:endParaRPr lang="en-US" dirty="0">
              <a:latin typeface="Intel Cle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Intel Cle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CFA4E-18EB-6D49-8DE2-7A74038C2C1C}" type="slidenum">
              <a:rPr lang="en-US" smtClean="0">
                <a:latin typeface="Intel Clear"/>
              </a:rPr>
              <a:pPr/>
              <a:t>‹#›</a:t>
            </a:fld>
            <a:endParaRPr lang="en-US" dirty="0">
              <a:latin typeface="Intel Clear"/>
            </a:endParaRPr>
          </a:p>
        </p:txBody>
      </p:sp>
    </p:spTree>
    <p:extLst>
      <p:ext uri="{BB962C8B-B14F-4D97-AF65-F5344CB8AC3E}">
        <p14:creationId xmlns:p14="http://schemas.microsoft.com/office/powerpoint/2010/main" val="912994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Intel Cle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Intel Clear"/>
              </a:defRPr>
            </a:lvl1pPr>
          </a:lstStyle>
          <a:p>
            <a:fld id="{ED7FC5FE-6F0D-D34A-8EE6-C95B4F5F4DC8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Intel Cle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Intel Clear"/>
              </a:defRPr>
            </a:lvl1pPr>
          </a:lstStyle>
          <a:p>
            <a:fld id="{D61C8689-8455-3546-ADF9-3B7273760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29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2479422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Linear gradient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97" y="383169"/>
            <a:ext cx="1248049" cy="82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19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678363" y="1"/>
            <a:ext cx="4465637" cy="4768849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4006850" cy="868680"/>
          </a:xfrm>
        </p:spPr>
        <p:txBody>
          <a:bodyPr>
            <a:noAutofit/>
          </a:bodyPr>
          <a:lstStyle>
            <a:lvl1pPr>
              <a:defRPr sz="2800"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325244"/>
            <a:ext cx="4006850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290042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108062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tx2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</a:t>
            </a:r>
            <a:br>
              <a:rPr lang="en-US" dirty="0"/>
            </a:br>
            <a:r>
              <a:rPr lang="en-US" dirty="0"/>
              <a:t>white 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3241150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Break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5613" y="2108062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</a:t>
            </a:r>
            <a:br>
              <a:rPr lang="en-US" dirty="0"/>
            </a:br>
            <a:r>
              <a:rPr lang="en-US" dirty="0"/>
              <a:t>blue section break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455613" y="3241150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</p:spTree>
    <p:extLst>
      <p:ext uri="{BB962C8B-B14F-4D97-AF65-F5344CB8AC3E}">
        <p14:creationId xmlns:p14="http://schemas.microsoft.com/office/powerpoint/2010/main" val="111011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2234882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4000" b="0" baseline="0">
                <a:solidFill>
                  <a:schemeClr val="accent2"/>
                </a:solidFill>
                <a:latin typeface="Intel Clear"/>
                <a:ea typeface="Intel Clear"/>
                <a:cs typeface="Intel Cle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40pt Intel Clear Light Body.</a:t>
            </a:r>
            <a:br>
              <a:rPr lang="en-US" dirty="0"/>
            </a:br>
            <a:r>
              <a:rPr lang="en-US" dirty="0"/>
              <a:t>For content that is not a section, but has a big idea in text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01794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00" b="0" cap="none" spc="0" baseline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40pt Intel Clear Heading</a:t>
            </a:r>
          </a:p>
        </p:txBody>
      </p:sp>
    </p:spTree>
    <p:extLst>
      <p:ext uri="{BB962C8B-B14F-4D97-AF65-F5344CB8AC3E}">
        <p14:creationId xmlns:p14="http://schemas.microsoft.com/office/powerpoint/2010/main" val="400125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Break Image">
    <p:bg>
      <p:bgPr>
        <a:gradFill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260088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 blue 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3348787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3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2574131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>
                <a:solidFill>
                  <a:srgbClr val="0071C5"/>
                </a:solidFill>
              </a:defRPr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</p:spTree>
    <p:extLst>
      <p:ext uri="{BB962C8B-B14F-4D97-AF65-F5344CB8AC3E}">
        <p14:creationId xmlns:p14="http://schemas.microsoft.com/office/powerpoint/2010/main" val="384376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41371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6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 Radial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Inte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32" y="1875130"/>
            <a:ext cx="2108795" cy="13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00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ack Cover Radial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_experience_hrz_wht_rgb_30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779" y="1874822"/>
            <a:ext cx="3646443" cy="151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3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2479422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Linear gradient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  <p:pic>
        <p:nvPicPr>
          <p:cNvPr id="5" name="Picture 4" descr="int_experience_hrz_wht_rgb_1500.png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3" y="389228"/>
            <a:ext cx="2121766" cy="88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0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30000">
              <a:schemeClr val="tx2"/>
            </a:gs>
            <a:gs pos="100000">
              <a:srgbClr val="009FDF"/>
            </a:gs>
            <a:gs pos="65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7688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97" y="383169"/>
            <a:ext cx="1248049" cy="82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2479422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image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</p:spTree>
    <p:extLst>
      <p:ext uri="{BB962C8B-B14F-4D97-AF65-F5344CB8AC3E}">
        <p14:creationId xmlns:p14="http://schemas.microsoft.com/office/powerpoint/2010/main" val="180832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203325"/>
            <a:ext cx="8228012" cy="3425825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51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4"/>
            <a:ext cx="4006851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30763" y="943430"/>
            <a:ext cx="3181123" cy="16709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r>
              <a:rPr lang="en-US" sz="1100">
                <a:latin typeface="Arial"/>
              </a:rPr>
              <a:t>Click icon to add picture</a:t>
            </a:r>
            <a:endParaRPr lang="en-US" sz="1100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30763" y="2843897"/>
            <a:ext cx="3181123" cy="16709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r>
              <a:rPr lang="en-US" sz="1100">
                <a:latin typeface="Arial"/>
              </a:rPr>
              <a:t>Click icon to add picture</a:t>
            </a:r>
            <a:endParaRPr lang="en-US" sz="11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89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4"/>
            <a:ext cx="4006851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78363" y="1203324"/>
            <a:ext cx="4005264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406206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3" y="1203325"/>
            <a:ext cx="8228013" cy="3425825"/>
          </a:xfrm>
        </p:spPr>
        <p:txBody>
          <a:bodyPr anchor="ctr" anchorCtr="0"/>
          <a:lstStyle>
            <a:lvl1pPr marL="190500" indent="-190500">
              <a:defRPr sz="3600" b="1" baseline="0">
                <a:solidFill>
                  <a:schemeClr val="accent1"/>
                </a:solidFill>
                <a:latin typeface="+mn-lt"/>
                <a:cs typeface="Intel Clear"/>
              </a:defRPr>
            </a:lvl1pPr>
            <a:lvl2pPr marL="417513" indent="-225425">
              <a:buFont typeface="Intel Clear" pitchFamily="34" charset="0"/>
              <a:buChar char="–"/>
              <a:defRPr sz="1200" baseline="0">
                <a:latin typeface="+mn-lt"/>
                <a:cs typeface="Intel Clear" panose="020B0604020203020204" pitchFamily="34" charset="0"/>
              </a:defRPr>
            </a:lvl2pPr>
            <a:lvl3pPr marL="685800" indent="-228600">
              <a:buFont typeface="Intel Clear" pitchFamily="34" charset="0"/>
              <a:buChar char="–"/>
              <a:defRPr sz="1200">
                <a:latin typeface="+mn-lt"/>
              </a:defRPr>
            </a:lvl3pPr>
            <a:lvl4pPr>
              <a:buFont typeface="Intel Clear" pitchFamily="34" charset="0"/>
              <a:buChar char="–"/>
              <a:defRPr sz="1100">
                <a:latin typeface="+mn-lt"/>
              </a:defRPr>
            </a:lvl4pPr>
            <a:lvl5pPr>
              <a:buFont typeface="Intel Clear" pitchFamily="34" charset="0"/>
              <a:buChar char="–"/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“36pt Intel Clear Bold Text”</a:t>
            </a:r>
          </a:p>
          <a:p>
            <a:pPr lvl="1"/>
            <a:r>
              <a:rPr lang="en-US" dirty="0" err="1"/>
              <a:t>12pt</a:t>
            </a:r>
            <a:r>
              <a:rPr lang="en-US" dirty="0"/>
              <a:t> Attribution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119294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7688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363820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574131"/>
            <a:ext cx="9144000" cy="2194719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5"/>
            <a:ext cx="4006851" cy="13092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678363" y="1203325"/>
            <a:ext cx="4005264" cy="13092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09487" y="4975795"/>
            <a:ext cx="1846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>
              <a:solidFill>
                <a:schemeClr val="tx2"/>
              </a:solidFill>
              <a:cs typeface="Intel Clear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239268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587" y="4759452"/>
            <a:ext cx="9144000" cy="384048"/>
          </a:xfrm>
          <a:prstGeom prst="rect">
            <a:avLst/>
          </a:prstGeom>
          <a:gradFill flip="none" rotWithShape="1">
            <a:gsLst>
              <a:gs pos="32000">
                <a:schemeClr val="tx2"/>
              </a:gs>
              <a:gs pos="95000">
                <a:srgbClr val="009FDF"/>
              </a:gs>
              <a:gs pos="78000">
                <a:srgbClr val="0071C5"/>
              </a:gs>
            </a:gsLst>
            <a:lin ang="198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 descr="\\.psf\Home\Desktop\Intel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915" y="4830589"/>
            <a:ext cx="364336" cy="24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8718551" y="4824510"/>
            <a:ext cx="2381" cy="237744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613" y="310130"/>
            <a:ext cx="8229600" cy="8686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28pt Intel Clear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203325"/>
            <a:ext cx="8228012" cy="3425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16pt Intel Clear bullet one</a:t>
            </a:r>
          </a:p>
          <a:p>
            <a:pPr lvl="2"/>
            <a:r>
              <a:rPr lang="en-US" dirty="0"/>
              <a:t>16pt Intel Clear sub-bullet</a:t>
            </a:r>
          </a:p>
          <a:p>
            <a:pPr lvl="3"/>
            <a:r>
              <a:rPr lang="en-US" dirty="0" err="1"/>
              <a:t>14pt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2352" y="4824387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  <a:cs typeface="Intel Clear"/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45148" y="4897172"/>
            <a:ext cx="1101264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6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Intel Clear"/>
              </a:rPr>
              <a:t>Programmable Solutions Group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113735" y="480751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Intel Confidential</a:t>
            </a:r>
          </a:p>
        </p:txBody>
      </p:sp>
    </p:spTree>
    <p:extLst>
      <p:ext uri="{BB962C8B-B14F-4D97-AF65-F5344CB8AC3E}">
        <p14:creationId xmlns:p14="http://schemas.microsoft.com/office/powerpoint/2010/main" val="378622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74" r:id="rId3"/>
    <p:sldLayoutId id="2147483650" r:id="rId4"/>
    <p:sldLayoutId id="2147483684" r:id="rId5"/>
    <p:sldLayoutId id="2147483652" r:id="rId6"/>
    <p:sldLayoutId id="2147483660" r:id="rId7"/>
    <p:sldLayoutId id="2147483668" r:id="rId8"/>
    <p:sldLayoutId id="2147483669" r:id="rId9"/>
    <p:sldLayoutId id="2147483670" r:id="rId10"/>
    <p:sldLayoutId id="2147483672" r:id="rId11"/>
    <p:sldLayoutId id="2147483651" r:id="rId12"/>
    <p:sldLayoutId id="2147483677" r:id="rId13"/>
    <p:sldLayoutId id="2147483665" r:id="rId14"/>
    <p:sldLayoutId id="2147483654" r:id="rId15"/>
    <p:sldLayoutId id="2147483655" r:id="rId16"/>
    <p:sldLayoutId id="2147483676" r:id="rId17"/>
    <p:sldLayoutId id="2147483681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i="0" kern="1200" spc="0" baseline="0">
          <a:solidFill>
            <a:schemeClr val="tx2"/>
          </a:solidFill>
          <a:latin typeface="Intel Clear"/>
          <a:ea typeface="Intel Clear"/>
          <a:cs typeface="Intel Clear"/>
        </a:defRPr>
      </a:lvl1pPr>
    </p:titleStyle>
    <p:bodyStyle>
      <a:lvl1pPr marL="0" indent="0" algn="l" defTabSz="457200" rtl="0" eaLnBrk="1" latinLnBrk="0" hangingPunct="1">
        <a:spcBef>
          <a:spcPts val="1200"/>
        </a:spcBef>
        <a:spcAft>
          <a:spcPts val="0"/>
        </a:spcAft>
        <a:buFont typeface="Wingdings" panose="05000000000000000000" pitchFamily="2" charset="2"/>
        <a:buNone/>
        <a:defRPr sz="1800" b="0" kern="1200">
          <a:solidFill>
            <a:srgbClr val="0071C5"/>
          </a:solidFill>
          <a:latin typeface="+mn-lt"/>
          <a:ea typeface="+mn-ea"/>
          <a:cs typeface="Intel Clear" panose="020B0604020203020204" pitchFamily="34" charset="0"/>
        </a:defRPr>
      </a:lvl1pPr>
      <a:lvl2pPr marL="225425" indent="-225425" algn="l" defTabSz="457200" rtl="0" eaLnBrk="1" latinLnBrk="0" hangingPunct="1">
        <a:spcBef>
          <a:spcPts val="1200"/>
        </a:spcBef>
        <a:buFont typeface="Wingdings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2pPr>
      <a:lvl3pPr marL="571500" indent="-228600" algn="l" defTabSz="457200" rtl="0" eaLnBrk="1" latinLnBrk="0" hangingPunct="1">
        <a:spcBef>
          <a:spcPts val="800"/>
        </a:spcBef>
        <a:buFont typeface="Intel Clear" panose="020B0604020203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3pPr>
      <a:lvl4pPr marL="969963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4pPr>
      <a:lvl5pPr marL="1319213" indent="-228600" algn="l" defTabSz="457200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9F7C-B99A-4430-B728-EDA0A2148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Fractal Synthesis	</a:t>
            </a:r>
          </a:p>
        </p:txBody>
      </p:sp>
    </p:spTree>
    <p:extLst>
      <p:ext uri="{BB962C8B-B14F-4D97-AF65-F5344CB8AC3E}">
        <p14:creationId xmlns:p14="http://schemas.microsoft.com/office/powerpoint/2010/main" val="179443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D2849B-6852-4845-A91F-5C48CF438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681929-D79D-43EA-B796-EA47C1C13B39}"/>
              </a:ext>
            </a:extLst>
          </p:cNvPr>
          <p:cNvSpPr/>
          <p:nvPr/>
        </p:nvSpPr>
        <p:spPr>
          <a:xfrm>
            <a:off x="3713018" y="4824387"/>
            <a:ext cx="1600200" cy="242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FPGA2019 - Public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62B04C2-1E50-472B-A048-2FF91D34BD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8328940"/>
              </p:ext>
            </p:extLst>
          </p:nvPr>
        </p:nvGraphicFramePr>
        <p:xfrm>
          <a:off x="1585977" y="34724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Arrow: Curved Right 7">
            <a:extLst>
              <a:ext uri="{FF2B5EF4-FFF2-40B4-BE49-F238E27FC236}">
                <a16:creationId xmlns:a16="http://schemas.microsoft.com/office/drawing/2014/main" id="{C8EEE118-0A90-4153-8453-5FD733613168}"/>
              </a:ext>
            </a:extLst>
          </p:cNvPr>
          <p:cNvSpPr/>
          <p:nvPr/>
        </p:nvSpPr>
        <p:spPr>
          <a:xfrm flipH="1">
            <a:off x="4729162" y="1543050"/>
            <a:ext cx="492918" cy="1200150"/>
          </a:xfrm>
          <a:prstGeom prst="curved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CB184E-CCEA-4147-92E0-0E6DCB478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042709-BF6F-4902-A045-D2DC1C481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will learn (hopefully)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989AA3-A635-4265-AE81-74AA9E76DB4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Improved Arithmetic Synthesis Techniques</a:t>
            </a:r>
          </a:p>
          <a:p>
            <a:r>
              <a:rPr lang="en-US" dirty="0"/>
              <a:t>	Balancing Routing and Logic</a:t>
            </a:r>
          </a:p>
          <a:p>
            <a:r>
              <a:rPr lang="en-US" dirty="0"/>
              <a:t>		Re-synthesis key to Fractal</a:t>
            </a:r>
          </a:p>
          <a:p>
            <a:r>
              <a:rPr lang="en-US" dirty="0"/>
              <a:t>New Clustering and Packing Approach</a:t>
            </a:r>
          </a:p>
          <a:p>
            <a:r>
              <a:rPr lang="en-US" dirty="0"/>
              <a:t>~100% is not only possible, but realistic goal</a:t>
            </a:r>
          </a:p>
          <a:p>
            <a:r>
              <a:rPr lang="en-US" dirty="0"/>
              <a:t>More than AI</a:t>
            </a:r>
          </a:p>
          <a:p>
            <a:r>
              <a:rPr lang="en-US" dirty="0"/>
              <a:t>	Next Stop: Placement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3497A5-111A-418F-A820-69EF97252167}"/>
              </a:ext>
            </a:extLst>
          </p:cNvPr>
          <p:cNvSpPr/>
          <p:nvPr/>
        </p:nvSpPr>
        <p:spPr>
          <a:xfrm>
            <a:off x="3713018" y="4824387"/>
            <a:ext cx="1600200" cy="242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FPGA2019 - Public</a:t>
            </a:r>
          </a:p>
        </p:txBody>
      </p:sp>
    </p:spTree>
    <p:extLst>
      <p:ext uri="{BB962C8B-B14F-4D97-AF65-F5344CB8AC3E}">
        <p14:creationId xmlns:p14="http://schemas.microsoft.com/office/powerpoint/2010/main" val="247053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77CA8-D95E-4A9E-87C8-5F8728C7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Algorithms and results</a:t>
            </a:r>
          </a:p>
        </p:txBody>
      </p:sp>
    </p:spTree>
    <p:extLst>
      <p:ext uri="{BB962C8B-B14F-4D97-AF65-F5344CB8AC3E}">
        <p14:creationId xmlns:p14="http://schemas.microsoft.com/office/powerpoint/2010/main" val="96833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746E2A-D223-404F-84BB-33A2DC6D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D5450-FE7B-4D8F-A33E-D431A2B0C2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Seed Based</a:t>
            </a:r>
          </a:p>
          <a:p>
            <a:r>
              <a:rPr lang="en-US" dirty="0"/>
              <a:t>	</a:t>
            </a:r>
            <a:r>
              <a:rPr lang="en-US" dirty="0" err="1"/>
              <a:t>TPack</a:t>
            </a:r>
            <a:r>
              <a:rPr lang="en-US" dirty="0"/>
              <a:t>, T-</a:t>
            </a:r>
            <a:r>
              <a:rPr lang="en-US" dirty="0" err="1"/>
              <a:t>VPack</a:t>
            </a:r>
            <a:r>
              <a:rPr lang="en-US" dirty="0"/>
              <a:t>, </a:t>
            </a:r>
            <a:r>
              <a:rPr lang="en-US" dirty="0" err="1"/>
              <a:t>RPack</a:t>
            </a:r>
            <a:endParaRPr lang="en-US" dirty="0"/>
          </a:p>
          <a:p>
            <a:r>
              <a:rPr lang="en-US" dirty="0"/>
              <a:t>Partitioning Based</a:t>
            </a:r>
          </a:p>
          <a:p>
            <a:r>
              <a:rPr lang="en-US" dirty="0"/>
              <a:t>	</a:t>
            </a:r>
            <a:r>
              <a:rPr lang="en-US" dirty="0" err="1"/>
              <a:t>PPack</a:t>
            </a:r>
            <a:endParaRPr lang="en-US" dirty="0"/>
          </a:p>
          <a:p>
            <a:r>
              <a:rPr lang="en-US" dirty="0"/>
              <a:t>Placement Based</a:t>
            </a:r>
          </a:p>
          <a:p>
            <a:r>
              <a:rPr lang="en-US" dirty="0"/>
              <a:t>	</a:t>
            </a:r>
            <a:r>
              <a:rPr lang="en-US" dirty="0" err="1"/>
              <a:t>DPack</a:t>
            </a:r>
            <a:r>
              <a:rPr lang="en-US" dirty="0"/>
              <a:t>, </a:t>
            </a:r>
            <a:r>
              <a:rPr lang="en-US" dirty="0" err="1"/>
              <a:t>HDPack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0042937-142D-42B8-A79A-6F1878D29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Types of Clustering and Packing Algorithms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97F53C-1995-4553-8688-435382081E9B}"/>
              </a:ext>
            </a:extLst>
          </p:cNvPr>
          <p:cNvSpPr/>
          <p:nvPr/>
        </p:nvSpPr>
        <p:spPr>
          <a:xfrm>
            <a:off x="5396344" y="1169663"/>
            <a:ext cx="1476007" cy="2738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550E29-CB22-4826-B71A-A7CE9A59C363}"/>
              </a:ext>
            </a:extLst>
          </p:cNvPr>
          <p:cNvSpPr/>
          <p:nvPr/>
        </p:nvSpPr>
        <p:spPr>
          <a:xfrm>
            <a:off x="5396344" y="1670842"/>
            <a:ext cx="1476007" cy="2738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Synthesis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4F54B14-5554-4815-923C-7E69C15F9656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6134348" y="1443507"/>
            <a:ext cx="0" cy="22733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C0F95A2-E976-4AA3-9196-B99B8D0B8B1D}"/>
              </a:ext>
            </a:extLst>
          </p:cNvPr>
          <p:cNvSpPr/>
          <p:nvPr/>
        </p:nvSpPr>
        <p:spPr>
          <a:xfrm>
            <a:off x="5396344" y="2158992"/>
            <a:ext cx="1476007" cy="2738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Cluster/Pack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3ABBAC7-2F3F-40AD-ABF2-D916CB3B432F}"/>
              </a:ext>
            </a:extLst>
          </p:cNvPr>
          <p:cNvCxnSpPr>
            <a:stCxn id="7" idx="2"/>
            <a:endCxn id="10" idx="0"/>
          </p:cNvCxnSpPr>
          <p:nvPr/>
        </p:nvCxnSpPr>
        <p:spPr>
          <a:xfrm>
            <a:off x="6134348" y="1944686"/>
            <a:ext cx="0" cy="21430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3E93153-2FC8-4B44-A7F2-E7F0970A9C86}"/>
              </a:ext>
            </a:extLst>
          </p:cNvPr>
          <p:cNvSpPr/>
          <p:nvPr/>
        </p:nvSpPr>
        <p:spPr>
          <a:xfrm>
            <a:off x="5396344" y="2655462"/>
            <a:ext cx="1476007" cy="2738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Placement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59C7BBE-F108-4D4F-B941-4532177F47C6}"/>
              </a:ext>
            </a:extLst>
          </p:cNvPr>
          <p:cNvCxnSpPr>
            <a:stCxn id="10" idx="2"/>
            <a:endCxn id="13" idx="0"/>
          </p:cNvCxnSpPr>
          <p:nvPr/>
        </p:nvCxnSpPr>
        <p:spPr>
          <a:xfrm>
            <a:off x="6134348" y="2432836"/>
            <a:ext cx="0" cy="22262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1D0B2BF-05BC-45F3-809E-6E165EB0DF75}"/>
              </a:ext>
            </a:extLst>
          </p:cNvPr>
          <p:cNvSpPr/>
          <p:nvPr/>
        </p:nvSpPr>
        <p:spPr>
          <a:xfrm>
            <a:off x="5396344" y="3146464"/>
            <a:ext cx="1476007" cy="2738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Route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1B0D13-55E2-4923-862B-A48F2193C929}"/>
              </a:ext>
            </a:extLst>
          </p:cNvPr>
          <p:cNvCxnSpPr>
            <a:stCxn id="13" idx="2"/>
            <a:endCxn id="19" idx="0"/>
          </p:cNvCxnSpPr>
          <p:nvPr/>
        </p:nvCxnSpPr>
        <p:spPr>
          <a:xfrm>
            <a:off x="6134348" y="2929306"/>
            <a:ext cx="0" cy="21715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3C472FB-B06C-4FD0-B15B-20DF0AFA77A1}"/>
              </a:ext>
            </a:extLst>
          </p:cNvPr>
          <p:cNvSpPr/>
          <p:nvPr/>
        </p:nvSpPr>
        <p:spPr>
          <a:xfrm>
            <a:off x="5396344" y="3637466"/>
            <a:ext cx="1476007" cy="2738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Timing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3793D71-068D-42D8-8AF9-569CEA6CAD09}"/>
              </a:ext>
            </a:extLst>
          </p:cNvPr>
          <p:cNvCxnSpPr>
            <a:stCxn id="19" idx="2"/>
            <a:endCxn id="23" idx="0"/>
          </p:cNvCxnSpPr>
          <p:nvPr/>
        </p:nvCxnSpPr>
        <p:spPr>
          <a:xfrm>
            <a:off x="6134348" y="3420308"/>
            <a:ext cx="0" cy="21715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6380F127-E22B-4986-BB99-DBB53E3526BB}"/>
              </a:ext>
            </a:extLst>
          </p:cNvPr>
          <p:cNvSpPr/>
          <p:nvPr/>
        </p:nvSpPr>
        <p:spPr>
          <a:xfrm>
            <a:off x="4842163" y="2072639"/>
            <a:ext cx="2583866" cy="465859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B415BC-E2D8-484F-A688-9262CE040612}"/>
              </a:ext>
            </a:extLst>
          </p:cNvPr>
          <p:cNvSpPr/>
          <p:nvPr/>
        </p:nvSpPr>
        <p:spPr>
          <a:xfrm>
            <a:off x="3713018" y="4824387"/>
            <a:ext cx="1600200" cy="242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FPGA2019 - Public</a:t>
            </a:r>
          </a:p>
        </p:txBody>
      </p:sp>
    </p:spTree>
    <p:extLst>
      <p:ext uri="{BB962C8B-B14F-4D97-AF65-F5344CB8AC3E}">
        <p14:creationId xmlns:p14="http://schemas.microsoft.com/office/powerpoint/2010/main" val="77964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165A8C-75DB-4751-9B54-9BDE8A91A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6FCF39-6A4A-4DBD-895A-4E57FED77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Current Methods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B7AE2-5EBF-4ADF-87A9-198EC323882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7122" y="1177528"/>
            <a:ext cx="8228012" cy="3425825"/>
          </a:xfrm>
        </p:spPr>
        <p:txBody>
          <a:bodyPr/>
          <a:lstStyle/>
          <a:p>
            <a:r>
              <a:rPr lang="en-US" b="1" dirty="0"/>
              <a:t>Seed Based</a:t>
            </a:r>
          </a:p>
          <a:p>
            <a:r>
              <a:rPr lang="en-US" sz="1600" dirty="0"/>
              <a:t>	Start with 1 BLE (Basic Logic Element) – the seed - add other others to it</a:t>
            </a:r>
          </a:p>
          <a:p>
            <a:r>
              <a:rPr lang="en-US" sz="1600" dirty="0"/>
              <a:t>	Define “Attraction Function”</a:t>
            </a:r>
          </a:p>
          <a:p>
            <a:r>
              <a:rPr lang="en-US" b="1" dirty="0" err="1"/>
              <a:t>Partioning</a:t>
            </a:r>
            <a:r>
              <a:rPr lang="en-US" b="1" dirty="0"/>
              <a:t> Based</a:t>
            </a:r>
          </a:p>
          <a:p>
            <a:r>
              <a:rPr lang="en-US" sz="1600" dirty="0"/>
              <a:t>	k-way Partitioning</a:t>
            </a:r>
          </a:p>
          <a:p>
            <a:r>
              <a:rPr lang="en-US" sz="1600" dirty="0"/>
              <a:t>	Adjust to get a legal fit </a:t>
            </a:r>
          </a:p>
          <a:p>
            <a:r>
              <a:rPr lang="en-US" b="1" dirty="0"/>
              <a:t>Placement Based</a:t>
            </a:r>
          </a:p>
          <a:p>
            <a:r>
              <a:rPr lang="en-US" sz="1600" dirty="0"/>
              <a:t>	Generate initial global placement</a:t>
            </a:r>
          </a:p>
          <a:p>
            <a:r>
              <a:rPr lang="en-US" sz="1600" dirty="0"/>
              <a:t>	Regroup clusters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BC7F23-0C9C-4A26-91EB-2A0294F8D7F7}"/>
              </a:ext>
            </a:extLst>
          </p:cNvPr>
          <p:cNvSpPr/>
          <p:nvPr/>
        </p:nvSpPr>
        <p:spPr>
          <a:xfrm>
            <a:off x="3713018" y="4824387"/>
            <a:ext cx="1600200" cy="242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FPGA2019 - Public</a:t>
            </a:r>
          </a:p>
        </p:txBody>
      </p:sp>
    </p:spTree>
    <p:extLst>
      <p:ext uri="{BB962C8B-B14F-4D97-AF65-F5344CB8AC3E}">
        <p14:creationId xmlns:p14="http://schemas.microsoft.com/office/powerpoint/2010/main" val="97858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165A8C-75DB-4751-9B54-9BDE8A91A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6FCF39-6A4A-4DBD-895A-4E57FED77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what’s the problem?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B7AE2-5EBF-4ADF-87A9-198EC323882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Depopulation</a:t>
            </a:r>
          </a:p>
          <a:p>
            <a:r>
              <a:rPr lang="en-US" dirty="0"/>
              <a:t>	Start with the assumption you can’t fit to 100%</a:t>
            </a:r>
          </a:p>
          <a:p>
            <a:r>
              <a:rPr lang="en-US" dirty="0"/>
              <a:t>	Uniform Depopulation</a:t>
            </a:r>
          </a:p>
          <a:p>
            <a:r>
              <a:rPr lang="en-US" dirty="0"/>
              <a:t>		Use Rent’s Rule – balance wires and logic</a:t>
            </a:r>
          </a:p>
          <a:p>
            <a:r>
              <a:rPr lang="en-US" dirty="0"/>
              <a:t>	Non-uniform Depopulation</a:t>
            </a:r>
          </a:p>
          <a:p>
            <a:r>
              <a:rPr lang="en-US" dirty="0"/>
              <a:t>		Place entire design – then depopulate to ease routing</a:t>
            </a:r>
          </a:p>
          <a:p>
            <a:r>
              <a:rPr lang="en-US" b="1" dirty="0"/>
              <a:t>Attraction Algorithms </a:t>
            </a:r>
            <a:r>
              <a:rPr lang="en-US" i="1" dirty="0"/>
              <a:t>(top-down or bottoms-up)</a:t>
            </a:r>
          </a:p>
          <a:p>
            <a:r>
              <a:rPr lang="en-US" dirty="0"/>
              <a:t>	Logic or routing driven?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FD87A2-CD52-4665-B243-DE0313DA63A1}"/>
              </a:ext>
            </a:extLst>
          </p:cNvPr>
          <p:cNvSpPr/>
          <p:nvPr/>
        </p:nvSpPr>
        <p:spPr>
          <a:xfrm>
            <a:off x="3713018" y="4824387"/>
            <a:ext cx="1600200" cy="242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FPGA2019 - Public</a:t>
            </a:r>
          </a:p>
        </p:txBody>
      </p:sp>
    </p:spTree>
    <p:extLst>
      <p:ext uri="{BB962C8B-B14F-4D97-AF65-F5344CB8AC3E}">
        <p14:creationId xmlns:p14="http://schemas.microsoft.com/office/powerpoint/2010/main" val="189518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B4E709-9EEB-4DBE-8B8C-475CFD64A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BC556-5292-42C8-AF52-89984F1BBF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Seed Based Clustering</a:t>
            </a:r>
          </a:p>
          <a:p>
            <a:r>
              <a:rPr lang="en-US" sz="1600" dirty="0"/>
              <a:t>	Associated, not shared routing</a:t>
            </a:r>
          </a:p>
          <a:p>
            <a:r>
              <a:rPr lang="en-US" sz="1600" dirty="0"/>
              <a:t>	Re-pack using logical distance</a:t>
            </a:r>
          </a:p>
          <a:p>
            <a:r>
              <a:rPr lang="en-US" b="1" dirty="0" err="1"/>
              <a:t>Partioning</a:t>
            </a:r>
            <a:r>
              <a:rPr lang="en-US" b="1" dirty="0"/>
              <a:t>/Analytic Placement</a:t>
            </a:r>
          </a:p>
          <a:p>
            <a:r>
              <a:rPr lang="en-US" sz="1600" dirty="0"/>
              <a:t>	Re-synthesize for regularization</a:t>
            </a:r>
          </a:p>
          <a:p>
            <a:r>
              <a:rPr lang="en-US" sz="1600" dirty="0"/>
              <a:t>	Sweep across segment combinations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E88E0-01D6-4CA6-AF22-817641CBAC93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b="1" dirty="0"/>
              <a:t>Depopulation</a:t>
            </a:r>
          </a:p>
          <a:p>
            <a:r>
              <a:rPr lang="en-US" sz="1600" dirty="0"/>
              <a:t>	Try for 100% to start</a:t>
            </a:r>
          </a:p>
          <a:p>
            <a:r>
              <a:rPr lang="en-US" sz="1600" dirty="0"/>
              <a:t>	May require hard depopulation</a:t>
            </a:r>
          </a:p>
          <a:p>
            <a:r>
              <a:rPr lang="en-US" sz="1400" dirty="0"/>
              <a:t>		Known, fixed null functions</a:t>
            </a:r>
          </a:p>
          <a:p>
            <a:r>
              <a:rPr lang="en-US" b="1" dirty="0"/>
              <a:t>Logic Synthesis/Re-synthesis</a:t>
            </a:r>
          </a:p>
          <a:p>
            <a:r>
              <a:rPr lang="en-US" sz="1600" dirty="0"/>
              <a:t>	Re-synthesis loop key</a:t>
            </a:r>
          </a:p>
          <a:p>
            <a:r>
              <a:rPr lang="en-US" sz="1600" dirty="0"/>
              <a:t>	New combinatorial functions created</a:t>
            </a:r>
          </a:p>
          <a:p>
            <a:r>
              <a:rPr lang="en-US" sz="1400" dirty="0"/>
              <a:t>		May/may not be packed back to origin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50E233-0BF7-4F83-B40E-28DFC76A3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Fractal Differences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9E98C2-E1C5-45E6-8F70-B73DA9AA76B6}"/>
              </a:ext>
            </a:extLst>
          </p:cNvPr>
          <p:cNvSpPr/>
          <p:nvPr/>
        </p:nvSpPr>
        <p:spPr>
          <a:xfrm>
            <a:off x="3713018" y="4824387"/>
            <a:ext cx="1600200" cy="242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FPGA2019 - Public</a:t>
            </a:r>
          </a:p>
        </p:txBody>
      </p:sp>
    </p:spTree>
    <p:extLst>
      <p:ext uri="{BB962C8B-B14F-4D97-AF65-F5344CB8AC3E}">
        <p14:creationId xmlns:p14="http://schemas.microsoft.com/office/powerpoint/2010/main" val="300432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6A6A37-D333-4710-86E6-B9BF878CD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02842-900D-4326-A667-B8733DD40A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2017</a:t>
            </a:r>
          </a:p>
          <a:p>
            <a:r>
              <a:rPr lang="en-US" sz="1600" dirty="0"/>
              <a:t>	You should be able to achieve 	80% @ 250MHz on a VUP-9</a:t>
            </a:r>
          </a:p>
          <a:p>
            <a:r>
              <a:rPr lang="en-US" sz="1600" dirty="0"/>
              <a:t>	Maybe 400MHz with </a:t>
            </a:r>
            <a:r>
              <a:rPr lang="en-US" sz="1600" dirty="0" err="1"/>
              <a:t>floorplanning</a:t>
            </a:r>
            <a:endParaRPr lang="en-US" sz="1600" dirty="0"/>
          </a:p>
          <a:p>
            <a:r>
              <a:rPr lang="en-US" sz="1400" dirty="0"/>
              <a:t>		(We got 109 MHz without)</a:t>
            </a:r>
          </a:p>
          <a:p>
            <a:r>
              <a:rPr lang="en-US" b="1" dirty="0"/>
              <a:t>2018</a:t>
            </a:r>
          </a:p>
          <a:p>
            <a:r>
              <a:rPr lang="en-US" sz="1600" dirty="0"/>
              <a:t>	We got 300MHz (1-3 bit activations)</a:t>
            </a:r>
          </a:p>
          <a:p>
            <a:r>
              <a:rPr lang="en-US" sz="1600" dirty="0"/>
              <a:t>	You should be able to get 90% DSP &amp;  	80% logic @ 400MHz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400328-054D-4AFF-B5BF-C9044091F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FPGA Methods (2017,2018)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C452C2-4E0D-4C55-91C5-D40E5C46A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528" y="3000301"/>
            <a:ext cx="4006852" cy="16288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6F38EE-0986-4DB4-BDB2-DA7B5CC85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175" y="782782"/>
            <a:ext cx="4037205" cy="21334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C3A8806-28D8-468C-9FD0-EEB3816C360A}"/>
              </a:ext>
            </a:extLst>
          </p:cNvPr>
          <p:cNvSpPr/>
          <p:nvPr/>
        </p:nvSpPr>
        <p:spPr>
          <a:xfrm>
            <a:off x="3713018" y="4824387"/>
            <a:ext cx="1600200" cy="242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FPGA2019 - Public</a:t>
            </a:r>
          </a:p>
        </p:txBody>
      </p:sp>
    </p:spTree>
    <p:extLst>
      <p:ext uri="{BB962C8B-B14F-4D97-AF65-F5344CB8AC3E}">
        <p14:creationId xmlns:p14="http://schemas.microsoft.com/office/powerpoint/2010/main" val="390836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6F92E7-CBBC-4988-A029-4567C890C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F8521-C3BF-4237-B9D9-B514632ABA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Not Fractal – hand tuned prototype</a:t>
            </a:r>
          </a:p>
          <a:p>
            <a:r>
              <a:rPr lang="en-US" dirty="0"/>
              <a:t>	300 MHz</a:t>
            </a:r>
          </a:p>
          <a:p>
            <a:r>
              <a:rPr lang="en-US" dirty="0"/>
              <a:t>	92% Logic utilization</a:t>
            </a:r>
          </a:p>
          <a:p>
            <a:r>
              <a:rPr lang="en-US" dirty="0"/>
              <a:t>	100% DSP utilization</a:t>
            </a:r>
          </a:p>
          <a:p>
            <a:r>
              <a:rPr lang="en-US" dirty="0"/>
              <a:t>	80% synthesis time reduction</a:t>
            </a:r>
          </a:p>
          <a:p>
            <a:r>
              <a:rPr lang="en-US" dirty="0"/>
              <a:t>	60% P&amp;R time reduction</a:t>
            </a:r>
          </a:p>
          <a:p>
            <a:r>
              <a:rPr lang="en-US" dirty="0"/>
              <a:t>	40% server memory footprint 	reduction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2233E6-764B-4E23-96C8-C2F18450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Brainwave (2017)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F9DEC-1C12-4C1E-A36D-C635008EB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538" y="308848"/>
            <a:ext cx="4127016" cy="2070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40E63E-CA1F-4BAB-A9A2-E65B408D6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538" y="2467209"/>
            <a:ext cx="3880571" cy="21619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CE34FC0-A3D6-4713-8B62-65274365CDC1}"/>
              </a:ext>
            </a:extLst>
          </p:cNvPr>
          <p:cNvSpPr/>
          <p:nvPr/>
        </p:nvSpPr>
        <p:spPr>
          <a:xfrm>
            <a:off x="3713018" y="4824387"/>
            <a:ext cx="1600200" cy="242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FPGA2019 - Public</a:t>
            </a:r>
          </a:p>
        </p:txBody>
      </p:sp>
    </p:spTree>
    <p:extLst>
      <p:ext uri="{BB962C8B-B14F-4D97-AF65-F5344CB8AC3E}">
        <p14:creationId xmlns:p14="http://schemas.microsoft.com/office/powerpoint/2010/main" val="354738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77CA8-D95E-4A9E-87C8-5F8728C7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</p:spTree>
    <p:extLst>
      <p:ext uri="{BB962C8B-B14F-4D97-AF65-F5344CB8AC3E}">
        <p14:creationId xmlns:p14="http://schemas.microsoft.com/office/powerpoint/2010/main" val="203278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D2849B-6852-4845-A91F-5C48CF438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681929-D79D-43EA-B796-EA47C1C13B39}"/>
              </a:ext>
            </a:extLst>
          </p:cNvPr>
          <p:cNvSpPr/>
          <p:nvPr/>
        </p:nvSpPr>
        <p:spPr>
          <a:xfrm>
            <a:off x="3713018" y="4824387"/>
            <a:ext cx="1600200" cy="242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FPGA2019 - Public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72959-2A16-4AEA-9462-6A2586E4B76E}"/>
              </a:ext>
            </a:extLst>
          </p:cNvPr>
          <p:cNvSpPr txBox="1"/>
          <p:nvPr/>
        </p:nvSpPr>
        <p:spPr>
          <a:xfrm flipH="1">
            <a:off x="3217718" y="1833086"/>
            <a:ext cx="2590800" cy="73866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4800" dirty="0">
                <a:solidFill>
                  <a:srgbClr val="003C71"/>
                </a:solidFill>
              </a:rPr>
              <a:t>~100%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392473-0D8A-4CBE-860D-127204F1C365}"/>
              </a:ext>
            </a:extLst>
          </p:cNvPr>
          <p:cNvSpPr txBox="1"/>
          <p:nvPr/>
        </p:nvSpPr>
        <p:spPr>
          <a:xfrm>
            <a:off x="3363966" y="3117273"/>
            <a:ext cx="1949252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(and for what FPGA is worst at)</a:t>
            </a:r>
          </a:p>
        </p:txBody>
      </p:sp>
    </p:spTree>
    <p:extLst>
      <p:ext uri="{BB962C8B-B14F-4D97-AF65-F5344CB8AC3E}">
        <p14:creationId xmlns:p14="http://schemas.microsoft.com/office/powerpoint/2010/main" val="177359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430AFEB6-5319-4A25-A248-BAE71F6BA133}"/>
              </a:ext>
            </a:extLst>
          </p:cNvPr>
          <p:cNvSpPr/>
          <p:nvPr/>
        </p:nvSpPr>
        <p:spPr>
          <a:xfrm>
            <a:off x="4681538" y="110837"/>
            <a:ext cx="1913226" cy="44403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6F92E7-CBBC-4988-A029-4567C890C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F8521-C3BF-4237-B9D9-B514632ABA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613" y="1203324"/>
            <a:ext cx="4006851" cy="3425825"/>
          </a:xfrm>
        </p:spPr>
        <p:txBody>
          <a:bodyPr/>
          <a:lstStyle/>
          <a:p>
            <a:r>
              <a:rPr lang="en-US" dirty="0"/>
              <a:t>1M 6LUTs</a:t>
            </a:r>
          </a:p>
          <a:p>
            <a:r>
              <a:rPr lang="en-US" dirty="0"/>
              <a:t>16 6LUTs/Group</a:t>
            </a:r>
          </a:p>
          <a:p>
            <a:r>
              <a:rPr lang="en-US" dirty="0"/>
              <a:t>	Fast carry chain in group</a:t>
            </a:r>
          </a:p>
          <a:p>
            <a:r>
              <a:rPr lang="en-US" dirty="0"/>
              <a:t>	Slow carry chain between groups</a:t>
            </a:r>
          </a:p>
          <a:p>
            <a:r>
              <a:rPr lang="en-US" dirty="0"/>
              <a:t>50% Populated Input Crossbar</a:t>
            </a:r>
          </a:p>
          <a:p>
            <a:r>
              <a:rPr lang="en-US" dirty="0"/>
              <a:t>	48 independent inputs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2233E6-764B-4E23-96C8-C2F184506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3" y="308848"/>
            <a:ext cx="8229600" cy="868680"/>
          </a:xfrm>
        </p:spPr>
        <p:txBody>
          <a:bodyPr/>
          <a:lstStyle/>
          <a:p>
            <a:r>
              <a:rPr lang="en-US" dirty="0"/>
              <a:t>Define Proxy FPGA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E34FC0-A3D6-4713-8B62-65274365CDC1}"/>
              </a:ext>
            </a:extLst>
          </p:cNvPr>
          <p:cNvSpPr/>
          <p:nvPr/>
        </p:nvSpPr>
        <p:spPr>
          <a:xfrm>
            <a:off x="3713018" y="4824387"/>
            <a:ext cx="1600200" cy="242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FPGA2019 - Public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2FD128-D464-41D4-B044-61F735DB4733}"/>
              </a:ext>
            </a:extLst>
          </p:cNvPr>
          <p:cNvSpPr/>
          <p:nvPr/>
        </p:nvSpPr>
        <p:spPr>
          <a:xfrm>
            <a:off x="5656118" y="195559"/>
            <a:ext cx="249382" cy="2265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6D7886-1C07-4D46-8CA7-9F8E56C3923A}"/>
              </a:ext>
            </a:extLst>
          </p:cNvPr>
          <p:cNvSpPr/>
          <p:nvPr/>
        </p:nvSpPr>
        <p:spPr>
          <a:xfrm>
            <a:off x="5656118" y="461248"/>
            <a:ext cx="249382" cy="2265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F520D4-F582-4AF6-8809-32C1E3710BD3}"/>
              </a:ext>
            </a:extLst>
          </p:cNvPr>
          <p:cNvSpPr/>
          <p:nvPr/>
        </p:nvSpPr>
        <p:spPr>
          <a:xfrm>
            <a:off x="5656118" y="726937"/>
            <a:ext cx="249382" cy="2265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26AC8A-2004-4328-97ED-03976B6A485E}"/>
              </a:ext>
            </a:extLst>
          </p:cNvPr>
          <p:cNvSpPr/>
          <p:nvPr/>
        </p:nvSpPr>
        <p:spPr>
          <a:xfrm>
            <a:off x="5656118" y="995936"/>
            <a:ext cx="249382" cy="2265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6042D7-EFDA-4089-8B2B-425A3D511F68}"/>
              </a:ext>
            </a:extLst>
          </p:cNvPr>
          <p:cNvSpPr/>
          <p:nvPr/>
        </p:nvSpPr>
        <p:spPr>
          <a:xfrm>
            <a:off x="5656118" y="1264935"/>
            <a:ext cx="249382" cy="2265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3AA0C9-6C46-40BA-82DC-F7C6A0A68878}"/>
              </a:ext>
            </a:extLst>
          </p:cNvPr>
          <p:cNvSpPr/>
          <p:nvPr/>
        </p:nvSpPr>
        <p:spPr>
          <a:xfrm>
            <a:off x="5656118" y="1530624"/>
            <a:ext cx="249382" cy="2265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DAC6DE-FA1C-4FBF-A478-0A45536152F0}"/>
              </a:ext>
            </a:extLst>
          </p:cNvPr>
          <p:cNvSpPr/>
          <p:nvPr/>
        </p:nvSpPr>
        <p:spPr>
          <a:xfrm>
            <a:off x="5656118" y="1796313"/>
            <a:ext cx="249382" cy="2265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360084-92DE-4A92-951B-3CE575A76426}"/>
              </a:ext>
            </a:extLst>
          </p:cNvPr>
          <p:cNvSpPr/>
          <p:nvPr/>
        </p:nvSpPr>
        <p:spPr>
          <a:xfrm>
            <a:off x="5656118" y="2065312"/>
            <a:ext cx="249382" cy="2265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496359-6BF5-41A9-855E-ADEB01C112F4}"/>
              </a:ext>
            </a:extLst>
          </p:cNvPr>
          <p:cNvSpPr/>
          <p:nvPr/>
        </p:nvSpPr>
        <p:spPr>
          <a:xfrm>
            <a:off x="5656118" y="2334311"/>
            <a:ext cx="249382" cy="2265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96960D-9FC6-4416-BB45-2FB666B819BA}"/>
              </a:ext>
            </a:extLst>
          </p:cNvPr>
          <p:cNvSpPr/>
          <p:nvPr/>
        </p:nvSpPr>
        <p:spPr>
          <a:xfrm>
            <a:off x="5656118" y="2600000"/>
            <a:ext cx="249382" cy="2265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869393-AF10-4F06-954A-F36B7D1AC8E5}"/>
              </a:ext>
            </a:extLst>
          </p:cNvPr>
          <p:cNvSpPr/>
          <p:nvPr/>
        </p:nvSpPr>
        <p:spPr>
          <a:xfrm>
            <a:off x="5656118" y="2865689"/>
            <a:ext cx="249382" cy="2265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B5BCB1-F4D5-4022-A7E7-65E5473660E4}"/>
              </a:ext>
            </a:extLst>
          </p:cNvPr>
          <p:cNvSpPr/>
          <p:nvPr/>
        </p:nvSpPr>
        <p:spPr>
          <a:xfrm>
            <a:off x="5656118" y="3134688"/>
            <a:ext cx="249382" cy="2265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62B518-CF15-4941-96EA-F8B63E2100E6}"/>
              </a:ext>
            </a:extLst>
          </p:cNvPr>
          <p:cNvSpPr/>
          <p:nvPr/>
        </p:nvSpPr>
        <p:spPr>
          <a:xfrm>
            <a:off x="5656118" y="3403687"/>
            <a:ext cx="249382" cy="2265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C41CD6-E5ED-483A-AB2F-013C147E4779}"/>
              </a:ext>
            </a:extLst>
          </p:cNvPr>
          <p:cNvSpPr/>
          <p:nvPr/>
        </p:nvSpPr>
        <p:spPr>
          <a:xfrm>
            <a:off x="5656118" y="3669376"/>
            <a:ext cx="249382" cy="2265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C57EB9C-BAA5-468F-AA0C-603EB82199A3}"/>
              </a:ext>
            </a:extLst>
          </p:cNvPr>
          <p:cNvSpPr/>
          <p:nvPr/>
        </p:nvSpPr>
        <p:spPr>
          <a:xfrm>
            <a:off x="5656118" y="3935065"/>
            <a:ext cx="249382" cy="2265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402A46-8EE6-4811-8FAB-48D9D67A25DA}"/>
              </a:ext>
            </a:extLst>
          </p:cNvPr>
          <p:cNvSpPr/>
          <p:nvPr/>
        </p:nvSpPr>
        <p:spPr>
          <a:xfrm>
            <a:off x="5656118" y="4204064"/>
            <a:ext cx="249382" cy="2265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85DDB3-D9E7-4504-A6DC-35423A4AC642}"/>
              </a:ext>
            </a:extLst>
          </p:cNvPr>
          <p:cNvSpPr/>
          <p:nvPr/>
        </p:nvSpPr>
        <p:spPr>
          <a:xfrm>
            <a:off x="5198918" y="995936"/>
            <a:ext cx="339436" cy="263433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0FA653-2001-43EA-9E91-871E54A5ED4C}"/>
              </a:ext>
            </a:extLst>
          </p:cNvPr>
          <p:cNvCxnSpPr/>
          <p:nvPr/>
        </p:nvCxnSpPr>
        <p:spPr>
          <a:xfrm>
            <a:off x="5198918" y="995936"/>
            <a:ext cx="339436" cy="263433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6116A7B-78BE-40DD-93E4-616FAB9F2AD7}"/>
              </a:ext>
            </a:extLst>
          </p:cNvPr>
          <p:cNvCxnSpPr/>
          <p:nvPr/>
        </p:nvCxnSpPr>
        <p:spPr>
          <a:xfrm flipH="1">
            <a:off x="5198918" y="995936"/>
            <a:ext cx="339436" cy="263433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0C076E71-8AA1-4E4C-B430-8E37B936B933}"/>
              </a:ext>
            </a:extLst>
          </p:cNvPr>
          <p:cNvSpPr/>
          <p:nvPr/>
        </p:nvSpPr>
        <p:spPr>
          <a:xfrm>
            <a:off x="4513118" y="1924011"/>
            <a:ext cx="685800" cy="778180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AF924AC-900E-41F4-846C-0293D1716199}"/>
              </a:ext>
            </a:extLst>
          </p:cNvPr>
          <p:cNvSpPr/>
          <p:nvPr/>
        </p:nvSpPr>
        <p:spPr>
          <a:xfrm>
            <a:off x="6061364" y="195559"/>
            <a:ext cx="249382" cy="226579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+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0DF8189-8216-4C4D-8219-CBF006F9D824}"/>
              </a:ext>
            </a:extLst>
          </p:cNvPr>
          <p:cNvSpPr/>
          <p:nvPr/>
        </p:nvSpPr>
        <p:spPr>
          <a:xfrm>
            <a:off x="6061361" y="458797"/>
            <a:ext cx="249382" cy="226579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+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0739D9F-CE31-4F82-A193-84BCE0B75887}"/>
              </a:ext>
            </a:extLst>
          </p:cNvPr>
          <p:cNvSpPr/>
          <p:nvPr/>
        </p:nvSpPr>
        <p:spPr>
          <a:xfrm>
            <a:off x="6054438" y="728961"/>
            <a:ext cx="249382" cy="226579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+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A5EF167-5829-4FA7-898F-A4F12C0822EE}"/>
              </a:ext>
            </a:extLst>
          </p:cNvPr>
          <p:cNvSpPr/>
          <p:nvPr/>
        </p:nvSpPr>
        <p:spPr>
          <a:xfrm>
            <a:off x="6054435" y="992199"/>
            <a:ext cx="249382" cy="226579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+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591E2C1-C6D3-4FDD-9D71-8963424758B4}"/>
              </a:ext>
            </a:extLst>
          </p:cNvPr>
          <p:cNvSpPr/>
          <p:nvPr/>
        </p:nvSpPr>
        <p:spPr>
          <a:xfrm>
            <a:off x="6054435" y="1255437"/>
            <a:ext cx="249382" cy="226579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+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FCF89F9-044D-4797-B977-8183DBA36470}"/>
              </a:ext>
            </a:extLst>
          </p:cNvPr>
          <p:cNvSpPr/>
          <p:nvPr/>
        </p:nvSpPr>
        <p:spPr>
          <a:xfrm>
            <a:off x="6054432" y="1518675"/>
            <a:ext cx="249382" cy="226579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+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C79EAA6-E180-4E9E-9121-F73C700584C3}"/>
              </a:ext>
            </a:extLst>
          </p:cNvPr>
          <p:cNvSpPr/>
          <p:nvPr/>
        </p:nvSpPr>
        <p:spPr>
          <a:xfrm>
            <a:off x="6047509" y="1788839"/>
            <a:ext cx="249382" cy="226579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+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98DEFF6-33F9-4861-9EE8-1D04C62D621E}"/>
              </a:ext>
            </a:extLst>
          </p:cNvPr>
          <p:cNvSpPr/>
          <p:nvPr/>
        </p:nvSpPr>
        <p:spPr>
          <a:xfrm>
            <a:off x="6047506" y="2052077"/>
            <a:ext cx="249382" cy="226579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+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2E4303E-6647-424B-930A-FCDF370E630E}"/>
              </a:ext>
            </a:extLst>
          </p:cNvPr>
          <p:cNvSpPr/>
          <p:nvPr/>
        </p:nvSpPr>
        <p:spPr>
          <a:xfrm>
            <a:off x="6061364" y="2338368"/>
            <a:ext cx="249382" cy="226579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+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5B176EB-7BAC-4828-A12A-3F1A1D669F4B}"/>
              </a:ext>
            </a:extLst>
          </p:cNvPr>
          <p:cNvSpPr/>
          <p:nvPr/>
        </p:nvSpPr>
        <p:spPr>
          <a:xfrm>
            <a:off x="6061361" y="2601606"/>
            <a:ext cx="249382" cy="226579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+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A053539-02CB-4DE3-BCFC-544921141A92}"/>
              </a:ext>
            </a:extLst>
          </p:cNvPr>
          <p:cNvSpPr/>
          <p:nvPr/>
        </p:nvSpPr>
        <p:spPr>
          <a:xfrm>
            <a:off x="6054438" y="2871770"/>
            <a:ext cx="249382" cy="226579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+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E18FBC8-D5EE-4668-BA75-1BFA0AFF64DD}"/>
              </a:ext>
            </a:extLst>
          </p:cNvPr>
          <p:cNvSpPr/>
          <p:nvPr/>
        </p:nvSpPr>
        <p:spPr>
          <a:xfrm>
            <a:off x="6054435" y="3135008"/>
            <a:ext cx="249382" cy="226579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+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0ED43D8-F5E4-48D8-84E6-1D08BFA50217}"/>
              </a:ext>
            </a:extLst>
          </p:cNvPr>
          <p:cNvSpPr/>
          <p:nvPr/>
        </p:nvSpPr>
        <p:spPr>
          <a:xfrm>
            <a:off x="6054435" y="3398246"/>
            <a:ext cx="249382" cy="226579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+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7F5D2EB-F1D5-4835-B368-ED08D46B78B8}"/>
              </a:ext>
            </a:extLst>
          </p:cNvPr>
          <p:cNvSpPr/>
          <p:nvPr/>
        </p:nvSpPr>
        <p:spPr>
          <a:xfrm>
            <a:off x="6054432" y="3661484"/>
            <a:ext cx="249382" cy="226579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+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D327442-CD3A-4A98-AB78-135DA19ED9BD}"/>
              </a:ext>
            </a:extLst>
          </p:cNvPr>
          <p:cNvSpPr/>
          <p:nvPr/>
        </p:nvSpPr>
        <p:spPr>
          <a:xfrm>
            <a:off x="6047509" y="3931648"/>
            <a:ext cx="249382" cy="226579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+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347FDE1-9027-4DDA-AD24-34274C79111E}"/>
              </a:ext>
            </a:extLst>
          </p:cNvPr>
          <p:cNvSpPr/>
          <p:nvPr/>
        </p:nvSpPr>
        <p:spPr>
          <a:xfrm>
            <a:off x="6047506" y="4194886"/>
            <a:ext cx="249382" cy="226579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+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9E5879D-8BFE-4C15-A009-386C5BE1978A}"/>
              </a:ext>
            </a:extLst>
          </p:cNvPr>
          <p:cNvSpPr/>
          <p:nvPr/>
        </p:nvSpPr>
        <p:spPr>
          <a:xfrm>
            <a:off x="6948055" y="367146"/>
            <a:ext cx="1586345" cy="359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8D2D083-8800-4A18-ACB1-B61AB55DF8F2}"/>
              </a:ext>
            </a:extLst>
          </p:cNvPr>
          <p:cNvSpPr/>
          <p:nvPr/>
        </p:nvSpPr>
        <p:spPr>
          <a:xfrm>
            <a:off x="7022522" y="506857"/>
            <a:ext cx="1437409" cy="795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1426598-0A04-4CD7-9AA3-738C521FEECE}"/>
              </a:ext>
            </a:extLst>
          </p:cNvPr>
          <p:cNvSpPr/>
          <p:nvPr/>
        </p:nvSpPr>
        <p:spPr>
          <a:xfrm>
            <a:off x="7022522" y="612201"/>
            <a:ext cx="1437409" cy="652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BB8ADC7-CB5B-4D8E-AB1A-AF0674851CE3}"/>
              </a:ext>
            </a:extLst>
          </p:cNvPr>
          <p:cNvSpPr/>
          <p:nvPr/>
        </p:nvSpPr>
        <p:spPr>
          <a:xfrm>
            <a:off x="7022521" y="424734"/>
            <a:ext cx="1437409" cy="652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B330BAF-AA41-468A-9400-C9B0491E65C3}"/>
              </a:ext>
            </a:extLst>
          </p:cNvPr>
          <p:cNvSpPr/>
          <p:nvPr/>
        </p:nvSpPr>
        <p:spPr>
          <a:xfrm>
            <a:off x="6948055" y="817736"/>
            <a:ext cx="1586345" cy="359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479AB1B-E4B9-4173-893E-CF7A534887C7}"/>
              </a:ext>
            </a:extLst>
          </p:cNvPr>
          <p:cNvSpPr/>
          <p:nvPr/>
        </p:nvSpPr>
        <p:spPr>
          <a:xfrm>
            <a:off x="7022522" y="957447"/>
            <a:ext cx="1437409" cy="795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66FC98C-8F3C-4A2B-8A4E-958D13AE669D}"/>
              </a:ext>
            </a:extLst>
          </p:cNvPr>
          <p:cNvSpPr/>
          <p:nvPr/>
        </p:nvSpPr>
        <p:spPr>
          <a:xfrm>
            <a:off x="7022522" y="1062791"/>
            <a:ext cx="1437409" cy="652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CA9E8F5-6859-4794-A5C2-6D9870DD5B24}"/>
              </a:ext>
            </a:extLst>
          </p:cNvPr>
          <p:cNvSpPr/>
          <p:nvPr/>
        </p:nvSpPr>
        <p:spPr>
          <a:xfrm>
            <a:off x="7022521" y="875324"/>
            <a:ext cx="1437409" cy="652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5B2D0EC-7531-4039-A22A-50931F18F554}"/>
              </a:ext>
            </a:extLst>
          </p:cNvPr>
          <p:cNvSpPr/>
          <p:nvPr/>
        </p:nvSpPr>
        <p:spPr>
          <a:xfrm>
            <a:off x="6948055" y="1264935"/>
            <a:ext cx="1586345" cy="359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21D5D5D-935A-4DF7-992A-A85F381AD6F8}"/>
              </a:ext>
            </a:extLst>
          </p:cNvPr>
          <p:cNvSpPr/>
          <p:nvPr/>
        </p:nvSpPr>
        <p:spPr>
          <a:xfrm>
            <a:off x="7022522" y="1404646"/>
            <a:ext cx="1437409" cy="795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0084158-AA0E-4EF0-913E-9CE4CE988142}"/>
              </a:ext>
            </a:extLst>
          </p:cNvPr>
          <p:cNvSpPr/>
          <p:nvPr/>
        </p:nvSpPr>
        <p:spPr>
          <a:xfrm>
            <a:off x="7022522" y="1509990"/>
            <a:ext cx="1437409" cy="652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75EFDB4-D904-4B33-8AD3-20B5D4F95698}"/>
              </a:ext>
            </a:extLst>
          </p:cNvPr>
          <p:cNvSpPr/>
          <p:nvPr/>
        </p:nvSpPr>
        <p:spPr>
          <a:xfrm>
            <a:off x="7022521" y="1322523"/>
            <a:ext cx="1437409" cy="652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E41C8B9-D2D0-41F5-9A58-54F4BDFA154F}"/>
              </a:ext>
            </a:extLst>
          </p:cNvPr>
          <p:cNvSpPr/>
          <p:nvPr/>
        </p:nvSpPr>
        <p:spPr>
          <a:xfrm>
            <a:off x="6948055" y="1715525"/>
            <a:ext cx="1586345" cy="359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6BA3754-4101-4199-B872-78686F88AD3C}"/>
              </a:ext>
            </a:extLst>
          </p:cNvPr>
          <p:cNvSpPr/>
          <p:nvPr/>
        </p:nvSpPr>
        <p:spPr>
          <a:xfrm>
            <a:off x="7022522" y="1855236"/>
            <a:ext cx="1437409" cy="795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AEE8E6B-71CD-4220-93E5-3BA66CD8E9EF}"/>
              </a:ext>
            </a:extLst>
          </p:cNvPr>
          <p:cNvSpPr/>
          <p:nvPr/>
        </p:nvSpPr>
        <p:spPr>
          <a:xfrm>
            <a:off x="7022522" y="1960580"/>
            <a:ext cx="1437409" cy="652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8E3AFE4-CF94-4798-91F9-E785FA7BDE82}"/>
              </a:ext>
            </a:extLst>
          </p:cNvPr>
          <p:cNvSpPr/>
          <p:nvPr/>
        </p:nvSpPr>
        <p:spPr>
          <a:xfrm>
            <a:off x="7022521" y="1773113"/>
            <a:ext cx="1437409" cy="652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13D7BCF-A580-4E99-B21D-1B1E887BE1D2}"/>
              </a:ext>
            </a:extLst>
          </p:cNvPr>
          <p:cNvSpPr/>
          <p:nvPr/>
        </p:nvSpPr>
        <p:spPr>
          <a:xfrm>
            <a:off x="6948055" y="2161348"/>
            <a:ext cx="1586345" cy="359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FD88DCF-31E1-4A4B-BA36-636C45903EAA}"/>
              </a:ext>
            </a:extLst>
          </p:cNvPr>
          <p:cNvSpPr/>
          <p:nvPr/>
        </p:nvSpPr>
        <p:spPr>
          <a:xfrm>
            <a:off x="7022522" y="2301059"/>
            <a:ext cx="1437409" cy="795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71DE7F1-7734-46C4-989E-AF0AFBEF3349}"/>
              </a:ext>
            </a:extLst>
          </p:cNvPr>
          <p:cNvSpPr/>
          <p:nvPr/>
        </p:nvSpPr>
        <p:spPr>
          <a:xfrm>
            <a:off x="7022522" y="2406403"/>
            <a:ext cx="1437409" cy="652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B3FCE1C-054C-4C7F-B8F1-AB66A575D7C5}"/>
              </a:ext>
            </a:extLst>
          </p:cNvPr>
          <p:cNvSpPr/>
          <p:nvPr/>
        </p:nvSpPr>
        <p:spPr>
          <a:xfrm>
            <a:off x="7022521" y="2218936"/>
            <a:ext cx="1437409" cy="652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7B95AD9-32EB-42C7-AF8B-3AC6FEC62615}"/>
              </a:ext>
            </a:extLst>
          </p:cNvPr>
          <p:cNvSpPr/>
          <p:nvPr/>
        </p:nvSpPr>
        <p:spPr>
          <a:xfrm>
            <a:off x="6948055" y="2611938"/>
            <a:ext cx="1586345" cy="359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1F59077-25AF-4BF4-861B-4CF75BF3605A}"/>
              </a:ext>
            </a:extLst>
          </p:cNvPr>
          <p:cNvSpPr/>
          <p:nvPr/>
        </p:nvSpPr>
        <p:spPr>
          <a:xfrm>
            <a:off x="7022522" y="2751649"/>
            <a:ext cx="1437409" cy="795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A2C992D-646B-4EBE-B664-5B9F1C193ACD}"/>
              </a:ext>
            </a:extLst>
          </p:cNvPr>
          <p:cNvSpPr/>
          <p:nvPr/>
        </p:nvSpPr>
        <p:spPr>
          <a:xfrm>
            <a:off x="7022522" y="2856993"/>
            <a:ext cx="1437409" cy="652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A85B6D6-407A-4DC6-8C90-FD5F37D5DB34}"/>
              </a:ext>
            </a:extLst>
          </p:cNvPr>
          <p:cNvSpPr/>
          <p:nvPr/>
        </p:nvSpPr>
        <p:spPr>
          <a:xfrm>
            <a:off x="7022521" y="2669526"/>
            <a:ext cx="1437409" cy="652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4715FDC-4D0E-4F64-817E-1A2BA812AAFC}"/>
              </a:ext>
            </a:extLst>
          </p:cNvPr>
          <p:cNvSpPr/>
          <p:nvPr/>
        </p:nvSpPr>
        <p:spPr>
          <a:xfrm>
            <a:off x="6948055" y="3059137"/>
            <a:ext cx="1586345" cy="359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70535DB-A3F8-4C8D-BDD6-7891C9CA011F}"/>
              </a:ext>
            </a:extLst>
          </p:cNvPr>
          <p:cNvSpPr/>
          <p:nvPr/>
        </p:nvSpPr>
        <p:spPr>
          <a:xfrm>
            <a:off x="7022522" y="3198848"/>
            <a:ext cx="1437409" cy="795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24ADE5D-B9E3-4F00-B50B-499BA0547712}"/>
              </a:ext>
            </a:extLst>
          </p:cNvPr>
          <p:cNvSpPr/>
          <p:nvPr/>
        </p:nvSpPr>
        <p:spPr>
          <a:xfrm>
            <a:off x="7022522" y="3304192"/>
            <a:ext cx="1437409" cy="652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787864D-75B0-419B-B71E-9910390E0BF4}"/>
              </a:ext>
            </a:extLst>
          </p:cNvPr>
          <p:cNvSpPr/>
          <p:nvPr/>
        </p:nvSpPr>
        <p:spPr>
          <a:xfrm>
            <a:off x="7022521" y="3116725"/>
            <a:ext cx="1437409" cy="652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E1285EA-ADBF-40C0-BD5B-E126807D2199}"/>
              </a:ext>
            </a:extLst>
          </p:cNvPr>
          <p:cNvSpPr/>
          <p:nvPr/>
        </p:nvSpPr>
        <p:spPr>
          <a:xfrm>
            <a:off x="6948055" y="3509727"/>
            <a:ext cx="1586345" cy="359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702B21C-268E-4FEB-A4FD-77E9BCF52C08}"/>
              </a:ext>
            </a:extLst>
          </p:cNvPr>
          <p:cNvSpPr/>
          <p:nvPr/>
        </p:nvSpPr>
        <p:spPr>
          <a:xfrm>
            <a:off x="7022522" y="3649438"/>
            <a:ext cx="1437409" cy="795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6471F6E-0140-4ACA-BE31-74BC73B43E3C}"/>
              </a:ext>
            </a:extLst>
          </p:cNvPr>
          <p:cNvSpPr/>
          <p:nvPr/>
        </p:nvSpPr>
        <p:spPr>
          <a:xfrm>
            <a:off x="7022522" y="3754782"/>
            <a:ext cx="1437409" cy="652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55F320A-3DBE-45E8-8DEB-F04F0BB57932}"/>
              </a:ext>
            </a:extLst>
          </p:cNvPr>
          <p:cNvSpPr/>
          <p:nvPr/>
        </p:nvSpPr>
        <p:spPr>
          <a:xfrm>
            <a:off x="7022521" y="3567315"/>
            <a:ext cx="1437409" cy="652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3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6F92E7-CBBC-4988-A029-4567C890C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F8521-C3BF-4237-B9D9-B514632ABA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613" y="1203324"/>
            <a:ext cx="4006851" cy="3425825"/>
          </a:xfrm>
        </p:spPr>
        <p:txBody>
          <a:bodyPr/>
          <a:lstStyle/>
          <a:p>
            <a:r>
              <a:rPr lang="en-US" dirty="0"/>
              <a:t>Design: 80% DOT, 20% other</a:t>
            </a:r>
          </a:p>
          <a:p>
            <a:r>
              <a:rPr lang="en-US" dirty="0"/>
              <a:t>DOT: DOT32, 1.5x1.5SM</a:t>
            </a:r>
          </a:p>
          <a:p>
            <a:r>
              <a:rPr lang="en-US" dirty="0"/>
              <a:t>	1.5SM: Carry 6,7,7,8</a:t>
            </a:r>
          </a:p>
          <a:p>
            <a:r>
              <a:rPr lang="en-US" dirty="0"/>
              <a:t>	Tree: Carry 12,13,14,15,16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2233E6-764B-4E23-96C8-C2F184506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3" y="308848"/>
            <a:ext cx="8229600" cy="868680"/>
          </a:xfrm>
        </p:spPr>
        <p:txBody>
          <a:bodyPr/>
          <a:lstStyle/>
          <a:p>
            <a:r>
              <a:rPr lang="en-US" dirty="0"/>
              <a:t>Fill Proxy FPGA - Analytic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E34FC0-A3D6-4713-8B62-65274365CDC1}"/>
              </a:ext>
            </a:extLst>
          </p:cNvPr>
          <p:cNvSpPr/>
          <p:nvPr/>
        </p:nvSpPr>
        <p:spPr>
          <a:xfrm>
            <a:off x="3713018" y="4824387"/>
            <a:ext cx="1600200" cy="242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FPGA2019 - Public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9E5879D-8BFE-4C15-A009-386C5BE1978A}"/>
              </a:ext>
            </a:extLst>
          </p:cNvPr>
          <p:cNvSpPr/>
          <p:nvPr/>
        </p:nvSpPr>
        <p:spPr>
          <a:xfrm>
            <a:off x="6948055" y="367146"/>
            <a:ext cx="1586345" cy="359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8D2D083-8800-4A18-ACB1-B61AB55DF8F2}"/>
              </a:ext>
            </a:extLst>
          </p:cNvPr>
          <p:cNvSpPr/>
          <p:nvPr/>
        </p:nvSpPr>
        <p:spPr>
          <a:xfrm>
            <a:off x="7022522" y="506857"/>
            <a:ext cx="1437409" cy="795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1426598-0A04-4CD7-9AA3-738C521FEECE}"/>
              </a:ext>
            </a:extLst>
          </p:cNvPr>
          <p:cNvSpPr/>
          <p:nvPr/>
        </p:nvSpPr>
        <p:spPr>
          <a:xfrm>
            <a:off x="7022522" y="612201"/>
            <a:ext cx="1437409" cy="652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BB8ADC7-CB5B-4D8E-AB1A-AF0674851CE3}"/>
              </a:ext>
            </a:extLst>
          </p:cNvPr>
          <p:cNvSpPr/>
          <p:nvPr/>
        </p:nvSpPr>
        <p:spPr>
          <a:xfrm>
            <a:off x="7022521" y="424734"/>
            <a:ext cx="1437409" cy="652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B330BAF-AA41-468A-9400-C9B0491E65C3}"/>
              </a:ext>
            </a:extLst>
          </p:cNvPr>
          <p:cNvSpPr/>
          <p:nvPr/>
        </p:nvSpPr>
        <p:spPr>
          <a:xfrm>
            <a:off x="6948055" y="817736"/>
            <a:ext cx="1586345" cy="359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479AB1B-E4B9-4173-893E-CF7A534887C7}"/>
              </a:ext>
            </a:extLst>
          </p:cNvPr>
          <p:cNvSpPr/>
          <p:nvPr/>
        </p:nvSpPr>
        <p:spPr>
          <a:xfrm>
            <a:off x="7022522" y="957447"/>
            <a:ext cx="1437409" cy="795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66FC98C-8F3C-4A2B-8A4E-958D13AE669D}"/>
              </a:ext>
            </a:extLst>
          </p:cNvPr>
          <p:cNvSpPr/>
          <p:nvPr/>
        </p:nvSpPr>
        <p:spPr>
          <a:xfrm>
            <a:off x="7022522" y="1062791"/>
            <a:ext cx="1437409" cy="652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CA9E8F5-6859-4794-A5C2-6D9870DD5B24}"/>
              </a:ext>
            </a:extLst>
          </p:cNvPr>
          <p:cNvSpPr/>
          <p:nvPr/>
        </p:nvSpPr>
        <p:spPr>
          <a:xfrm>
            <a:off x="7022521" y="875324"/>
            <a:ext cx="1437409" cy="652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5B2D0EC-7531-4039-A22A-50931F18F554}"/>
              </a:ext>
            </a:extLst>
          </p:cNvPr>
          <p:cNvSpPr/>
          <p:nvPr/>
        </p:nvSpPr>
        <p:spPr>
          <a:xfrm>
            <a:off x="6948055" y="1264935"/>
            <a:ext cx="1586345" cy="359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21D5D5D-935A-4DF7-992A-A85F381AD6F8}"/>
              </a:ext>
            </a:extLst>
          </p:cNvPr>
          <p:cNvSpPr/>
          <p:nvPr/>
        </p:nvSpPr>
        <p:spPr>
          <a:xfrm>
            <a:off x="7022522" y="1404646"/>
            <a:ext cx="1437409" cy="795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0084158-AA0E-4EF0-913E-9CE4CE988142}"/>
              </a:ext>
            </a:extLst>
          </p:cNvPr>
          <p:cNvSpPr/>
          <p:nvPr/>
        </p:nvSpPr>
        <p:spPr>
          <a:xfrm>
            <a:off x="7022522" y="1509990"/>
            <a:ext cx="1437409" cy="652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75EFDB4-D904-4B33-8AD3-20B5D4F95698}"/>
              </a:ext>
            </a:extLst>
          </p:cNvPr>
          <p:cNvSpPr/>
          <p:nvPr/>
        </p:nvSpPr>
        <p:spPr>
          <a:xfrm>
            <a:off x="7022521" y="1322523"/>
            <a:ext cx="1437409" cy="652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E41C8B9-D2D0-41F5-9A58-54F4BDFA154F}"/>
              </a:ext>
            </a:extLst>
          </p:cNvPr>
          <p:cNvSpPr/>
          <p:nvPr/>
        </p:nvSpPr>
        <p:spPr>
          <a:xfrm>
            <a:off x="6948055" y="1715525"/>
            <a:ext cx="1586345" cy="359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6BA3754-4101-4199-B872-78686F88AD3C}"/>
              </a:ext>
            </a:extLst>
          </p:cNvPr>
          <p:cNvSpPr/>
          <p:nvPr/>
        </p:nvSpPr>
        <p:spPr>
          <a:xfrm>
            <a:off x="7022522" y="1855236"/>
            <a:ext cx="1437409" cy="795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AEE8E6B-71CD-4220-93E5-3BA66CD8E9EF}"/>
              </a:ext>
            </a:extLst>
          </p:cNvPr>
          <p:cNvSpPr/>
          <p:nvPr/>
        </p:nvSpPr>
        <p:spPr>
          <a:xfrm>
            <a:off x="7022522" y="1960580"/>
            <a:ext cx="1437409" cy="652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8E3AFE4-CF94-4798-91F9-E785FA7BDE82}"/>
              </a:ext>
            </a:extLst>
          </p:cNvPr>
          <p:cNvSpPr/>
          <p:nvPr/>
        </p:nvSpPr>
        <p:spPr>
          <a:xfrm>
            <a:off x="7022521" y="1773113"/>
            <a:ext cx="1437409" cy="652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13D7BCF-A580-4E99-B21D-1B1E887BE1D2}"/>
              </a:ext>
            </a:extLst>
          </p:cNvPr>
          <p:cNvSpPr/>
          <p:nvPr/>
        </p:nvSpPr>
        <p:spPr>
          <a:xfrm>
            <a:off x="6948055" y="2161348"/>
            <a:ext cx="1586345" cy="359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FD88DCF-31E1-4A4B-BA36-636C45903EAA}"/>
              </a:ext>
            </a:extLst>
          </p:cNvPr>
          <p:cNvSpPr/>
          <p:nvPr/>
        </p:nvSpPr>
        <p:spPr>
          <a:xfrm>
            <a:off x="7022522" y="2301059"/>
            <a:ext cx="1437409" cy="795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71DE7F1-7734-46C4-989E-AF0AFBEF3349}"/>
              </a:ext>
            </a:extLst>
          </p:cNvPr>
          <p:cNvSpPr/>
          <p:nvPr/>
        </p:nvSpPr>
        <p:spPr>
          <a:xfrm>
            <a:off x="7022522" y="2406403"/>
            <a:ext cx="1437409" cy="652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B3FCE1C-054C-4C7F-B8F1-AB66A575D7C5}"/>
              </a:ext>
            </a:extLst>
          </p:cNvPr>
          <p:cNvSpPr/>
          <p:nvPr/>
        </p:nvSpPr>
        <p:spPr>
          <a:xfrm>
            <a:off x="7022521" y="2218936"/>
            <a:ext cx="1437409" cy="652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7B95AD9-32EB-42C7-AF8B-3AC6FEC62615}"/>
              </a:ext>
            </a:extLst>
          </p:cNvPr>
          <p:cNvSpPr/>
          <p:nvPr/>
        </p:nvSpPr>
        <p:spPr>
          <a:xfrm>
            <a:off x="6948055" y="2611938"/>
            <a:ext cx="1586345" cy="359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1F59077-25AF-4BF4-861B-4CF75BF3605A}"/>
              </a:ext>
            </a:extLst>
          </p:cNvPr>
          <p:cNvSpPr/>
          <p:nvPr/>
        </p:nvSpPr>
        <p:spPr>
          <a:xfrm>
            <a:off x="7022522" y="2751649"/>
            <a:ext cx="1437409" cy="795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A2C992D-646B-4EBE-B664-5B9F1C193ACD}"/>
              </a:ext>
            </a:extLst>
          </p:cNvPr>
          <p:cNvSpPr/>
          <p:nvPr/>
        </p:nvSpPr>
        <p:spPr>
          <a:xfrm>
            <a:off x="7022522" y="2856993"/>
            <a:ext cx="1437409" cy="652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A85B6D6-407A-4DC6-8C90-FD5F37D5DB34}"/>
              </a:ext>
            </a:extLst>
          </p:cNvPr>
          <p:cNvSpPr/>
          <p:nvPr/>
        </p:nvSpPr>
        <p:spPr>
          <a:xfrm>
            <a:off x="7022521" y="2669526"/>
            <a:ext cx="1437409" cy="652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4715FDC-4D0E-4F64-817E-1A2BA812AAFC}"/>
              </a:ext>
            </a:extLst>
          </p:cNvPr>
          <p:cNvSpPr/>
          <p:nvPr/>
        </p:nvSpPr>
        <p:spPr>
          <a:xfrm>
            <a:off x="6948055" y="3059137"/>
            <a:ext cx="1586345" cy="359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70535DB-A3F8-4C8D-BDD6-7891C9CA011F}"/>
              </a:ext>
            </a:extLst>
          </p:cNvPr>
          <p:cNvSpPr/>
          <p:nvPr/>
        </p:nvSpPr>
        <p:spPr>
          <a:xfrm>
            <a:off x="7022522" y="3198848"/>
            <a:ext cx="1437409" cy="795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24ADE5D-B9E3-4F00-B50B-499BA0547712}"/>
              </a:ext>
            </a:extLst>
          </p:cNvPr>
          <p:cNvSpPr/>
          <p:nvPr/>
        </p:nvSpPr>
        <p:spPr>
          <a:xfrm>
            <a:off x="7022522" y="3304192"/>
            <a:ext cx="1437409" cy="652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787864D-75B0-419B-B71E-9910390E0BF4}"/>
              </a:ext>
            </a:extLst>
          </p:cNvPr>
          <p:cNvSpPr/>
          <p:nvPr/>
        </p:nvSpPr>
        <p:spPr>
          <a:xfrm>
            <a:off x="7022521" y="3116725"/>
            <a:ext cx="1437409" cy="652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E1285EA-ADBF-40C0-BD5B-E126807D2199}"/>
              </a:ext>
            </a:extLst>
          </p:cNvPr>
          <p:cNvSpPr/>
          <p:nvPr/>
        </p:nvSpPr>
        <p:spPr>
          <a:xfrm>
            <a:off x="6948055" y="3509727"/>
            <a:ext cx="1586345" cy="359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702B21C-268E-4FEB-A4FD-77E9BCF52C08}"/>
              </a:ext>
            </a:extLst>
          </p:cNvPr>
          <p:cNvSpPr/>
          <p:nvPr/>
        </p:nvSpPr>
        <p:spPr>
          <a:xfrm>
            <a:off x="7022522" y="3649438"/>
            <a:ext cx="1437409" cy="795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6471F6E-0140-4ACA-BE31-74BC73B43E3C}"/>
              </a:ext>
            </a:extLst>
          </p:cNvPr>
          <p:cNvSpPr/>
          <p:nvPr/>
        </p:nvSpPr>
        <p:spPr>
          <a:xfrm>
            <a:off x="7022522" y="3754782"/>
            <a:ext cx="1437409" cy="652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55F320A-3DBE-45E8-8DEB-F04F0BB57932}"/>
              </a:ext>
            </a:extLst>
          </p:cNvPr>
          <p:cNvSpPr/>
          <p:nvPr/>
        </p:nvSpPr>
        <p:spPr>
          <a:xfrm>
            <a:off x="7022521" y="3567315"/>
            <a:ext cx="1437409" cy="652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4398A0F-E968-49F6-B344-E275E7F74FB3}"/>
              </a:ext>
            </a:extLst>
          </p:cNvPr>
          <p:cNvSpPr/>
          <p:nvPr/>
        </p:nvSpPr>
        <p:spPr>
          <a:xfrm>
            <a:off x="6948055" y="3924446"/>
            <a:ext cx="1586345" cy="359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6A26DB0-D687-4B2E-9B46-C63AC08EC4D1}"/>
              </a:ext>
            </a:extLst>
          </p:cNvPr>
          <p:cNvSpPr/>
          <p:nvPr/>
        </p:nvSpPr>
        <p:spPr>
          <a:xfrm>
            <a:off x="7022522" y="4064157"/>
            <a:ext cx="1437409" cy="795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FEC7873-B95A-4D2F-972B-E12BB87AE926}"/>
              </a:ext>
            </a:extLst>
          </p:cNvPr>
          <p:cNvSpPr/>
          <p:nvPr/>
        </p:nvSpPr>
        <p:spPr>
          <a:xfrm>
            <a:off x="7022522" y="4169501"/>
            <a:ext cx="1437409" cy="652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5C2C037-3CA3-4ED8-B3EE-B2D3AEDDDFF5}"/>
              </a:ext>
            </a:extLst>
          </p:cNvPr>
          <p:cNvSpPr/>
          <p:nvPr/>
        </p:nvSpPr>
        <p:spPr>
          <a:xfrm>
            <a:off x="7022521" y="3982034"/>
            <a:ext cx="1437409" cy="652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596861F-00A2-4C55-B369-940D89DD2EDB}"/>
              </a:ext>
            </a:extLst>
          </p:cNvPr>
          <p:cNvSpPr/>
          <p:nvPr/>
        </p:nvSpPr>
        <p:spPr>
          <a:xfrm>
            <a:off x="6948055" y="4338071"/>
            <a:ext cx="1586345" cy="359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72564B3-3A81-4E2E-981B-3EBDC1F3896E}"/>
              </a:ext>
            </a:extLst>
          </p:cNvPr>
          <p:cNvSpPr/>
          <p:nvPr/>
        </p:nvSpPr>
        <p:spPr>
          <a:xfrm>
            <a:off x="7022522" y="4477782"/>
            <a:ext cx="1437409" cy="795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4171B26-A133-40CF-981D-05999E6606F5}"/>
              </a:ext>
            </a:extLst>
          </p:cNvPr>
          <p:cNvSpPr/>
          <p:nvPr/>
        </p:nvSpPr>
        <p:spPr>
          <a:xfrm>
            <a:off x="7022522" y="4583126"/>
            <a:ext cx="1437409" cy="652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E73E4DE-A475-4086-8BF0-FFEABD3FFC0A}"/>
              </a:ext>
            </a:extLst>
          </p:cNvPr>
          <p:cNvSpPr/>
          <p:nvPr/>
        </p:nvSpPr>
        <p:spPr>
          <a:xfrm>
            <a:off x="7022521" y="4395659"/>
            <a:ext cx="1437409" cy="652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C4D9886-4237-47B3-8C2B-05114D4A4258}"/>
              </a:ext>
            </a:extLst>
          </p:cNvPr>
          <p:cNvSpPr/>
          <p:nvPr/>
        </p:nvSpPr>
        <p:spPr>
          <a:xfrm>
            <a:off x="5210897" y="367146"/>
            <a:ext cx="1586345" cy="359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C7C4653-99BD-4010-ACA7-93F58637F476}"/>
              </a:ext>
            </a:extLst>
          </p:cNvPr>
          <p:cNvSpPr/>
          <p:nvPr/>
        </p:nvSpPr>
        <p:spPr>
          <a:xfrm>
            <a:off x="5285364" y="506857"/>
            <a:ext cx="1437409" cy="795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A417A6F-2401-481D-89B0-9B260493E21E}"/>
              </a:ext>
            </a:extLst>
          </p:cNvPr>
          <p:cNvSpPr/>
          <p:nvPr/>
        </p:nvSpPr>
        <p:spPr>
          <a:xfrm>
            <a:off x="5285364" y="612201"/>
            <a:ext cx="1437409" cy="652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820511E4-9000-45FD-B805-64021F45922D}"/>
              </a:ext>
            </a:extLst>
          </p:cNvPr>
          <p:cNvSpPr/>
          <p:nvPr/>
        </p:nvSpPr>
        <p:spPr>
          <a:xfrm>
            <a:off x="5285363" y="424734"/>
            <a:ext cx="1437409" cy="652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8426040-AB27-4BC1-BF5C-28009CC76137}"/>
              </a:ext>
            </a:extLst>
          </p:cNvPr>
          <p:cNvSpPr/>
          <p:nvPr/>
        </p:nvSpPr>
        <p:spPr>
          <a:xfrm>
            <a:off x="5210897" y="817736"/>
            <a:ext cx="1586345" cy="359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7734FCB3-BA4D-402C-AD1D-A2310B145CDE}"/>
              </a:ext>
            </a:extLst>
          </p:cNvPr>
          <p:cNvSpPr/>
          <p:nvPr/>
        </p:nvSpPr>
        <p:spPr>
          <a:xfrm>
            <a:off x="5285364" y="957447"/>
            <a:ext cx="1437409" cy="795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48F118F-F65F-41F5-9B95-E014DBEC21AF}"/>
              </a:ext>
            </a:extLst>
          </p:cNvPr>
          <p:cNvSpPr/>
          <p:nvPr/>
        </p:nvSpPr>
        <p:spPr>
          <a:xfrm>
            <a:off x="5285364" y="1062791"/>
            <a:ext cx="1437409" cy="652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83CB2C2D-159F-4315-B608-5DB8A6E31DF6}"/>
              </a:ext>
            </a:extLst>
          </p:cNvPr>
          <p:cNvSpPr/>
          <p:nvPr/>
        </p:nvSpPr>
        <p:spPr>
          <a:xfrm>
            <a:off x="5285363" y="875324"/>
            <a:ext cx="1437409" cy="652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882AE3E-9ECC-4DAB-9725-C6BD4BE5FB0D}"/>
              </a:ext>
            </a:extLst>
          </p:cNvPr>
          <p:cNvSpPr/>
          <p:nvPr/>
        </p:nvSpPr>
        <p:spPr>
          <a:xfrm>
            <a:off x="5210897" y="1264935"/>
            <a:ext cx="1586345" cy="359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5F99AE6-3EF1-4A1C-8AE8-D398AB6214CE}"/>
              </a:ext>
            </a:extLst>
          </p:cNvPr>
          <p:cNvSpPr/>
          <p:nvPr/>
        </p:nvSpPr>
        <p:spPr>
          <a:xfrm>
            <a:off x="5285364" y="1404646"/>
            <a:ext cx="1437409" cy="795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813D16D-1701-470D-91AE-E8A864698B01}"/>
              </a:ext>
            </a:extLst>
          </p:cNvPr>
          <p:cNvSpPr/>
          <p:nvPr/>
        </p:nvSpPr>
        <p:spPr>
          <a:xfrm>
            <a:off x="5285364" y="1509990"/>
            <a:ext cx="1437409" cy="652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89B0C8E-A091-4619-A50C-49779CB12239}"/>
              </a:ext>
            </a:extLst>
          </p:cNvPr>
          <p:cNvSpPr/>
          <p:nvPr/>
        </p:nvSpPr>
        <p:spPr>
          <a:xfrm>
            <a:off x="5285363" y="1322523"/>
            <a:ext cx="1437409" cy="652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72477160-A98F-4C0F-9CD3-7A146AA71C54}"/>
              </a:ext>
            </a:extLst>
          </p:cNvPr>
          <p:cNvSpPr/>
          <p:nvPr/>
        </p:nvSpPr>
        <p:spPr>
          <a:xfrm>
            <a:off x="5210897" y="1715525"/>
            <a:ext cx="1586345" cy="359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C5A2BA8-FBF8-4D60-B302-F42BB8213598}"/>
              </a:ext>
            </a:extLst>
          </p:cNvPr>
          <p:cNvSpPr/>
          <p:nvPr/>
        </p:nvSpPr>
        <p:spPr>
          <a:xfrm>
            <a:off x="5285364" y="1855236"/>
            <a:ext cx="1437409" cy="795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5EA4451-1EFD-4071-AE46-C833932965BD}"/>
              </a:ext>
            </a:extLst>
          </p:cNvPr>
          <p:cNvSpPr/>
          <p:nvPr/>
        </p:nvSpPr>
        <p:spPr>
          <a:xfrm>
            <a:off x="5285364" y="1960580"/>
            <a:ext cx="1437409" cy="652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F25F446-896D-4348-8645-E75BA3C78A05}"/>
              </a:ext>
            </a:extLst>
          </p:cNvPr>
          <p:cNvSpPr/>
          <p:nvPr/>
        </p:nvSpPr>
        <p:spPr>
          <a:xfrm>
            <a:off x="5285363" y="1773113"/>
            <a:ext cx="1437409" cy="652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01615DAC-DF69-4A21-8FD3-1C65531582E6}"/>
              </a:ext>
            </a:extLst>
          </p:cNvPr>
          <p:cNvSpPr/>
          <p:nvPr/>
        </p:nvSpPr>
        <p:spPr>
          <a:xfrm>
            <a:off x="5210897" y="2161348"/>
            <a:ext cx="1586345" cy="359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4243AC1B-5F58-4651-9808-2784A6D074D9}"/>
              </a:ext>
            </a:extLst>
          </p:cNvPr>
          <p:cNvSpPr/>
          <p:nvPr/>
        </p:nvSpPr>
        <p:spPr>
          <a:xfrm>
            <a:off x="5285364" y="2301059"/>
            <a:ext cx="1437409" cy="795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8F203F1-8625-4EB4-928E-BA5AF3C595CD}"/>
              </a:ext>
            </a:extLst>
          </p:cNvPr>
          <p:cNvSpPr/>
          <p:nvPr/>
        </p:nvSpPr>
        <p:spPr>
          <a:xfrm>
            <a:off x="5285364" y="2406403"/>
            <a:ext cx="1437409" cy="652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6029D167-43CF-45DE-B893-F7C5E4092DBD}"/>
              </a:ext>
            </a:extLst>
          </p:cNvPr>
          <p:cNvSpPr/>
          <p:nvPr/>
        </p:nvSpPr>
        <p:spPr>
          <a:xfrm>
            <a:off x="5285363" y="2218936"/>
            <a:ext cx="1437409" cy="652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E43F129D-2768-4E76-BF26-B262725FA146}"/>
              </a:ext>
            </a:extLst>
          </p:cNvPr>
          <p:cNvSpPr/>
          <p:nvPr/>
        </p:nvSpPr>
        <p:spPr>
          <a:xfrm>
            <a:off x="5210897" y="2611938"/>
            <a:ext cx="1586345" cy="359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E842668-5645-4404-8604-CC2820DFC542}"/>
              </a:ext>
            </a:extLst>
          </p:cNvPr>
          <p:cNvSpPr/>
          <p:nvPr/>
        </p:nvSpPr>
        <p:spPr>
          <a:xfrm>
            <a:off x="5285364" y="2751649"/>
            <a:ext cx="1437409" cy="795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A03EC7CF-E152-4C4B-AF55-A3FE7A9B74EB}"/>
              </a:ext>
            </a:extLst>
          </p:cNvPr>
          <p:cNvSpPr/>
          <p:nvPr/>
        </p:nvSpPr>
        <p:spPr>
          <a:xfrm>
            <a:off x="5285364" y="2856993"/>
            <a:ext cx="1437409" cy="652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72144218-3DFB-4B5A-845B-786EBE6BD020}"/>
              </a:ext>
            </a:extLst>
          </p:cNvPr>
          <p:cNvSpPr/>
          <p:nvPr/>
        </p:nvSpPr>
        <p:spPr>
          <a:xfrm>
            <a:off x="5285363" y="2669526"/>
            <a:ext cx="1437409" cy="652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7FB4A8C0-2FC1-4181-B469-90E6C7D038C6}"/>
              </a:ext>
            </a:extLst>
          </p:cNvPr>
          <p:cNvSpPr/>
          <p:nvPr/>
        </p:nvSpPr>
        <p:spPr>
          <a:xfrm>
            <a:off x="5210897" y="3059137"/>
            <a:ext cx="1586345" cy="359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9D704C71-9D04-4AA1-A9CF-427DD106CAF2}"/>
              </a:ext>
            </a:extLst>
          </p:cNvPr>
          <p:cNvSpPr/>
          <p:nvPr/>
        </p:nvSpPr>
        <p:spPr>
          <a:xfrm>
            <a:off x="5285364" y="3198848"/>
            <a:ext cx="1437409" cy="795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42729AB-1A0C-4534-BE73-8A0B4A6D078B}"/>
              </a:ext>
            </a:extLst>
          </p:cNvPr>
          <p:cNvSpPr/>
          <p:nvPr/>
        </p:nvSpPr>
        <p:spPr>
          <a:xfrm>
            <a:off x="5285364" y="3304192"/>
            <a:ext cx="1437409" cy="652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A635BE1-EB9D-416D-9E3F-9A4317729432}"/>
              </a:ext>
            </a:extLst>
          </p:cNvPr>
          <p:cNvSpPr/>
          <p:nvPr/>
        </p:nvSpPr>
        <p:spPr>
          <a:xfrm>
            <a:off x="5285363" y="3116725"/>
            <a:ext cx="1437409" cy="652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24B69B78-D186-481A-B1B1-1193739F5D29}"/>
              </a:ext>
            </a:extLst>
          </p:cNvPr>
          <p:cNvSpPr/>
          <p:nvPr/>
        </p:nvSpPr>
        <p:spPr>
          <a:xfrm>
            <a:off x="5210897" y="3509727"/>
            <a:ext cx="1586345" cy="359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58091F1F-A073-4102-8C8B-F592840AC993}"/>
              </a:ext>
            </a:extLst>
          </p:cNvPr>
          <p:cNvSpPr/>
          <p:nvPr/>
        </p:nvSpPr>
        <p:spPr>
          <a:xfrm>
            <a:off x="5285364" y="3649438"/>
            <a:ext cx="1437409" cy="795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F05DF954-3680-4A8F-9E3A-902DC02521E1}"/>
              </a:ext>
            </a:extLst>
          </p:cNvPr>
          <p:cNvSpPr/>
          <p:nvPr/>
        </p:nvSpPr>
        <p:spPr>
          <a:xfrm>
            <a:off x="5285364" y="3754782"/>
            <a:ext cx="1437409" cy="652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54A38B35-2A63-498D-9A16-DFC2C3145126}"/>
              </a:ext>
            </a:extLst>
          </p:cNvPr>
          <p:cNvSpPr/>
          <p:nvPr/>
        </p:nvSpPr>
        <p:spPr>
          <a:xfrm>
            <a:off x="5285363" y="3567315"/>
            <a:ext cx="1437409" cy="652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38B7757A-4B91-45B5-AF9C-8E5F36D5C195}"/>
              </a:ext>
            </a:extLst>
          </p:cNvPr>
          <p:cNvSpPr/>
          <p:nvPr/>
        </p:nvSpPr>
        <p:spPr>
          <a:xfrm>
            <a:off x="5210897" y="3924446"/>
            <a:ext cx="1586345" cy="359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E416D09D-B397-4BEA-B192-318160C2DBBB}"/>
              </a:ext>
            </a:extLst>
          </p:cNvPr>
          <p:cNvSpPr/>
          <p:nvPr/>
        </p:nvSpPr>
        <p:spPr>
          <a:xfrm>
            <a:off x="5285364" y="4064157"/>
            <a:ext cx="1437409" cy="795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67D7100-7724-460E-A1C1-CC52FACD32CA}"/>
              </a:ext>
            </a:extLst>
          </p:cNvPr>
          <p:cNvSpPr/>
          <p:nvPr/>
        </p:nvSpPr>
        <p:spPr>
          <a:xfrm>
            <a:off x="5285364" y="4169501"/>
            <a:ext cx="1437409" cy="652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3D96813-4BBC-4A97-A8C5-CAFD7A36EB32}"/>
              </a:ext>
            </a:extLst>
          </p:cNvPr>
          <p:cNvSpPr/>
          <p:nvPr/>
        </p:nvSpPr>
        <p:spPr>
          <a:xfrm>
            <a:off x="5285363" y="3982034"/>
            <a:ext cx="1437409" cy="652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7C7D26C0-6522-4AC6-9640-44973CC611F2}"/>
              </a:ext>
            </a:extLst>
          </p:cNvPr>
          <p:cNvSpPr/>
          <p:nvPr/>
        </p:nvSpPr>
        <p:spPr>
          <a:xfrm>
            <a:off x="5210897" y="4338071"/>
            <a:ext cx="1586345" cy="359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A76EC52-48D8-404A-B433-742AC2629637}"/>
              </a:ext>
            </a:extLst>
          </p:cNvPr>
          <p:cNvSpPr/>
          <p:nvPr/>
        </p:nvSpPr>
        <p:spPr>
          <a:xfrm>
            <a:off x="5285364" y="4477782"/>
            <a:ext cx="1437409" cy="795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16EE93E-E553-494A-9440-C12A8C0D1ACC}"/>
              </a:ext>
            </a:extLst>
          </p:cNvPr>
          <p:cNvSpPr/>
          <p:nvPr/>
        </p:nvSpPr>
        <p:spPr>
          <a:xfrm>
            <a:off x="5285364" y="4583126"/>
            <a:ext cx="1437409" cy="652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07CB358-C27F-4620-A79B-4423ED76B9ED}"/>
              </a:ext>
            </a:extLst>
          </p:cNvPr>
          <p:cNvSpPr/>
          <p:nvPr/>
        </p:nvSpPr>
        <p:spPr>
          <a:xfrm>
            <a:off x="5285363" y="4395659"/>
            <a:ext cx="1437409" cy="652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20665D-5D0B-4586-ACC1-278A2180C3E8}"/>
              </a:ext>
            </a:extLst>
          </p:cNvPr>
          <p:cNvSpPr/>
          <p:nvPr/>
        </p:nvSpPr>
        <p:spPr>
          <a:xfrm>
            <a:off x="7412182" y="424734"/>
            <a:ext cx="1047748" cy="252696"/>
          </a:xfrm>
          <a:prstGeom prst="rect">
            <a:avLst/>
          </a:prstGeom>
          <a:solidFill>
            <a:schemeClr val="accent5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E67F110-4AED-458D-AF37-26161D398C7C}"/>
              </a:ext>
            </a:extLst>
          </p:cNvPr>
          <p:cNvSpPr/>
          <p:nvPr/>
        </p:nvSpPr>
        <p:spPr>
          <a:xfrm>
            <a:off x="7412182" y="873858"/>
            <a:ext cx="1047748" cy="252696"/>
          </a:xfrm>
          <a:prstGeom prst="rect">
            <a:avLst/>
          </a:prstGeom>
          <a:solidFill>
            <a:schemeClr val="accent5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EE7A85F7-A62F-429A-AD65-8EC35D7B5572}"/>
              </a:ext>
            </a:extLst>
          </p:cNvPr>
          <p:cNvSpPr/>
          <p:nvPr/>
        </p:nvSpPr>
        <p:spPr>
          <a:xfrm>
            <a:off x="7412182" y="1318072"/>
            <a:ext cx="1047748" cy="252696"/>
          </a:xfrm>
          <a:prstGeom prst="rect">
            <a:avLst/>
          </a:prstGeom>
          <a:solidFill>
            <a:schemeClr val="accent5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311639D-C1CB-4BD4-AFE3-ADDAC66D7DA7}"/>
              </a:ext>
            </a:extLst>
          </p:cNvPr>
          <p:cNvSpPr/>
          <p:nvPr/>
        </p:nvSpPr>
        <p:spPr>
          <a:xfrm>
            <a:off x="7412182" y="1769406"/>
            <a:ext cx="1047748" cy="252696"/>
          </a:xfrm>
          <a:prstGeom prst="rect">
            <a:avLst/>
          </a:prstGeom>
          <a:solidFill>
            <a:schemeClr val="accent5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CEA7244-FC5F-4F11-ABCE-A326B853317F}"/>
              </a:ext>
            </a:extLst>
          </p:cNvPr>
          <p:cNvSpPr/>
          <p:nvPr/>
        </p:nvSpPr>
        <p:spPr>
          <a:xfrm>
            <a:off x="7315200" y="2215027"/>
            <a:ext cx="1144730" cy="249299"/>
          </a:xfrm>
          <a:prstGeom prst="rect">
            <a:avLst/>
          </a:prstGeom>
          <a:solidFill>
            <a:schemeClr val="accent5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F6357479-1D57-494C-80E3-FBD82AE43EFB}"/>
              </a:ext>
            </a:extLst>
          </p:cNvPr>
          <p:cNvSpPr/>
          <p:nvPr/>
        </p:nvSpPr>
        <p:spPr>
          <a:xfrm>
            <a:off x="7315200" y="2666761"/>
            <a:ext cx="1144730" cy="249299"/>
          </a:xfrm>
          <a:prstGeom prst="rect">
            <a:avLst/>
          </a:prstGeom>
          <a:solidFill>
            <a:schemeClr val="accent5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C77BF57F-6975-4BAC-B4D3-AA7B159B1077}"/>
              </a:ext>
            </a:extLst>
          </p:cNvPr>
          <p:cNvSpPr/>
          <p:nvPr/>
        </p:nvSpPr>
        <p:spPr>
          <a:xfrm>
            <a:off x="7240385" y="3111442"/>
            <a:ext cx="1219545" cy="257008"/>
          </a:xfrm>
          <a:prstGeom prst="rect">
            <a:avLst/>
          </a:prstGeom>
          <a:solidFill>
            <a:schemeClr val="accent5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D8A47DA1-0991-4D3C-9337-6A7A85EA6378}"/>
              </a:ext>
            </a:extLst>
          </p:cNvPr>
          <p:cNvSpPr/>
          <p:nvPr/>
        </p:nvSpPr>
        <p:spPr>
          <a:xfrm>
            <a:off x="7157258" y="3558640"/>
            <a:ext cx="1302671" cy="262023"/>
          </a:xfrm>
          <a:prstGeom prst="rect">
            <a:avLst/>
          </a:prstGeom>
          <a:solidFill>
            <a:schemeClr val="accent5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AA22DFC7-76E8-466D-9075-D00A51AA72DD}"/>
              </a:ext>
            </a:extLst>
          </p:cNvPr>
          <p:cNvSpPr/>
          <p:nvPr/>
        </p:nvSpPr>
        <p:spPr>
          <a:xfrm>
            <a:off x="7090757" y="3982033"/>
            <a:ext cx="1369172" cy="254671"/>
          </a:xfrm>
          <a:prstGeom prst="rect">
            <a:avLst/>
          </a:prstGeom>
          <a:solidFill>
            <a:schemeClr val="accent5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88C30C74-D6B1-494C-B262-26C15E30E2D0}"/>
              </a:ext>
            </a:extLst>
          </p:cNvPr>
          <p:cNvSpPr/>
          <p:nvPr/>
        </p:nvSpPr>
        <p:spPr>
          <a:xfrm>
            <a:off x="7022521" y="4389316"/>
            <a:ext cx="1437408" cy="277626"/>
          </a:xfrm>
          <a:prstGeom prst="rect">
            <a:avLst/>
          </a:prstGeom>
          <a:solidFill>
            <a:schemeClr val="accent5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DC05908F-11BB-4E78-8D0A-968909BD7AD5}"/>
              </a:ext>
            </a:extLst>
          </p:cNvPr>
          <p:cNvSpPr/>
          <p:nvPr/>
        </p:nvSpPr>
        <p:spPr>
          <a:xfrm>
            <a:off x="6176356" y="419451"/>
            <a:ext cx="539636" cy="251854"/>
          </a:xfrm>
          <a:prstGeom prst="rect">
            <a:avLst/>
          </a:prstGeom>
          <a:solidFill>
            <a:schemeClr val="accent5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C9506635-9E58-43CF-9E32-C9032B081425}"/>
              </a:ext>
            </a:extLst>
          </p:cNvPr>
          <p:cNvSpPr/>
          <p:nvPr/>
        </p:nvSpPr>
        <p:spPr>
          <a:xfrm>
            <a:off x="6084916" y="863542"/>
            <a:ext cx="631076" cy="260123"/>
          </a:xfrm>
          <a:prstGeom prst="rect">
            <a:avLst/>
          </a:prstGeom>
          <a:solidFill>
            <a:schemeClr val="accent5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5F22FBE2-B9CB-441C-B5EA-D33B01605549}"/>
              </a:ext>
            </a:extLst>
          </p:cNvPr>
          <p:cNvSpPr/>
          <p:nvPr/>
        </p:nvSpPr>
        <p:spPr>
          <a:xfrm>
            <a:off x="5285362" y="872668"/>
            <a:ext cx="631076" cy="260123"/>
          </a:xfrm>
          <a:prstGeom prst="rect">
            <a:avLst/>
          </a:prstGeom>
          <a:solidFill>
            <a:schemeClr val="accent5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C6EFE439-9AA7-4407-859D-1A9C9756E3ED}"/>
              </a:ext>
            </a:extLst>
          </p:cNvPr>
          <p:cNvSpPr/>
          <p:nvPr/>
        </p:nvSpPr>
        <p:spPr>
          <a:xfrm>
            <a:off x="6010102" y="1316465"/>
            <a:ext cx="712670" cy="254303"/>
          </a:xfrm>
          <a:prstGeom prst="rect">
            <a:avLst/>
          </a:prstGeom>
          <a:solidFill>
            <a:schemeClr val="accent5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6C0F2A7F-DC9E-49CD-9A9A-928002147FEB}"/>
              </a:ext>
            </a:extLst>
          </p:cNvPr>
          <p:cNvSpPr/>
          <p:nvPr/>
        </p:nvSpPr>
        <p:spPr>
          <a:xfrm>
            <a:off x="6004067" y="1767858"/>
            <a:ext cx="712670" cy="254303"/>
          </a:xfrm>
          <a:prstGeom prst="rect">
            <a:avLst/>
          </a:prstGeom>
          <a:solidFill>
            <a:schemeClr val="accent5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017458E-4A78-4024-95DA-082F1CAF097B}"/>
              </a:ext>
            </a:extLst>
          </p:cNvPr>
          <p:cNvSpPr/>
          <p:nvPr/>
        </p:nvSpPr>
        <p:spPr>
          <a:xfrm>
            <a:off x="6091697" y="2223477"/>
            <a:ext cx="631076" cy="260123"/>
          </a:xfrm>
          <a:prstGeom prst="rect">
            <a:avLst/>
          </a:prstGeom>
          <a:solidFill>
            <a:schemeClr val="accent5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EEFB4E01-3BC2-4651-A921-9813D26D8915}"/>
              </a:ext>
            </a:extLst>
          </p:cNvPr>
          <p:cNvSpPr/>
          <p:nvPr/>
        </p:nvSpPr>
        <p:spPr>
          <a:xfrm>
            <a:off x="5287468" y="2218936"/>
            <a:ext cx="631076" cy="260123"/>
          </a:xfrm>
          <a:prstGeom prst="rect">
            <a:avLst/>
          </a:prstGeom>
          <a:solidFill>
            <a:schemeClr val="accent5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A95F207F-B7F7-4388-892D-98E88F17FCDF}"/>
              </a:ext>
            </a:extLst>
          </p:cNvPr>
          <p:cNvSpPr/>
          <p:nvPr/>
        </p:nvSpPr>
        <p:spPr>
          <a:xfrm>
            <a:off x="6091697" y="2666761"/>
            <a:ext cx="631076" cy="260123"/>
          </a:xfrm>
          <a:prstGeom prst="rect">
            <a:avLst/>
          </a:prstGeom>
          <a:solidFill>
            <a:schemeClr val="accent5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378EE9A0-81E2-4225-AD04-C52B062D9ADD}"/>
              </a:ext>
            </a:extLst>
          </p:cNvPr>
          <p:cNvSpPr/>
          <p:nvPr/>
        </p:nvSpPr>
        <p:spPr>
          <a:xfrm>
            <a:off x="5292837" y="2658799"/>
            <a:ext cx="631076" cy="260123"/>
          </a:xfrm>
          <a:prstGeom prst="rect">
            <a:avLst/>
          </a:prstGeom>
          <a:solidFill>
            <a:schemeClr val="accent5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06EDAE95-069A-4F60-B172-BB7EB72087F7}"/>
              </a:ext>
            </a:extLst>
          </p:cNvPr>
          <p:cNvSpPr/>
          <p:nvPr/>
        </p:nvSpPr>
        <p:spPr>
          <a:xfrm>
            <a:off x="6442465" y="3114497"/>
            <a:ext cx="280307" cy="253953"/>
          </a:xfrm>
          <a:prstGeom prst="rect">
            <a:avLst/>
          </a:prstGeom>
          <a:solidFill>
            <a:schemeClr val="accent5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9EA9FFCC-91EA-40FE-90B9-7D00895D40A7}"/>
              </a:ext>
            </a:extLst>
          </p:cNvPr>
          <p:cNvSpPr/>
          <p:nvPr/>
        </p:nvSpPr>
        <p:spPr>
          <a:xfrm>
            <a:off x="6011142" y="3111442"/>
            <a:ext cx="250244" cy="253954"/>
          </a:xfrm>
          <a:prstGeom prst="rect">
            <a:avLst/>
          </a:prstGeom>
          <a:solidFill>
            <a:schemeClr val="accent5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21212AA0-48A3-49CD-93EC-7F1C4F56866F}"/>
              </a:ext>
            </a:extLst>
          </p:cNvPr>
          <p:cNvSpPr/>
          <p:nvPr/>
        </p:nvSpPr>
        <p:spPr>
          <a:xfrm>
            <a:off x="5688648" y="3111441"/>
            <a:ext cx="281622" cy="253419"/>
          </a:xfrm>
          <a:prstGeom prst="rect">
            <a:avLst/>
          </a:prstGeom>
          <a:solidFill>
            <a:schemeClr val="accent5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55BEE68E-BFCF-4F36-9F8C-268DEDA78A96}"/>
              </a:ext>
            </a:extLst>
          </p:cNvPr>
          <p:cNvSpPr/>
          <p:nvPr/>
        </p:nvSpPr>
        <p:spPr>
          <a:xfrm>
            <a:off x="5362998" y="3113768"/>
            <a:ext cx="250244" cy="253954"/>
          </a:xfrm>
          <a:prstGeom prst="rect">
            <a:avLst/>
          </a:prstGeom>
          <a:solidFill>
            <a:schemeClr val="accent5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7B1EF81E-3D11-4A9D-8E2F-2C996B2BE415}"/>
              </a:ext>
            </a:extLst>
          </p:cNvPr>
          <p:cNvSpPr/>
          <p:nvPr/>
        </p:nvSpPr>
        <p:spPr>
          <a:xfrm>
            <a:off x="6442465" y="3559609"/>
            <a:ext cx="280307" cy="253953"/>
          </a:xfrm>
          <a:prstGeom prst="rect">
            <a:avLst/>
          </a:prstGeom>
          <a:solidFill>
            <a:schemeClr val="accent5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F1EB112-3503-4585-BF5C-88230C36DF38}"/>
              </a:ext>
            </a:extLst>
          </p:cNvPr>
          <p:cNvSpPr/>
          <p:nvPr/>
        </p:nvSpPr>
        <p:spPr>
          <a:xfrm>
            <a:off x="6178249" y="3564373"/>
            <a:ext cx="250244" cy="253954"/>
          </a:xfrm>
          <a:prstGeom prst="rect">
            <a:avLst/>
          </a:prstGeom>
          <a:solidFill>
            <a:schemeClr val="accent5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ABA13EBF-565B-43B5-A694-E04C056B2F7D}"/>
              </a:ext>
            </a:extLst>
          </p:cNvPr>
          <p:cNvSpPr/>
          <p:nvPr/>
        </p:nvSpPr>
        <p:spPr>
          <a:xfrm>
            <a:off x="5878113" y="3562502"/>
            <a:ext cx="281622" cy="253419"/>
          </a:xfrm>
          <a:prstGeom prst="rect">
            <a:avLst/>
          </a:prstGeom>
          <a:solidFill>
            <a:schemeClr val="accent5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C5F6B692-A8D1-499F-8A03-C0424F6302AD}"/>
              </a:ext>
            </a:extLst>
          </p:cNvPr>
          <p:cNvSpPr/>
          <p:nvPr/>
        </p:nvSpPr>
        <p:spPr>
          <a:xfrm>
            <a:off x="5590564" y="3567208"/>
            <a:ext cx="250244" cy="253954"/>
          </a:xfrm>
          <a:prstGeom prst="rect">
            <a:avLst/>
          </a:prstGeom>
          <a:solidFill>
            <a:schemeClr val="accent5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139E448F-E5FD-4750-92C6-6DEB1CC1908A}"/>
              </a:ext>
            </a:extLst>
          </p:cNvPr>
          <p:cNvSpPr/>
          <p:nvPr/>
        </p:nvSpPr>
        <p:spPr>
          <a:xfrm>
            <a:off x="6444021" y="3979875"/>
            <a:ext cx="280307" cy="253953"/>
          </a:xfrm>
          <a:prstGeom prst="rect">
            <a:avLst/>
          </a:prstGeom>
          <a:solidFill>
            <a:schemeClr val="accent5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F154711F-A086-495C-890F-2EB626470160}"/>
              </a:ext>
            </a:extLst>
          </p:cNvPr>
          <p:cNvSpPr/>
          <p:nvPr/>
        </p:nvSpPr>
        <p:spPr>
          <a:xfrm>
            <a:off x="6012698" y="3976820"/>
            <a:ext cx="250244" cy="253954"/>
          </a:xfrm>
          <a:prstGeom prst="rect">
            <a:avLst/>
          </a:prstGeom>
          <a:solidFill>
            <a:schemeClr val="accent5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601BF984-88BC-488A-8C04-D83196C0D014}"/>
              </a:ext>
            </a:extLst>
          </p:cNvPr>
          <p:cNvSpPr/>
          <p:nvPr/>
        </p:nvSpPr>
        <p:spPr>
          <a:xfrm>
            <a:off x="5690204" y="3976819"/>
            <a:ext cx="281622" cy="253419"/>
          </a:xfrm>
          <a:prstGeom prst="rect">
            <a:avLst/>
          </a:prstGeom>
          <a:solidFill>
            <a:schemeClr val="accent5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C219AD41-8117-47EA-9482-1D0A03089FBD}"/>
              </a:ext>
            </a:extLst>
          </p:cNvPr>
          <p:cNvSpPr/>
          <p:nvPr/>
        </p:nvSpPr>
        <p:spPr>
          <a:xfrm>
            <a:off x="5364554" y="3979146"/>
            <a:ext cx="250244" cy="253954"/>
          </a:xfrm>
          <a:prstGeom prst="rect">
            <a:avLst/>
          </a:prstGeom>
          <a:solidFill>
            <a:schemeClr val="accent5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1C372503-8CBC-4E3B-9073-32C03140CC4F}"/>
              </a:ext>
            </a:extLst>
          </p:cNvPr>
          <p:cNvSpPr/>
          <p:nvPr/>
        </p:nvSpPr>
        <p:spPr>
          <a:xfrm>
            <a:off x="6457207" y="4404322"/>
            <a:ext cx="265565" cy="244033"/>
          </a:xfrm>
          <a:prstGeom prst="rect">
            <a:avLst/>
          </a:prstGeom>
          <a:solidFill>
            <a:schemeClr val="accent5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BA8FEFD0-F85C-4213-90C3-5C26EF64FA0A}"/>
              </a:ext>
            </a:extLst>
          </p:cNvPr>
          <p:cNvSpPr/>
          <p:nvPr/>
        </p:nvSpPr>
        <p:spPr>
          <a:xfrm>
            <a:off x="5904739" y="4397173"/>
            <a:ext cx="250244" cy="253954"/>
          </a:xfrm>
          <a:prstGeom prst="rect">
            <a:avLst/>
          </a:prstGeom>
          <a:solidFill>
            <a:schemeClr val="accent5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FCC3F750-DEAA-4804-92E0-9ED82B7C30DF}"/>
              </a:ext>
            </a:extLst>
          </p:cNvPr>
          <p:cNvSpPr/>
          <p:nvPr/>
        </p:nvSpPr>
        <p:spPr>
          <a:xfrm>
            <a:off x="5608375" y="4397441"/>
            <a:ext cx="281622" cy="253419"/>
          </a:xfrm>
          <a:prstGeom prst="rect">
            <a:avLst/>
          </a:prstGeom>
          <a:solidFill>
            <a:schemeClr val="accent5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983C23E2-2A14-4BEB-9D9C-2A0D6E219597}"/>
              </a:ext>
            </a:extLst>
          </p:cNvPr>
          <p:cNvSpPr/>
          <p:nvPr/>
        </p:nvSpPr>
        <p:spPr>
          <a:xfrm>
            <a:off x="5331484" y="4395609"/>
            <a:ext cx="250244" cy="253954"/>
          </a:xfrm>
          <a:prstGeom prst="rect">
            <a:avLst/>
          </a:prstGeom>
          <a:solidFill>
            <a:schemeClr val="accent5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6176C8BD-1F17-4933-8A32-7C1D5E796D21}"/>
              </a:ext>
            </a:extLst>
          </p:cNvPr>
          <p:cNvSpPr/>
          <p:nvPr/>
        </p:nvSpPr>
        <p:spPr>
          <a:xfrm>
            <a:off x="6291652" y="3111441"/>
            <a:ext cx="129770" cy="253954"/>
          </a:xfrm>
          <a:prstGeom prst="rect">
            <a:avLst/>
          </a:prstGeom>
          <a:solidFill>
            <a:schemeClr val="accent5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B140D47C-552A-4A3C-BE54-DC7AD82E83CD}"/>
              </a:ext>
            </a:extLst>
          </p:cNvPr>
          <p:cNvSpPr/>
          <p:nvPr/>
        </p:nvSpPr>
        <p:spPr>
          <a:xfrm>
            <a:off x="5289330" y="3562954"/>
            <a:ext cx="250244" cy="253954"/>
          </a:xfrm>
          <a:prstGeom prst="rect">
            <a:avLst/>
          </a:prstGeom>
          <a:solidFill>
            <a:schemeClr val="accent5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96D800A9-2C81-4F56-86EF-AEA5993B7949}"/>
              </a:ext>
            </a:extLst>
          </p:cNvPr>
          <p:cNvSpPr/>
          <p:nvPr/>
        </p:nvSpPr>
        <p:spPr>
          <a:xfrm>
            <a:off x="6176355" y="4400010"/>
            <a:ext cx="252137" cy="248345"/>
          </a:xfrm>
          <a:prstGeom prst="rect">
            <a:avLst/>
          </a:prstGeom>
          <a:solidFill>
            <a:schemeClr val="accent5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04DE80-9E19-46EC-9E9A-159E45B47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84" y="2827575"/>
            <a:ext cx="2918351" cy="18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5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8439D9-2D6B-4F28-B25D-652E1E445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BE8DE31-959E-44C1-965E-E5977B49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Real FPGA - Experimental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6F70BA-426D-4BFC-A081-1BCDBBD59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841" y="1014845"/>
            <a:ext cx="4603111" cy="1375064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49AA227-8146-48C9-8519-17914A111F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Stratix 10 2800</a:t>
            </a:r>
          </a:p>
          <a:p>
            <a:r>
              <a:rPr lang="en-US" dirty="0"/>
              <a:t>Choose SM 5x6 DOT 32</a:t>
            </a:r>
          </a:p>
          <a:p>
            <a:r>
              <a:rPr lang="en-US" dirty="0"/>
              <a:t>Find no-fit point by bracketing</a:t>
            </a:r>
          </a:p>
          <a:p>
            <a:r>
              <a:rPr lang="en-US" dirty="0"/>
              <a:t>	96% LAB utilization</a:t>
            </a:r>
          </a:p>
          <a:p>
            <a:r>
              <a:rPr lang="en-US" dirty="0"/>
              <a:t>	73% ALM efficiency</a:t>
            </a:r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B86E90-5895-4B25-B726-5590D3AE5F9E}"/>
              </a:ext>
            </a:extLst>
          </p:cNvPr>
          <p:cNvSpPr/>
          <p:nvPr/>
        </p:nvSpPr>
        <p:spPr>
          <a:xfrm>
            <a:off x="3713018" y="4824387"/>
            <a:ext cx="1600200" cy="242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FPGA2019 - Public</a:t>
            </a:r>
          </a:p>
        </p:txBody>
      </p:sp>
    </p:spTree>
    <p:extLst>
      <p:ext uri="{BB962C8B-B14F-4D97-AF65-F5344CB8AC3E}">
        <p14:creationId xmlns:p14="http://schemas.microsoft.com/office/powerpoint/2010/main" val="361832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77CA8-D95E-4A9E-87C8-5F8728C7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</a:t>
            </a:r>
          </a:p>
        </p:txBody>
      </p:sp>
    </p:spTree>
    <p:extLst>
      <p:ext uri="{BB962C8B-B14F-4D97-AF65-F5344CB8AC3E}">
        <p14:creationId xmlns:p14="http://schemas.microsoft.com/office/powerpoint/2010/main" val="225140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71926F-9A42-4367-A48C-187164EF3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48FC4-7016-4DAD-B137-5632220B1F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FPGA logic naturally more efficient with regular structures</a:t>
            </a:r>
          </a:p>
          <a:p>
            <a:r>
              <a:rPr lang="en-US" dirty="0"/>
              <a:t>4LUT + adder can implement sum of two pencil and paper partial products</a:t>
            </a:r>
          </a:p>
          <a:p>
            <a:r>
              <a:rPr lang="en-US" dirty="0"/>
              <a:t>Adder tree (2 input) most efficient when powers of 2 number of inputs</a:t>
            </a:r>
          </a:p>
          <a:p>
            <a:r>
              <a:rPr lang="en-US" dirty="0"/>
              <a:t>Nx4, Nx8, Nx16,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Multiplier regularization makes irregular multipliers regular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FB534F-FF0F-4D87-9C88-32D0F45CD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and Irregular Multipliers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0757E8-7D9F-422A-8F0C-D05C8F9E09BC}"/>
              </a:ext>
            </a:extLst>
          </p:cNvPr>
          <p:cNvSpPr/>
          <p:nvPr/>
        </p:nvSpPr>
        <p:spPr>
          <a:xfrm>
            <a:off x="5034116" y="1710813"/>
            <a:ext cx="353961" cy="3342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19AE97-0427-48FF-899B-3F548961454F}"/>
              </a:ext>
            </a:extLst>
          </p:cNvPr>
          <p:cNvSpPr/>
          <p:nvPr/>
        </p:nvSpPr>
        <p:spPr>
          <a:xfrm>
            <a:off x="5515896" y="1710813"/>
            <a:ext cx="353961" cy="3342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894EA1-A456-4D9D-8F0C-DB697772A331}"/>
              </a:ext>
            </a:extLst>
          </p:cNvPr>
          <p:cNvSpPr/>
          <p:nvPr/>
        </p:nvSpPr>
        <p:spPr>
          <a:xfrm>
            <a:off x="6297561" y="1710813"/>
            <a:ext cx="353961" cy="3342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1D847C-9A27-4463-B5B2-C79D4BE3D103}"/>
              </a:ext>
            </a:extLst>
          </p:cNvPr>
          <p:cNvSpPr/>
          <p:nvPr/>
        </p:nvSpPr>
        <p:spPr>
          <a:xfrm>
            <a:off x="6779341" y="1710813"/>
            <a:ext cx="353961" cy="3342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04B941-9AE9-4411-A530-B86B5AF33C37}"/>
              </a:ext>
            </a:extLst>
          </p:cNvPr>
          <p:cNvSpPr txBox="1"/>
          <p:nvPr/>
        </p:nvSpPr>
        <p:spPr>
          <a:xfrm>
            <a:off x="5897192" y="1552667"/>
            <a:ext cx="376706" cy="4924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3200" dirty="0">
                <a:solidFill>
                  <a:srgbClr val="003C71"/>
                </a:solidFill>
              </a:rPr>
              <a:t>….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FA8F379-E457-4284-A30C-8E9B1087D324}"/>
              </a:ext>
            </a:extLst>
          </p:cNvPr>
          <p:cNvCxnSpPr>
            <a:endCxn id="9" idx="0"/>
          </p:cNvCxnSpPr>
          <p:nvPr/>
        </p:nvCxnSpPr>
        <p:spPr>
          <a:xfrm>
            <a:off x="6956321" y="1177528"/>
            <a:ext cx="1" cy="53328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56D6B8E1-9A8F-4A1B-9582-9B0218B33E57}"/>
              </a:ext>
            </a:extLst>
          </p:cNvPr>
          <p:cNvCxnSpPr>
            <a:endCxn id="6" idx="0"/>
          </p:cNvCxnSpPr>
          <p:nvPr/>
        </p:nvCxnSpPr>
        <p:spPr>
          <a:xfrm rot="10800000" flipV="1">
            <a:off x="5211097" y="1435509"/>
            <a:ext cx="1745224" cy="275303"/>
          </a:xfrm>
          <a:prstGeom prst="bentConnector2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1DD1DEA-656C-4DF8-84EA-332722C0433C}"/>
              </a:ext>
            </a:extLst>
          </p:cNvPr>
          <p:cNvCxnSpPr>
            <a:endCxn id="7" idx="0"/>
          </p:cNvCxnSpPr>
          <p:nvPr/>
        </p:nvCxnSpPr>
        <p:spPr>
          <a:xfrm>
            <a:off x="5692876" y="1444170"/>
            <a:ext cx="1" cy="26664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E2D84DD-AB4C-493D-B6D9-2DC82DB130DB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6474542" y="1435507"/>
            <a:ext cx="0" cy="27530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7D71AC8-1C84-4B5D-9C98-22246194B3A0}"/>
              </a:ext>
            </a:extLst>
          </p:cNvPr>
          <p:cNvCxnSpPr/>
          <p:nvPr/>
        </p:nvCxnSpPr>
        <p:spPr>
          <a:xfrm>
            <a:off x="6838333" y="1203324"/>
            <a:ext cx="0" cy="50748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AC3F279-77E4-468D-B2E8-0FA1E7B37F92}"/>
              </a:ext>
            </a:extLst>
          </p:cNvPr>
          <p:cNvCxnSpPr/>
          <p:nvPr/>
        </p:nvCxnSpPr>
        <p:spPr>
          <a:xfrm>
            <a:off x="6361466" y="1208239"/>
            <a:ext cx="0" cy="50748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FCA3907-D05B-4740-A892-E3982D66C4E1}"/>
              </a:ext>
            </a:extLst>
          </p:cNvPr>
          <p:cNvCxnSpPr/>
          <p:nvPr/>
        </p:nvCxnSpPr>
        <p:spPr>
          <a:xfrm>
            <a:off x="5579799" y="1203322"/>
            <a:ext cx="0" cy="50748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E6BCE4A-2FE6-4EAE-AC23-E73432B3C2CC}"/>
              </a:ext>
            </a:extLst>
          </p:cNvPr>
          <p:cNvCxnSpPr/>
          <p:nvPr/>
        </p:nvCxnSpPr>
        <p:spPr>
          <a:xfrm>
            <a:off x="5102933" y="1198405"/>
            <a:ext cx="0" cy="50748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E4510500-DBB6-4DB0-A253-B1A92F988A8C}"/>
              </a:ext>
            </a:extLst>
          </p:cNvPr>
          <p:cNvSpPr/>
          <p:nvPr/>
        </p:nvSpPr>
        <p:spPr>
          <a:xfrm>
            <a:off x="6533535" y="2182761"/>
            <a:ext cx="353961" cy="334297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B0822FD-18F3-40A9-8D41-06931BF5E986}"/>
              </a:ext>
            </a:extLst>
          </p:cNvPr>
          <p:cNvSpPr/>
          <p:nvPr/>
        </p:nvSpPr>
        <p:spPr>
          <a:xfrm>
            <a:off x="5321019" y="2168012"/>
            <a:ext cx="353961" cy="334297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EC4A399-BE7C-4CE3-8A89-42E0B27AF53C}"/>
              </a:ext>
            </a:extLst>
          </p:cNvPr>
          <p:cNvCxnSpPr>
            <a:stCxn id="6" idx="2"/>
            <a:endCxn id="27" idx="1"/>
          </p:cNvCxnSpPr>
          <p:nvPr/>
        </p:nvCxnSpPr>
        <p:spPr>
          <a:xfrm>
            <a:off x="5211097" y="2045110"/>
            <a:ext cx="161758" cy="17185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06E5FBF-F767-4E4A-99B6-0D3733E6F069}"/>
              </a:ext>
            </a:extLst>
          </p:cNvPr>
          <p:cNvCxnSpPr>
            <a:stCxn id="7" idx="2"/>
            <a:endCxn id="27" idx="7"/>
          </p:cNvCxnSpPr>
          <p:nvPr/>
        </p:nvCxnSpPr>
        <p:spPr>
          <a:xfrm flipH="1">
            <a:off x="5623144" y="2045110"/>
            <a:ext cx="69733" cy="17185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1EA171A-C863-4270-B379-85042ABA6650}"/>
              </a:ext>
            </a:extLst>
          </p:cNvPr>
          <p:cNvCxnSpPr>
            <a:stCxn id="8" idx="2"/>
            <a:endCxn id="26" idx="1"/>
          </p:cNvCxnSpPr>
          <p:nvPr/>
        </p:nvCxnSpPr>
        <p:spPr>
          <a:xfrm>
            <a:off x="6474542" y="2045110"/>
            <a:ext cx="110829" cy="18660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974F010-13E0-4B5A-9B37-EE29445C8F77}"/>
              </a:ext>
            </a:extLst>
          </p:cNvPr>
          <p:cNvCxnSpPr>
            <a:stCxn id="9" idx="2"/>
            <a:endCxn id="26" idx="7"/>
          </p:cNvCxnSpPr>
          <p:nvPr/>
        </p:nvCxnSpPr>
        <p:spPr>
          <a:xfrm flipH="1">
            <a:off x="6835660" y="2045110"/>
            <a:ext cx="120662" cy="18660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9912E96-D577-4CCF-9CD0-562C96E9F84F}"/>
              </a:ext>
            </a:extLst>
          </p:cNvPr>
          <p:cNvCxnSpPr>
            <a:stCxn id="26" idx="2"/>
            <a:endCxn id="27" idx="6"/>
          </p:cNvCxnSpPr>
          <p:nvPr/>
        </p:nvCxnSpPr>
        <p:spPr>
          <a:xfrm flipH="1" flipV="1">
            <a:off x="5674980" y="2335161"/>
            <a:ext cx="858555" cy="1474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7C9167FE-CD02-4F05-8C2E-6D98E1E2AE61}"/>
              </a:ext>
            </a:extLst>
          </p:cNvPr>
          <p:cNvSpPr/>
          <p:nvPr/>
        </p:nvSpPr>
        <p:spPr>
          <a:xfrm>
            <a:off x="5034116" y="2103277"/>
            <a:ext cx="1995949" cy="409481"/>
          </a:xfrm>
          <a:prstGeom prst="rect">
            <a:avLst/>
          </a:prstGeom>
          <a:noFill/>
          <a:ln w="28575"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3B5D7CC-F472-4990-89FA-92F7F263ACC4}"/>
              </a:ext>
            </a:extLst>
          </p:cNvPr>
          <p:cNvSpPr/>
          <p:nvPr/>
        </p:nvSpPr>
        <p:spPr>
          <a:xfrm>
            <a:off x="6297561" y="3185652"/>
            <a:ext cx="353961" cy="334297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9E7AB9F-EAAB-4EFF-9E4A-663B50D93729}"/>
              </a:ext>
            </a:extLst>
          </p:cNvPr>
          <p:cNvSpPr/>
          <p:nvPr/>
        </p:nvSpPr>
        <p:spPr>
          <a:xfrm>
            <a:off x="6956321" y="3185653"/>
            <a:ext cx="353961" cy="334297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CB0D40F-1F5D-476C-8E46-AD2FC2DECA13}"/>
              </a:ext>
            </a:extLst>
          </p:cNvPr>
          <p:cNvSpPr/>
          <p:nvPr/>
        </p:nvSpPr>
        <p:spPr>
          <a:xfrm>
            <a:off x="7610163" y="3185651"/>
            <a:ext cx="353961" cy="334297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099BE7A-0E51-43AC-92B9-F32883DBB14E}"/>
              </a:ext>
            </a:extLst>
          </p:cNvPr>
          <p:cNvSpPr/>
          <p:nvPr/>
        </p:nvSpPr>
        <p:spPr>
          <a:xfrm>
            <a:off x="8268923" y="3185652"/>
            <a:ext cx="353961" cy="334297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D790C65-5E25-4380-AA0C-06B770EAD29F}"/>
              </a:ext>
            </a:extLst>
          </p:cNvPr>
          <p:cNvSpPr/>
          <p:nvPr/>
        </p:nvSpPr>
        <p:spPr>
          <a:xfrm>
            <a:off x="6651522" y="3719679"/>
            <a:ext cx="353961" cy="334297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40AB89A-FAD1-4D62-8D2C-0530B40AF7C3}"/>
              </a:ext>
            </a:extLst>
          </p:cNvPr>
          <p:cNvSpPr/>
          <p:nvPr/>
        </p:nvSpPr>
        <p:spPr>
          <a:xfrm>
            <a:off x="7988701" y="3719679"/>
            <a:ext cx="353961" cy="334297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1AC71A1-7015-4821-866F-621D45373D43}"/>
              </a:ext>
            </a:extLst>
          </p:cNvPr>
          <p:cNvSpPr/>
          <p:nvPr/>
        </p:nvSpPr>
        <p:spPr>
          <a:xfrm>
            <a:off x="7310282" y="4171717"/>
            <a:ext cx="353961" cy="334297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434A57F-DBF4-4C81-9174-27696529015B}"/>
              </a:ext>
            </a:extLst>
          </p:cNvPr>
          <p:cNvCxnSpPr>
            <a:cxnSpLocks/>
            <a:endCxn id="43" idx="1"/>
          </p:cNvCxnSpPr>
          <p:nvPr/>
        </p:nvCxnSpPr>
        <p:spPr>
          <a:xfrm>
            <a:off x="6243123" y="2927250"/>
            <a:ext cx="106274" cy="30735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D448B9E-894D-4ADF-A31D-CC82F180CE31}"/>
              </a:ext>
            </a:extLst>
          </p:cNvPr>
          <p:cNvCxnSpPr>
            <a:cxnSpLocks/>
            <a:endCxn id="43" idx="7"/>
          </p:cNvCxnSpPr>
          <p:nvPr/>
        </p:nvCxnSpPr>
        <p:spPr>
          <a:xfrm flipH="1">
            <a:off x="6599686" y="2916236"/>
            <a:ext cx="88708" cy="31837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51164F6-B579-4988-8B8A-C542BD8417D1}"/>
              </a:ext>
            </a:extLst>
          </p:cNvPr>
          <p:cNvCxnSpPr>
            <a:endCxn id="44" idx="1"/>
          </p:cNvCxnSpPr>
          <p:nvPr/>
        </p:nvCxnSpPr>
        <p:spPr>
          <a:xfrm>
            <a:off x="6951403" y="2905223"/>
            <a:ext cx="56754" cy="32938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1A6F722-6B83-48AD-B419-4866FD87759D}"/>
              </a:ext>
            </a:extLst>
          </p:cNvPr>
          <p:cNvCxnSpPr>
            <a:endCxn id="44" idx="7"/>
          </p:cNvCxnSpPr>
          <p:nvPr/>
        </p:nvCxnSpPr>
        <p:spPr>
          <a:xfrm flipH="1">
            <a:off x="7258446" y="2927250"/>
            <a:ext cx="71495" cy="30736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56274D4-755B-47B9-8757-02428528BDA1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7560571" y="2916236"/>
            <a:ext cx="101428" cy="31837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1A62C18-8D55-4700-821F-52656261E98E}"/>
              </a:ext>
            </a:extLst>
          </p:cNvPr>
          <p:cNvCxnSpPr>
            <a:endCxn id="45" idx="7"/>
          </p:cNvCxnSpPr>
          <p:nvPr/>
        </p:nvCxnSpPr>
        <p:spPr>
          <a:xfrm flipH="1">
            <a:off x="7912288" y="2941815"/>
            <a:ext cx="76413" cy="29279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4873D41-E017-4FA5-A1C8-9BAC348FE57C}"/>
              </a:ext>
            </a:extLst>
          </p:cNvPr>
          <p:cNvCxnSpPr>
            <a:endCxn id="46" idx="1"/>
          </p:cNvCxnSpPr>
          <p:nvPr/>
        </p:nvCxnSpPr>
        <p:spPr>
          <a:xfrm>
            <a:off x="8244346" y="2904548"/>
            <a:ext cx="76413" cy="33006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10E70719-36D2-41A3-BBF5-06F3EA5CF18F}"/>
              </a:ext>
            </a:extLst>
          </p:cNvPr>
          <p:cNvCxnSpPr>
            <a:endCxn id="46" idx="7"/>
          </p:cNvCxnSpPr>
          <p:nvPr/>
        </p:nvCxnSpPr>
        <p:spPr>
          <a:xfrm flipH="1">
            <a:off x="8571048" y="2905223"/>
            <a:ext cx="114165" cy="32938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139D9A5-2165-4BFF-9C79-47A5C8AAF328}"/>
              </a:ext>
            </a:extLst>
          </p:cNvPr>
          <p:cNvCxnSpPr>
            <a:stCxn id="43" idx="4"/>
            <a:endCxn id="47" idx="1"/>
          </p:cNvCxnSpPr>
          <p:nvPr/>
        </p:nvCxnSpPr>
        <p:spPr>
          <a:xfrm>
            <a:off x="6474542" y="3519949"/>
            <a:ext cx="228816" cy="24868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6527DBA-DE0B-4321-8D19-DF64C7174F68}"/>
              </a:ext>
            </a:extLst>
          </p:cNvPr>
          <p:cNvCxnSpPr>
            <a:cxnSpLocks/>
            <a:stCxn id="44" idx="4"/>
            <a:endCxn id="47" idx="7"/>
          </p:cNvCxnSpPr>
          <p:nvPr/>
        </p:nvCxnSpPr>
        <p:spPr>
          <a:xfrm flipH="1">
            <a:off x="6953647" y="3519950"/>
            <a:ext cx="179655" cy="24868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6737766-AEB6-4119-A69E-0FF26F5CEED1}"/>
              </a:ext>
            </a:extLst>
          </p:cNvPr>
          <p:cNvCxnSpPr>
            <a:stCxn id="45" idx="4"/>
            <a:endCxn id="48" idx="1"/>
          </p:cNvCxnSpPr>
          <p:nvPr/>
        </p:nvCxnSpPr>
        <p:spPr>
          <a:xfrm>
            <a:off x="7787144" y="3519948"/>
            <a:ext cx="253393" cy="24868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AF375A5E-89A8-4C42-B8DC-2CB1E98710E0}"/>
              </a:ext>
            </a:extLst>
          </p:cNvPr>
          <p:cNvCxnSpPr>
            <a:stCxn id="46" idx="4"/>
            <a:endCxn id="48" idx="7"/>
          </p:cNvCxnSpPr>
          <p:nvPr/>
        </p:nvCxnSpPr>
        <p:spPr>
          <a:xfrm flipH="1">
            <a:off x="8290826" y="3519949"/>
            <a:ext cx="155078" cy="24868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BE48BFC-70DD-4479-ABB1-2B376844E11A}"/>
              </a:ext>
            </a:extLst>
          </p:cNvPr>
          <p:cNvCxnSpPr>
            <a:stCxn id="47" idx="4"/>
            <a:endCxn id="49" idx="1"/>
          </p:cNvCxnSpPr>
          <p:nvPr/>
        </p:nvCxnSpPr>
        <p:spPr>
          <a:xfrm>
            <a:off x="6828503" y="4053976"/>
            <a:ext cx="533615" cy="16669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5E51528-B207-45D4-AAA2-E07B60D72849}"/>
              </a:ext>
            </a:extLst>
          </p:cNvPr>
          <p:cNvCxnSpPr>
            <a:stCxn id="48" idx="4"/>
            <a:endCxn id="49" idx="7"/>
          </p:cNvCxnSpPr>
          <p:nvPr/>
        </p:nvCxnSpPr>
        <p:spPr>
          <a:xfrm flipH="1">
            <a:off x="7612407" y="4053976"/>
            <a:ext cx="553275" cy="16669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15D8D93-0A3F-4871-8A47-5C8FFDF560A4}"/>
              </a:ext>
            </a:extLst>
          </p:cNvPr>
          <p:cNvCxnSpPr>
            <a:stCxn id="49" idx="4"/>
          </p:cNvCxnSpPr>
          <p:nvPr/>
        </p:nvCxnSpPr>
        <p:spPr>
          <a:xfrm flipH="1">
            <a:off x="7487262" y="4506014"/>
            <a:ext cx="1" cy="20363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108DBB51-EDC7-441C-B3C9-00509B017CE3}"/>
              </a:ext>
            </a:extLst>
          </p:cNvPr>
          <p:cNvSpPr/>
          <p:nvPr/>
        </p:nvSpPr>
        <p:spPr>
          <a:xfrm>
            <a:off x="3713018" y="4824387"/>
            <a:ext cx="1600200" cy="242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FPGA2019 - Public</a:t>
            </a:r>
          </a:p>
        </p:txBody>
      </p:sp>
    </p:spTree>
    <p:extLst>
      <p:ext uri="{BB962C8B-B14F-4D97-AF65-F5344CB8AC3E}">
        <p14:creationId xmlns:p14="http://schemas.microsoft.com/office/powerpoint/2010/main" val="61387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F3F646-F42E-4A62-A68F-EEFB001C4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325E6-F3D0-4014-A224-1D9A7AA5D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215" y="1084881"/>
            <a:ext cx="4006851" cy="3277892"/>
          </a:xfrm>
        </p:spPr>
        <p:txBody>
          <a:bodyPr/>
          <a:lstStyle/>
          <a:p>
            <a:r>
              <a:rPr lang="en-US" dirty="0"/>
              <a:t>3x3 multiplier useful for AI inference</a:t>
            </a:r>
          </a:p>
          <a:p>
            <a:r>
              <a:rPr lang="en-US" dirty="0"/>
              <a:t>A trivial case – or is it?</a:t>
            </a:r>
          </a:p>
          <a:p>
            <a:r>
              <a:rPr lang="en-US" dirty="0"/>
              <a:t>Saving 1 LUT significant if you have 50K multipliers</a:t>
            </a:r>
          </a:p>
          <a:p>
            <a:r>
              <a:rPr lang="en-US" dirty="0"/>
              <a:t>Logic savings overshadowed by routing optimization and simplification</a:t>
            </a:r>
          </a:p>
          <a:p>
            <a:r>
              <a:rPr lang="en-US" sz="1600" dirty="0"/>
              <a:t>	Second level carry chain creates 	device placement restriction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5C3F63-B1D7-449C-837E-59413D1B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3x3 - A Trivial First Case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530D93-59FB-44AE-8C99-18B02F357F84}"/>
              </a:ext>
            </a:extLst>
          </p:cNvPr>
          <p:cNvSpPr/>
          <p:nvPr/>
        </p:nvSpPr>
        <p:spPr>
          <a:xfrm>
            <a:off x="4141470" y="4903470"/>
            <a:ext cx="82677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2F6D4D-C3A1-4CAF-938E-D87670A0D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590" y="1057572"/>
            <a:ext cx="4229307" cy="1031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46C610-A988-48A3-AECB-4CD79C3F0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538" y="2458279"/>
            <a:ext cx="3750827" cy="178386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AC3F70D-561A-416E-9068-B606F6F511D2}"/>
              </a:ext>
            </a:extLst>
          </p:cNvPr>
          <p:cNvSpPr/>
          <p:nvPr/>
        </p:nvSpPr>
        <p:spPr>
          <a:xfrm>
            <a:off x="7076661" y="901148"/>
            <a:ext cx="616226" cy="1358348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253A8FE-1DED-4AA0-9560-2F0D4140A19E}"/>
              </a:ext>
            </a:extLst>
          </p:cNvPr>
          <p:cNvCxnSpPr/>
          <p:nvPr/>
        </p:nvCxnSpPr>
        <p:spPr>
          <a:xfrm>
            <a:off x="8291593" y="689675"/>
            <a:ext cx="69743" cy="79041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5A3896C-F2BB-4E4E-812C-80E2F4794656}"/>
              </a:ext>
            </a:extLst>
          </p:cNvPr>
          <p:cNvSpPr txBox="1"/>
          <p:nvPr/>
        </p:nvSpPr>
        <p:spPr>
          <a:xfrm>
            <a:off x="6950660" y="477540"/>
            <a:ext cx="1941237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Doesn’t depend on carry chain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536E85-62DC-4418-9FDB-95CBB3F45D07}"/>
              </a:ext>
            </a:extLst>
          </p:cNvPr>
          <p:cNvSpPr txBox="1"/>
          <p:nvPr/>
        </p:nvSpPr>
        <p:spPr>
          <a:xfrm>
            <a:off x="5235515" y="730870"/>
            <a:ext cx="2462213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3 high column affects rest of multiplier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3712291-4022-4D9E-A09E-C618054CD0EF}"/>
              </a:ext>
            </a:extLst>
          </p:cNvPr>
          <p:cNvCxnSpPr>
            <a:stCxn id="14" idx="2"/>
          </p:cNvCxnSpPr>
          <p:nvPr/>
        </p:nvCxnSpPr>
        <p:spPr>
          <a:xfrm>
            <a:off x="6466622" y="900147"/>
            <a:ext cx="610039" cy="8399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7DDAFE0-DEF3-4F70-9638-6A1FA09B8042}"/>
              </a:ext>
            </a:extLst>
          </p:cNvPr>
          <p:cNvCxnSpPr/>
          <p:nvPr/>
        </p:nvCxnSpPr>
        <p:spPr>
          <a:xfrm flipV="1">
            <a:off x="4911638" y="1759770"/>
            <a:ext cx="1225691" cy="52775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4EE050B-F556-421C-8CA0-1F8AFAF5AECF}"/>
              </a:ext>
            </a:extLst>
          </p:cNvPr>
          <p:cNvSpPr txBox="1"/>
          <p:nvPr/>
        </p:nvSpPr>
        <p:spPr>
          <a:xfrm>
            <a:off x="4139070" y="2334932"/>
            <a:ext cx="1679947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Unused logic (and routing)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5976C9-BFA6-469E-9184-522310CC2CD0}"/>
              </a:ext>
            </a:extLst>
          </p:cNvPr>
          <p:cNvSpPr/>
          <p:nvPr/>
        </p:nvSpPr>
        <p:spPr>
          <a:xfrm>
            <a:off x="3713018" y="4824387"/>
            <a:ext cx="1600200" cy="242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FPGA2019 - Public</a:t>
            </a:r>
          </a:p>
        </p:txBody>
      </p:sp>
    </p:spTree>
    <p:extLst>
      <p:ext uri="{BB962C8B-B14F-4D97-AF65-F5344CB8AC3E}">
        <p14:creationId xmlns:p14="http://schemas.microsoft.com/office/powerpoint/2010/main" val="226542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F3F646-F42E-4A62-A68F-EEFB001C4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325E6-F3D0-4014-A224-1D9A7AA5D4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Refactor logic in any column to more than 100% if required</a:t>
            </a:r>
          </a:p>
          <a:p>
            <a:r>
              <a:rPr lang="en-US" sz="1600" dirty="0"/>
              <a:t>	Refactor any logic over 100% to a 	function of 1 bit + 100% of 	remaining capability</a:t>
            </a:r>
          </a:p>
          <a:p>
            <a:r>
              <a:rPr lang="en-US" dirty="0"/>
              <a:t>Use out of band functions for other partially used columns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5C3F63-B1D7-449C-837E-59413D1B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Regularized 3x3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5A0582-3D57-45D0-9748-ABD733057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25" y="2039657"/>
            <a:ext cx="3882688" cy="1922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530D93-59FB-44AE-8C99-18B02F357F84}"/>
              </a:ext>
            </a:extLst>
          </p:cNvPr>
          <p:cNvSpPr/>
          <p:nvPr/>
        </p:nvSpPr>
        <p:spPr>
          <a:xfrm>
            <a:off x="4141470" y="4903470"/>
            <a:ext cx="82677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29DA0F-B7CA-4631-A9E3-0184486A7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326" y="1203324"/>
            <a:ext cx="4296582" cy="6737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4127C09-1293-4611-901D-251C8D9B9BAB}"/>
              </a:ext>
            </a:extLst>
          </p:cNvPr>
          <p:cNvSpPr/>
          <p:nvPr/>
        </p:nvSpPr>
        <p:spPr>
          <a:xfrm>
            <a:off x="3713018" y="4824387"/>
            <a:ext cx="1600200" cy="242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FPGA2019 - Public</a:t>
            </a:r>
          </a:p>
        </p:txBody>
      </p:sp>
    </p:spTree>
    <p:extLst>
      <p:ext uri="{BB962C8B-B14F-4D97-AF65-F5344CB8AC3E}">
        <p14:creationId xmlns:p14="http://schemas.microsoft.com/office/powerpoint/2010/main" val="400440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16A21A-5939-4785-B2CF-577B4BAAC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40D89E6-914F-467F-9EE1-AD53580F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3" y="308848"/>
            <a:ext cx="8229600" cy="868680"/>
          </a:xfrm>
        </p:spPr>
        <p:txBody>
          <a:bodyPr/>
          <a:lstStyle/>
          <a:p>
            <a:r>
              <a:rPr lang="en-US" dirty="0"/>
              <a:t>3x3 - Details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75BFDC-20FF-4EC3-A055-0B0DC0B2B09D}"/>
              </a:ext>
            </a:extLst>
          </p:cNvPr>
          <p:cNvSpPr/>
          <p:nvPr/>
        </p:nvSpPr>
        <p:spPr>
          <a:xfrm>
            <a:off x="2811564" y="961101"/>
            <a:ext cx="309967" cy="2738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E95081-7476-4E8C-8A03-B7A8BC408D1B}"/>
              </a:ext>
            </a:extLst>
          </p:cNvPr>
          <p:cNvSpPr/>
          <p:nvPr/>
        </p:nvSpPr>
        <p:spPr>
          <a:xfrm>
            <a:off x="2425397" y="961101"/>
            <a:ext cx="309967" cy="2738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B6E083-D7E6-4A38-BF20-E4D3E42CDD8C}"/>
              </a:ext>
            </a:extLst>
          </p:cNvPr>
          <p:cNvSpPr/>
          <p:nvPr/>
        </p:nvSpPr>
        <p:spPr>
          <a:xfrm>
            <a:off x="2060041" y="961101"/>
            <a:ext cx="309967" cy="2738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020A28-EB51-4760-AEF7-DF250E01878E}"/>
              </a:ext>
            </a:extLst>
          </p:cNvPr>
          <p:cNvSpPr/>
          <p:nvPr/>
        </p:nvSpPr>
        <p:spPr>
          <a:xfrm>
            <a:off x="2428030" y="1299275"/>
            <a:ext cx="309967" cy="2738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B32F64-1F66-4995-BBBA-C7979AC223D5}"/>
              </a:ext>
            </a:extLst>
          </p:cNvPr>
          <p:cNvSpPr/>
          <p:nvPr/>
        </p:nvSpPr>
        <p:spPr>
          <a:xfrm>
            <a:off x="2041863" y="1299275"/>
            <a:ext cx="309967" cy="2738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A4DE1B-EF25-4830-98E4-2E7D5E0C6E16}"/>
              </a:ext>
            </a:extLst>
          </p:cNvPr>
          <p:cNvSpPr/>
          <p:nvPr/>
        </p:nvSpPr>
        <p:spPr>
          <a:xfrm>
            <a:off x="1676507" y="1299275"/>
            <a:ext cx="309967" cy="2738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C7E383-420E-4D27-86E2-1667E3E88104}"/>
              </a:ext>
            </a:extLst>
          </p:cNvPr>
          <p:cNvSpPr/>
          <p:nvPr/>
        </p:nvSpPr>
        <p:spPr>
          <a:xfrm>
            <a:off x="2048611" y="1637449"/>
            <a:ext cx="309967" cy="2738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8C5AD0-B57C-48B9-BC9E-72C3FC2711BA}"/>
              </a:ext>
            </a:extLst>
          </p:cNvPr>
          <p:cNvSpPr/>
          <p:nvPr/>
        </p:nvSpPr>
        <p:spPr>
          <a:xfrm>
            <a:off x="1662444" y="1637449"/>
            <a:ext cx="309967" cy="2738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3E73E-1FE3-4B5E-8996-076BEA24F997}"/>
              </a:ext>
            </a:extLst>
          </p:cNvPr>
          <p:cNvSpPr/>
          <p:nvPr/>
        </p:nvSpPr>
        <p:spPr>
          <a:xfrm>
            <a:off x="1297088" y="1637449"/>
            <a:ext cx="309967" cy="2738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8B82172-4CE3-4D0C-BF52-91F09D59C452}"/>
              </a:ext>
            </a:extLst>
          </p:cNvPr>
          <p:cNvSpPr txBox="1"/>
          <p:nvPr/>
        </p:nvSpPr>
        <p:spPr>
          <a:xfrm>
            <a:off x="2966547" y="1403842"/>
            <a:ext cx="977832" cy="4308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00" dirty="0">
                <a:solidFill>
                  <a:srgbClr val="003C71"/>
                </a:solidFill>
              </a:rPr>
              <a:t>J = C XOR E</a:t>
            </a:r>
          </a:p>
          <a:p>
            <a:r>
              <a:rPr lang="en-US" sz="1400" dirty="0">
                <a:solidFill>
                  <a:srgbClr val="003C71"/>
                </a:solidFill>
              </a:rPr>
              <a:t>K = C AND E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A9C36F2-2D8D-4C32-9CBD-9E350C3E6ECF}"/>
              </a:ext>
            </a:extLst>
          </p:cNvPr>
          <p:cNvSpPr/>
          <p:nvPr/>
        </p:nvSpPr>
        <p:spPr>
          <a:xfrm>
            <a:off x="2811564" y="2097370"/>
            <a:ext cx="309967" cy="2738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83B258B-CFE0-4A0A-8631-8753B44BED31}"/>
              </a:ext>
            </a:extLst>
          </p:cNvPr>
          <p:cNvSpPr/>
          <p:nvPr/>
        </p:nvSpPr>
        <p:spPr>
          <a:xfrm>
            <a:off x="2425397" y="2097370"/>
            <a:ext cx="309967" cy="2738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8783124A-BD6A-4EAC-BC61-671AAE473CF6}"/>
              </a:ext>
            </a:extLst>
          </p:cNvPr>
          <p:cNvSpPr/>
          <p:nvPr/>
        </p:nvSpPr>
        <p:spPr>
          <a:xfrm>
            <a:off x="2428030" y="2435544"/>
            <a:ext cx="309967" cy="2738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08412F8-8BDB-4C73-9CCB-14E77C9062CD}"/>
              </a:ext>
            </a:extLst>
          </p:cNvPr>
          <p:cNvSpPr/>
          <p:nvPr/>
        </p:nvSpPr>
        <p:spPr>
          <a:xfrm>
            <a:off x="2041863" y="2435544"/>
            <a:ext cx="309967" cy="2738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E6404E50-00B8-45D7-B98C-6B487AE4B709}"/>
              </a:ext>
            </a:extLst>
          </p:cNvPr>
          <p:cNvSpPr/>
          <p:nvPr/>
        </p:nvSpPr>
        <p:spPr>
          <a:xfrm>
            <a:off x="1676507" y="2435544"/>
            <a:ext cx="309967" cy="2738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AC01A8E-11BE-44BE-8B93-E2BCD3E2CBA9}"/>
              </a:ext>
            </a:extLst>
          </p:cNvPr>
          <p:cNvSpPr/>
          <p:nvPr/>
        </p:nvSpPr>
        <p:spPr>
          <a:xfrm>
            <a:off x="2048611" y="2773718"/>
            <a:ext cx="309967" cy="2738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547E4E8-9A57-45A3-9460-45BBE0134046}"/>
              </a:ext>
            </a:extLst>
          </p:cNvPr>
          <p:cNvSpPr/>
          <p:nvPr/>
        </p:nvSpPr>
        <p:spPr>
          <a:xfrm>
            <a:off x="1662444" y="2773718"/>
            <a:ext cx="309967" cy="2738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7018BE8F-DB91-418F-B442-576ACD472374}"/>
              </a:ext>
            </a:extLst>
          </p:cNvPr>
          <p:cNvSpPr/>
          <p:nvPr/>
        </p:nvSpPr>
        <p:spPr>
          <a:xfrm>
            <a:off x="1297088" y="2773718"/>
            <a:ext cx="309967" cy="2738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10D2A22-A342-4559-A3C0-4F5F4DBF3471}"/>
              </a:ext>
            </a:extLst>
          </p:cNvPr>
          <p:cNvSpPr/>
          <p:nvPr/>
        </p:nvSpPr>
        <p:spPr>
          <a:xfrm>
            <a:off x="1676507" y="2097370"/>
            <a:ext cx="309967" cy="2738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6788F9EB-FA09-47D5-94D1-1064908EAAC2}"/>
              </a:ext>
            </a:extLst>
          </p:cNvPr>
          <p:cNvSpPr txBox="1"/>
          <p:nvPr/>
        </p:nvSpPr>
        <p:spPr>
          <a:xfrm>
            <a:off x="3032369" y="2709388"/>
            <a:ext cx="1009892" cy="4308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00" dirty="0">
                <a:solidFill>
                  <a:srgbClr val="003C71"/>
                </a:solidFill>
              </a:rPr>
              <a:t>L= K XOR F</a:t>
            </a:r>
          </a:p>
          <a:p>
            <a:r>
              <a:rPr lang="en-US" sz="1400" dirty="0">
                <a:solidFill>
                  <a:srgbClr val="003C71"/>
                </a:solidFill>
              </a:rPr>
              <a:t>M = K AND F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8692D6A1-03BF-4338-9887-5D6AB6ED4F04}"/>
              </a:ext>
            </a:extLst>
          </p:cNvPr>
          <p:cNvSpPr/>
          <p:nvPr/>
        </p:nvSpPr>
        <p:spPr>
          <a:xfrm>
            <a:off x="2811563" y="3642686"/>
            <a:ext cx="309967" cy="2738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E60806D-CAB4-4F01-95E5-50B544211434}"/>
              </a:ext>
            </a:extLst>
          </p:cNvPr>
          <p:cNvSpPr/>
          <p:nvPr/>
        </p:nvSpPr>
        <p:spPr>
          <a:xfrm>
            <a:off x="2432145" y="3980860"/>
            <a:ext cx="309967" cy="2738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023E444F-A6E9-473C-8616-CED4E2831539}"/>
              </a:ext>
            </a:extLst>
          </p:cNvPr>
          <p:cNvSpPr/>
          <p:nvPr/>
        </p:nvSpPr>
        <p:spPr>
          <a:xfrm>
            <a:off x="2425397" y="3642686"/>
            <a:ext cx="309967" cy="2738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D6E8D0A-F917-4B52-9CB7-E4524ED337DC}"/>
              </a:ext>
            </a:extLst>
          </p:cNvPr>
          <p:cNvSpPr/>
          <p:nvPr/>
        </p:nvSpPr>
        <p:spPr>
          <a:xfrm>
            <a:off x="2039230" y="3642686"/>
            <a:ext cx="309967" cy="2738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9BAEAE13-5650-4A01-AF7B-E13531C38810}"/>
              </a:ext>
            </a:extLst>
          </p:cNvPr>
          <p:cNvSpPr/>
          <p:nvPr/>
        </p:nvSpPr>
        <p:spPr>
          <a:xfrm>
            <a:off x="1673874" y="3642686"/>
            <a:ext cx="309967" cy="2738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E2A94B0-75E6-4509-85EE-B8592F4D3312}"/>
              </a:ext>
            </a:extLst>
          </p:cNvPr>
          <p:cNvSpPr/>
          <p:nvPr/>
        </p:nvSpPr>
        <p:spPr>
          <a:xfrm>
            <a:off x="2045978" y="3980860"/>
            <a:ext cx="309967" cy="2738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0C36D78E-E8E2-4321-A5A2-9EDF70458568}"/>
              </a:ext>
            </a:extLst>
          </p:cNvPr>
          <p:cNvSpPr/>
          <p:nvPr/>
        </p:nvSpPr>
        <p:spPr>
          <a:xfrm>
            <a:off x="1659811" y="3980860"/>
            <a:ext cx="309967" cy="2738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EBCE55C-F522-4229-928E-66322B8B021E}"/>
              </a:ext>
            </a:extLst>
          </p:cNvPr>
          <p:cNvSpPr/>
          <p:nvPr/>
        </p:nvSpPr>
        <p:spPr>
          <a:xfrm>
            <a:off x="1294455" y="3980860"/>
            <a:ext cx="309967" cy="2738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44D0EF73-14FB-4A1A-92A9-8B15569DA999}"/>
              </a:ext>
            </a:extLst>
          </p:cNvPr>
          <p:cNvSpPr/>
          <p:nvPr/>
        </p:nvSpPr>
        <p:spPr>
          <a:xfrm>
            <a:off x="1308518" y="3642686"/>
            <a:ext cx="309967" cy="2738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2FB8C45-65F3-4CFA-BD33-2ADF54F647CF}"/>
              </a:ext>
            </a:extLst>
          </p:cNvPr>
          <p:cNvSpPr txBox="1"/>
          <p:nvPr/>
        </p:nvSpPr>
        <p:spPr>
          <a:xfrm>
            <a:off x="4938515" y="1440766"/>
            <a:ext cx="1646285" cy="4308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00" dirty="0">
                <a:solidFill>
                  <a:srgbClr val="003C71"/>
                </a:solidFill>
              </a:rPr>
              <a:t>J = A2B0 XOR A1B1</a:t>
            </a:r>
          </a:p>
          <a:p>
            <a:r>
              <a:rPr lang="en-US" sz="1400" dirty="0">
                <a:solidFill>
                  <a:srgbClr val="003C71"/>
                </a:solidFill>
              </a:rPr>
              <a:t>K = A2B0 AND A1B1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3AB672F-3942-4935-A279-8A25218981C4}"/>
              </a:ext>
            </a:extLst>
          </p:cNvPr>
          <p:cNvSpPr txBox="1"/>
          <p:nvPr/>
        </p:nvSpPr>
        <p:spPr>
          <a:xfrm>
            <a:off x="4876800" y="2852615"/>
            <a:ext cx="2620910" cy="21544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00" dirty="0">
                <a:solidFill>
                  <a:srgbClr val="003C71"/>
                </a:solidFill>
              </a:rPr>
              <a:t>L = (A2B0 AND A1B1) XOR A2B1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1049BE3D-C113-418B-B100-7FB66A3F4D2E}"/>
              </a:ext>
            </a:extLst>
          </p:cNvPr>
          <p:cNvSpPr txBox="1"/>
          <p:nvPr/>
        </p:nvSpPr>
        <p:spPr>
          <a:xfrm>
            <a:off x="4860662" y="3833577"/>
            <a:ext cx="2685030" cy="4308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00" dirty="0">
                <a:solidFill>
                  <a:srgbClr val="003C71"/>
                </a:solidFill>
              </a:rPr>
              <a:t>M = (A2B0 AND A1B1) AND A2B1</a:t>
            </a:r>
          </a:p>
          <a:p>
            <a:r>
              <a:rPr lang="en-US" sz="1400" dirty="0">
                <a:solidFill>
                  <a:srgbClr val="003C71"/>
                </a:solidFill>
              </a:rPr>
              <a:t>     = (L XOR A2B1) AND A2B1)</a:t>
            </a:r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A628D92E-2625-49F5-BA8A-A2DA2D672557}"/>
              </a:ext>
            </a:extLst>
          </p:cNvPr>
          <p:cNvCxnSpPr/>
          <p:nvPr/>
        </p:nvCxnSpPr>
        <p:spPr>
          <a:xfrm flipH="1" flipV="1">
            <a:off x="6768123" y="1834729"/>
            <a:ext cx="729587" cy="39956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95023969-A42F-42D7-85E9-54C6F0511713}"/>
              </a:ext>
            </a:extLst>
          </p:cNvPr>
          <p:cNvCxnSpPr/>
          <p:nvPr/>
        </p:nvCxnSpPr>
        <p:spPr>
          <a:xfrm flipH="1">
            <a:off x="6584800" y="2234292"/>
            <a:ext cx="896756" cy="40730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FC3E052C-3901-480C-8C9B-919B363C502A}"/>
              </a:ext>
            </a:extLst>
          </p:cNvPr>
          <p:cNvSpPr txBox="1"/>
          <p:nvPr/>
        </p:nvSpPr>
        <p:spPr>
          <a:xfrm>
            <a:off x="7681033" y="2102032"/>
            <a:ext cx="1131720" cy="21544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00" dirty="0">
                <a:solidFill>
                  <a:srgbClr val="003C71"/>
                </a:solidFill>
              </a:rPr>
              <a:t>{A2,A1,B1,B0}</a:t>
            </a:r>
          </a:p>
        </p:txBody>
      </p: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47300EC7-C3EA-4FC0-9122-D368537755B6}"/>
              </a:ext>
            </a:extLst>
          </p:cNvPr>
          <p:cNvCxnSpPr>
            <a:cxnSpLocks/>
          </p:cNvCxnSpPr>
          <p:nvPr/>
        </p:nvCxnSpPr>
        <p:spPr>
          <a:xfrm flipH="1" flipV="1">
            <a:off x="6486770" y="4337538"/>
            <a:ext cx="646146" cy="18712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31DFB728-8DCD-436B-A14F-1BF99C53F1AE}"/>
              </a:ext>
            </a:extLst>
          </p:cNvPr>
          <p:cNvSpPr txBox="1"/>
          <p:nvPr/>
        </p:nvSpPr>
        <p:spPr>
          <a:xfrm>
            <a:off x="6163689" y="4524666"/>
            <a:ext cx="2521524" cy="21544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00" dirty="0">
                <a:solidFill>
                  <a:srgbClr val="003C71"/>
                </a:solidFill>
              </a:rPr>
              <a:t>A2,B1 can be brought into ALM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9934D876-AFDC-4D51-B5B2-75993DC50760}"/>
              </a:ext>
            </a:extLst>
          </p:cNvPr>
          <p:cNvSpPr/>
          <p:nvPr/>
        </p:nvSpPr>
        <p:spPr>
          <a:xfrm>
            <a:off x="4141470" y="4903470"/>
            <a:ext cx="82677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361EC85-3A85-49AE-AB73-640AFB8F00EF}"/>
              </a:ext>
            </a:extLst>
          </p:cNvPr>
          <p:cNvSpPr/>
          <p:nvPr/>
        </p:nvSpPr>
        <p:spPr>
          <a:xfrm>
            <a:off x="3713018" y="4824387"/>
            <a:ext cx="1600200" cy="242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FPGA2019 - Public</a:t>
            </a:r>
          </a:p>
        </p:txBody>
      </p:sp>
    </p:spTree>
    <p:extLst>
      <p:ext uri="{BB962C8B-B14F-4D97-AF65-F5344CB8AC3E}">
        <p14:creationId xmlns:p14="http://schemas.microsoft.com/office/powerpoint/2010/main" val="369955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16A21A-5939-4785-B2CF-577B4BAAC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40D89E6-914F-467F-9EE1-AD53580F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3" y="308848"/>
            <a:ext cx="8229600" cy="868680"/>
          </a:xfrm>
        </p:spPr>
        <p:txBody>
          <a:bodyPr/>
          <a:lstStyle/>
          <a:p>
            <a:r>
              <a:rPr lang="en-US" dirty="0"/>
              <a:t>4x4 Case – De-regularize then Regularize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75BFDC-20FF-4EC3-A055-0B0DC0B2B09D}"/>
              </a:ext>
            </a:extLst>
          </p:cNvPr>
          <p:cNvSpPr/>
          <p:nvPr/>
        </p:nvSpPr>
        <p:spPr>
          <a:xfrm>
            <a:off x="2811564" y="1406582"/>
            <a:ext cx="309967" cy="2738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E95081-7476-4E8C-8A03-B7A8BC408D1B}"/>
              </a:ext>
            </a:extLst>
          </p:cNvPr>
          <p:cNvSpPr/>
          <p:nvPr/>
        </p:nvSpPr>
        <p:spPr>
          <a:xfrm>
            <a:off x="2425397" y="1406582"/>
            <a:ext cx="309967" cy="2738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B6E083-D7E6-4A38-BF20-E4D3E42CDD8C}"/>
              </a:ext>
            </a:extLst>
          </p:cNvPr>
          <p:cNvSpPr/>
          <p:nvPr/>
        </p:nvSpPr>
        <p:spPr>
          <a:xfrm>
            <a:off x="2060041" y="1406582"/>
            <a:ext cx="309967" cy="2738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D2C4E0-CBA9-4F94-8A0F-29E5E5141D13}"/>
              </a:ext>
            </a:extLst>
          </p:cNvPr>
          <p:cNvSpPr/>
          <p:nvPr/>
        </p:nvSpPr>
        <p:spPr>
          <a:xfrm>
            <a:off x="1673874" y="1406582"/>
            <a:ext cx="309967" cy="2738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020A28-EB51-4760-AEF7-DF250E01878E}"/>
              </a:ext>
            </a:extLst>
          </p:cNvPr>
          <p:cNvSpPr/>
          <p:nvPr/>
        </p:nvSpPr>
        <p:spPr>
          <a:xfrm>
            <a:off x="2428030" y="1744756"/>
            <a:ext cx="309967" cy="2738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B32F64-1F66-4995-BBBA-C7979AC223D5}"/>
              </a:ext>
            </a:extLst>
          </p:cNvPr>
          <p:cNvSpPr/>
          <p:nvPr/>
        </p:nvSpPr>
        <p:spPr>
          <a:xfrm>
            <a:off x="2041863" y="1744756"/>
            <a:ext cx="309967" cy="2738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A4DE1B-EF25-4830-98E4-2E7D5E0C6E16}"/>
              </a:ext>
            </a:extLst>
          </p:cNvPr>
          <p:cNvSpPr/>
          <p:nvPr/>
        </p:nvSpPr>
        <p:spPr>
          <a:xfrm>
            <a:off x="1676507" y="1744756"/>
            <a:ext cx="309967" cy="2738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8E1DFC-FA2A-4EA7-A669-711BBD4D39AC}"/>
              </a:ext>
            </a:extLst>
          </p:cNvPr>
          <p:cNvSpPr/>
          <p:nvPr/>
        </p:nvSpPr>
        <p:spPr>
          <a:xfrm>
            <a:off x="1290340" y="1744756"/>
            <a:ext cx="309967" cy="2738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C7E383-420E-4D27-86E2-1667E3E88104}"/>
              </a:ext>
            </a:extLst>
          </p:cNvPr>
          <p:cNvSpPr/>
          <p:nvPr/>
        </p:nvSpPr>
        <p:spPr>
          <a:xfrm>
            <a:off x="2048611" y="2082930"/>
            <a:ext cx="309967" cy="2738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8C5AD0-B57C-48B9-BC9E-72C3FC2711BA}"/>
              </a:ext>
            </a:extLst>
          </p:cNvPr>
          <p:cNvSpPr/>
          <p:nvPr/>
        </p:nvSpPr>
        <p:spPr>
          <a:xfrm>
            <a:off x="1662444" y="2082930"/>
            <a:ext cx="309967" cy="2738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3E73E-1FE3-4B5E-8996-076BEA24F997}"/>
              </a:ext>
            </a:extLst>
          </p:cNvPr>
          <p:cNvSpPr/>
          <p:nvPr/>
        </p:nvSpPr>
        <p:spPr>
          <a:xfrm>
            <a:off x="1297088" y="2082930"/>
            <a:ext cx="309967" cy="2738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A75191-9F6D-459C-A162-DD62126DD20D}"/>
              </a:ext>
            </a:extLst>
          </p:cNvPr>
          <p:cNvSpPr/>
          <p:nvPr/>
        </p:nvSpPr>
        <p:spPr>
          <a:xfrm>
            <a:off x="910921" y="2082930"/>
            <a:ext cx="309967" cy="2738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5F581F-E303-453A-A504-C42DAA4D1921}"/>
              </a:ext>
            </a:extLst>
          </p:cNvPr>
          <p:cNvSpPr/>
          <p:nvPr/>
        </p:nvSpPr>
        <p:spPr>
          <a:xfrm>
            <a:off x="1673874" y="2421104"/>
            <a:ext cx="309967" cy="2738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0807BB-1D09-4592-9597-19B4F46C5301}"/>
              </a:ext>
            </a:extLst>
          </p:cNvPr>
          <p:cNvSpPr/>
          <p:nvPr/>
        </p:nvSpPr>
        <p:spPr>
          <a:xfrm>
            <a:off x="1287707" y="2421104"/>
            <a:ext cx="309967" cy="2738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0CE5D7-BC23-432C-9E00-79DB8AA98718}"/>
              </a:ext>
            </a:extLst>
          </p:cNvPr>
          <p:cNvSpPr/>
          <p:nvPr/>
        </p:nvSpPr>
        <p:spPr>
          <a:xfrm>
            <a:off x="922351" y="2421104"/>
            <a:ext cx="309967" cy="2738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019257-70AC-4FD0-82B1-5C4F3431B41F}"/>
              </a:ext>
            </a:extLst>
          </p:cNvPr>
          <p:cNvSpPr/>
          <p:nvPr/>
        </p:nvSpPr>
        <p:spPr>
          <a:xfrm>
            <a:off x="536184" y="2421104"/>
            <a:ext cx="309967" cy="2738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C66B66-494E-477F-99C0-F1CAF3FC86B2}"/>
              </a:ext>
            </a:extLst>
          </p:cNvPr>
          <p:cNvSpPr/>
          <p:nvPr/>
        </p:nvSpPr>
        <p:spPr>
          <a:xfrm>
            <a:off x="2963964" y="3114240"/>
            <a:ext cx="309967" cy="2738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73FF3CC-B03C-463C-A43A-CFA3C7510BCF}"/>
              </a:ext>
            </a:extLst>
          </p:cNvPr>
          <p:cNvSpPr/>
          <p:nvPr/>
        </p:nvSpPr>
        <p:spPr>
          <a:xfrm>
            <a:off x="2577797" y="3114240"/>
            <a:ext cx="309967" cy="2738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21F88F8-BC56-4BC5-A07C-3D92782A64F6}"/>
              </a:ext>
            </a:extLst>
          </p:cNvPr>
          <p:cNvSpPr/>
          <p:nvPr/>
        </p:nvSpPr>
        <p:spPr>
          <a:xfrm>
            <a:off x="2212441" y="3114240"/>
            <a:ext cx="309967" cy="2738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86892B2-78CD-4727-8F8D-0D70E8B7F691}"/>
              </a:ext>
            </a:extLst>
          </p:cNvPr>
          <p:cNvSpPr/>
          <p:nvPr/>
        </p:nvSpPr>
        <p:spPr>
          <a:xfrm>
            <a:off x="1826274" y="3114240"/>
            <a:ext cx="309967" cy="2738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A615BF-D754-458D-8A75-F840E3BB7B65}"/>
              </a:ext>
            </a:extLst>
          </p:cNvPr>
          <p:cNvSpPr/>
          <p:nvPr/>
        </p:nvSpPr>
        <p:spPr>
          <a:xfrm>
            <a:off x="2580430" y="3452414"/>
            <a:ext cx="309967" cy="2738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F05D94-FFEF-4711-A2D8-4598DD13AE5B}"/>
              </a:ext>
            </a:extLst>
          </p:cNvPr>
          <p:cNvSpPr/>
          <p:nvPr/>
        </p:nvSpPr>
        <p:spPr>
          <a:xfrm>
            <a:off x="2194263" y="3452414"/>
            <a:ext cx="309967" cy="2738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CACE4B3-81D8-4753-8B3F-691063A3A459}"/>
              </a:ext>
            </a:extLst>
          </p:cNvPr>
          <p:cNvSpPr/>
          <p:nvPr/>
        </p:nvSpPr>
        <p:spPr>
          <a:xfrm>
            <a:off x="1828907" y="3452414"/>
            <a:ext cx="309967" cy="2738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31409F0-73DF-47AD-A06F-F400E437869A}"/>
              </a:ext>
            </a:extLst>
          </p:cNvPr>
          <p:cNvSpPr/>
          <p:nvPr/>
        </p:nvSpPr>
        <p:spPr>
          <a:xfrm>
            <a:off x="1442740" y="3452414"/>
            <a:ext cx="309967" cy="2738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E7796DC-BC84-438E-A8BC-2AA07F7BF675}"/>
              </a:ext>
            </a:extLst>
          </p:cNvPr>
          <p:cNvSpPr/>
          <p:nvPr/>
        </p:nvSpPr>
        <p:spPr>
          <a:xfrm>
            <a:off x="2201011" y="4126649"/>
            <a:ext cx="309967" cy="2738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993C836-8F2F-422A-8F5E-D7D77D47115F}"/>
              </a:ext>
            </a:extLst>
          </p:cNvPr>
          <p:cNvSpPr/>
          <p:nvPr/>
        </p:nvSpPr>
        <p:spPr>
          <a:xfrm>
            <a:off x="1814844" y="3790588"/>
            <a:ext cx="309967" cy="2738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8A4FDE4-D3FE-464A-8E48-F10E46CFABE2}"/>
              </a:ext>
            </a:extLst>
          </p:cNvPr>
          <p:cNvSpPr/>
          <p:nvPr/>
        </p:nvSpPr>
        <p:spPr>
          <a:xfrm>
            <a:off x="1449488" y="3118468"/>
            <a:ext cx="309967" cy="2738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5D8672F-3C6F-4189-A54E-6A45DAFE6809}"/>
              </a:ext>
            </a:extLst>
          </p:cNvPr>
          <p:cNvSpPr/>
          <p:nvPr/>
        </p:nvSpPr>
        <p:spPr>
          <a:xfrm>
            <a:off x="1063321" y="3118468"/>
            <a:ext cx="309967" cy="2738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BDEABC1-D8CA-4404-BB57-1B39896F3964}"/>
              </a:ext>
            </a:extLst>
          </p:cNvPr>
          <p:cNvSpPr/>
          <p:nvPr/>
        </p:nvSpPr>
        <p:spPr>
          <a:xfrm>
            <a:off x="1826274" y="4128762"/>
            <a:ext cx="309967" cy="2738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7F96405-C1B1-4934-AEF6-98D88E829FFC}"/>
              </a:ext>
            </a:extLst>
          </p:cNvPr>
          <p:cNvSpPr/>
          <p:nvPr/>
        </p:nvSpPr>
        <p:spPr>
          <a:xfrm>
            <a:off x="1440107" y="4128762"/>
            <a:ext cx="309967" cy="2738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79F40B8-2775-479B-B897-79E80BBF9493}"/>
              </a:ext>
            </a:extLst>
          </p:cNvPr>
          <p:cNvSpPr/>
          <p:nvPr/>
        </p:nvSpPr>
        <p:spPr>
          <a:xfrm>
            <a:off x="1074751" y="4128762"/>
            <a:ext cx="309967" cy="2738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82B5A41-9791-4EB8-91C4-BD352BBF5D38}"/>
              </a:ext>
            </a:extLst>
          </p:cNvPr>
          <p:cNvSpPr/>
          <p:nvPr/>
        </p:nvSpPr>
        <p:spPr>
          <a:xfrm>
            <a:off x="688584" y="4128762"/>
            <a:ext cx="309967" cy="2738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3071279-8382-4DB5-9918-A6CD9ABDD04E}"/>
              </a:ext>
            </a:extLst>
          </p:cNvPr>
          <p:cNvCxnSpPr/>
          <p:nvPr/>
        </p:nvCxnSpPr>
        <p:spPr>
          <a:xfrm>
            <a:off x="2358578" y="3923323"/>
            <a:ext cx="11430" cy="35169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E089FD7-24AE-4E52-9549-277F27D17FDD}"/>
              </a:ext>
            </a:extLst>
          </p:cNvPr>
          <p:cNvCxnSpPr/>
          <p:nvPr/>
        </p:nvCxnSpPr>
        <p:spPr>
          <a:xfrm flipV="1">
            <a:off x="1607055" y="3244403"/>
            <a:ext cx="0" cy="70236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4E192EA-96BF-4336-B6F4-C83D367C55F4}"/>
              </a:ext>
            </a:extLst>
          </p:cNvPr>
          <p:cNvCxnSpPr/>
          <p:nvPr/>
        </p:nvCxnSpPr>
        <p:spPr>
          <a:xfrm flipV="1">
            <a:off x="1220888" y="3235569"/>
            <a:ext cx="0" cy="68775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247967E5-E181-4C63-AB02-DECB8E312CB7}"/>
              </a:ext>
            </a:extLst>
          </p:cNvPr>
          <p:cNvSpPr/>
          <p:nvPr/>
        </p:nvSpPr>
        <p:spPr>
          <a:xfrm>
            <a:off x="846151" y="2954215"/>
            <a:ext cx="1505679" cy="1242647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28ED42D-859A-4C34-A02F-F84AAB238313}"/>
              </a:ext>
            </a:extLst>
          </p:cNvPr>
          <p:cNvSpPr/>
          <p:nvPr/>
        </p:nvSpPr>
        <p:spPr>
          <a:xfrm>
            <a:off x="7686311" y="1406582"/>
            <a:ext cx="236803" cy="2738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D4667A5-03EA-4579-AB26-E4AB82DA2D7B}"/>
              </a:ext>
            </a:extLst>
          </p:cNvPr>
          <p:cNvSpPr/>
          <p:nvPr/>
        </p:nvSpPr>
        <p:spPr>
          <a:xfrm>
            <a:off x="7300144" y="1406582"/>
            <a:ext cx="236803" cy="2738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67DAD85-E8E0-44A8-8AE6-DBAF188757FE}"/>
              </a:ext>
            </a:extLst>
          </p:cNvPr>
          <p:cNvSpPr/>
          <p:nvPr/>
        </p:nvSpPr>
        <p:spPr>
          <a:xfrm>
            <a:off x="6934788" y="1406582"/>
            <a:ext cx="236803" cy="2738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5E9B8F3-7B52-4BC2-9910-4F8835E65233}"/>
              </a:ext>
            </a:extLst>
          </p:cNvPr>
          <p:cNvSpPr/>
          <p:nvPr/>
        </p:nvSpPr>
        <p:spPr>
          <a:xfrm>
            <a:off x="6548621" y="1406582"/>
            <a:ext cx="236803" cy="2738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2A71F9C-925F-4987-992F-D6DDB65DED42}"/>
              </a:ext>
            </a:extLst>
          </p:cNvPr>
          <p:cNvSpPr/>
          <p:nvPr/>
        </p:nvSpPr>
        <p:spPr>
          <a:xfrm>
            <a:off x="6171835" y="1410810"/>
            <a:ext cx="236803" cy="2738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47397B5-76F1-4F5C-A3AF-587A2B650D6F}"/>
              </a:ext>
            </a:extLst>
          </p:cNvPr>
          <p:cNvSpPr/>
          <p:nvPr/>
        </p:nvSpPr>
        <p:spPr>
          <a:xfrm>
            <a:off x="5785668" y="1410810"/>
            <a:ext cx="236803" cy="2738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8CAF720-5E56-4F72-9FA0-95E2A55FD4C0}"/>
              </a:ext>
            </a:extLst>
          </p:cNvPr>
          <p:cNvSpPr/>
          <p:nvPr/>
        </p:nvSpPr>
        <p:spPr>
          <a:xfrm>
            <a:off x="5408882" y="1406582"/>
            <a:ext cx="236803" cy="2738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4083D62-78ED-4F25-9C7B-BEDE61D04E24}"/>
              </a:ext>
            </a:extLst>
          </p:cNvPr>
          <p:cNvSpPr/>
          <p:nvPr/>
        </p:nvSpPr>
        <p:spPr>
          <a:xfrm>
            <a:off x="6705467" y="2082930"/>
            <a:ext cx="309965" cy="27384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9FCD9FDF-E5F6-4749-AA8A-6D24FFFA47B8}"/>
              </a:ext>
            </a:extLst>
          </p:cNvPr>
          <p:cNvCxnSpPr>
            <a:stCxn id="66" idx="2"/>
            <a:endCxn id="71" idx="6"/>
          </p:cNvCxnSpPr>
          <p:nvPr/>
        </p:nvCxnSpPr>
        <p:spPr>
          <a:xfrm rot="5400000">
            <a:off x="6764598" y="1931260"/>
            <a:ext cx="539426" cy="37758"/>
          </a:xfrm>
          <a:prstGeom prst="bentConnector2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9285BE8D-E5DB-4881-8692-A24256149CCB}"/>
              </a:ext>
            </a:extLst>
          </p:cNvPr>
          <p:cNvSpPr/>
          <p:nvPr/>
        </p:nvSpPr>
        <p:spPr>
          <a:xfrm>
            <a:off x="6698719" y="1809086"/>
            <a:ext cx="309967" cy="2738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AA2796E-3E9C-4742-AAAA-8E6E9A2080D6}"/>
              </a:ext>
            </a:extLst>
          </p:cNvPr>
          <p:cNvSpPr/>
          <p:nvPr/>
        </p:nvSpPr>
        <p:spPr>
          <a:xfrm>
            <a:off x="6323982" y="1811199"/>
            <a:ext cx="309967" cy="2738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00A1E87-A650-45FE-A2AB-10EFA7653C65}"/>
              </a:ext>
            </a:extLst>
          </p:cNvPr>
          <p:cNvSpPr/>
          <p:nvPr/>
        </p:nvSpPr>
        <p:spPr>
          <a:xfrm>
            <a:off x="5937815" y="1811199"/>
            <a:ext cx="309967" cy="2738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83A92FE-4132-4E5C-8118-E5D53702F319}"/>
              </a:ext>
            </a:extLst>
          </p:cNvPr>
          <p:cNvSpPr/>
          <p:nvPr/>
        </p:nvSpPr>
        <p:spPr>
          <a:xfrm>
            <a:off x="5572459" y="1811199"/>
            <a:ext cx="309967" cy="2738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58F5CE8-D05D-45DC-8924-7DC477574D0B}"/>
              </a:ext>
            </a:extLst>
          </p:cNvPr>
          <p:cNvSpPr/>
          <p:nvPr/>
        </p:nvSpPr>
        <p:spPr>
          <a:xfrm>
            <a:off x="5186292" y="1811199"/>
            <a:ext cx="309967" cy="2738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539A3E4D-DBB0-4759-95E5-8E571B167489}"/>
              </a:ext>
            </a:extLst>
          </p:cNvPr>
          <p:cNvSpPr/>
          <p:nvPr/>
        </p:nvSpPr>
        <p:spPr>
          <a:xfrm>
            <a:off x="6334237" y="2082930"/>
            <a:ext cx="309965" cy="27384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B160A1A-059D-4D94-BF54-86C3BE5EDF6B}"/>
              </a:ext>
            </a:extLst>
          </p:cNvPr>
          <p:cNvSpPr/>
          <p:nvPr/>
        </p:nvSpPr>
        <p:spPr>
          <a:xfrm>
            <a:off x="5945980" y="2081124"/>
            <a:ext cx="309965" cy="27384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234443DA-70FC-415D-A588-8D6E7EE491D1}"/>
              </a:ext>
            </a:extLst>
          </p:cNvPr>
          <p:cNvSpPr/>
          <p:nvPr/>
        </p:nvSpPr>
        <p:spPr>
          <a:xfrm>
            <a:off x="5574750" y="2081124"/>
            <a:ext cx="309965" cy="27384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6D45BD1D-C856-41B0-8C0F-F54B46508400}"/>
              </a:ext>
            </a:extLst>
          </p:cNvPr>
          <p:cNvSpPr/>
          <p:nvPr/>
        </p:nvSpPr>
        <p:spPr>
          <a:xfrm>
            <a:off x="5186292" y="2078894"/>
            <a:ext cx="309965" cy="27384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id="{BD235900-1E71-46DE-9133-008740B9969F}"/>
              </a:ext>
            </a:extLst>
          </p:cNvPr>
          <p:cNvCxnSpPr>
            <a:stCxn id="67" idx="2"/>
            <a:endCxn id="83" idx="6"/>
          </p:cNvCxnSpPr>
          <p:nvPr/>
        </p:nvCxnSpPr>
        <p:spPr>
          <a:xfrm rot="5400000">
            <a:off x="6385900" y="1938729"/>
            <a:ext cx="539426" cy="22821"/>
          </a:xfrm>
          <a:prstGeom prst="bentConnector2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or: Elbow 89">
            <a:extLst>
              <a:ext uri="{FF2B5EF4-FFF2-40B4-BE49-F238E27FC236}">
                <a16:creationId xmlns:a16="http://schemas.microsoft.com/office/drawing/2014/main" id="{DE9D5D22-15D2-447B-B229-1098ED1D3CD2}"/>
              </a:ext>
            </a:extLst>
          </p:cNvPr>
          <p:cNvCxnSpPr>
            <a:stCxn id="68" idx="2"/>
            <a:endCxn id="84" idx="6"/>
          </p:cNvCxnSpPr>
          <p:nvPr/>
        </p:nvCxnSpPr>
        <p:spPr>
          <a:xfrm rot="5400000">
            <a:off x="6006395" y="1934204"/>
            <a:ext cx="533392" cy="34292"/>
          </a:xfrm>
          <a:prstGeom prst="bentConnector2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onnector: Elbow 91">
            <a:extLst>
              <a:ext uri="{FF2B5EF4-FFF2-40B4-BE49-F238E27FC236}">
                <a16:creationId xmlns:a16="http://schemas.microsoft.com/office/drawing/2014/main" id="{7DBEB61A-4707-44FF-9C3E-A53EE9BD2542}"/>
              </a:ext>
            </a:extLst>
          </p:cNvPr>
          <p:cNvCxnSpPr>
            <a:stCxn id="69" idx="2"/>
            <a:endCxn id="85" idx="6"/>
          </p:cNvCxnSpPr>
          <p:nvPr/>
        </p:nvCxnSpPr>
        <p:spPr>
          <a:xfrm rot="5400000">
            <a:off x="5627697" y="1941673"/>
            <a:ext cx="533392" cy="19355"/>
          </a:xfrm>
          <a:prstGeom prst="bentConnector2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DB2BEEE1-0B42-4761-B49D-8E8692013630}"/>
              </a:ext>
            </a:extLst>
          </p:cNvPr>
          <p:cNvCxnSpPr>
            <a:stCxn id="70" idx="2"/>
            <a:endCxn id="86" idx="6"/>
          </p:cNvCxnSpPr>
          <p:nvPr/>
        </p:nvCxnSpPr>
        <p:spPr>
          <a:xfrm rot="5400000">
            <a:off x="5244076" y="1932608"/>
            <a:ext cx="535390" cy="31027"/>
          </a:xfrm>
          <a:prstGeom prst="bentConnector2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B46A1C92-B4C5-4DB7-A176-5678731E914B}"/>
              </a:ext>
            </a:extLst>
          </p:cNvPr>
          <p:cNvCxnSpPr>
            <a:stCxn id="86" idx="4"/>
          </p:cNvCxnSpPr>
          <p:nvPr/>
        </p:nvCxnSpPr>
        <p:spPr>
          <a:xfrm flipH="1">
            <a:off x="5341274" y="2352738"/>
            <a:ext cx="1" cy="21901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BC7D4E2B-E321-4EF8-AA65-5EE6FC3AC2CE}"/>
              </a:ext>
            </a:extLst>
          </p:cNvPr>
          <p:cNvCxnSpPr>
            <a:stCxn id="85" idx="4"/>
          </p:cNvCxnSpPr>
          <p:nvPr/>
        </p:nvCxnSpPr>
        <p:spPr>
          <a:xfrm flipH="1">
            <a:off x="5727442" y="2354968"/>
            <a:ext cx="2291" cy="21678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F193C90A-56E1-4D08-9F35-5CF652A4516C}"/>
              </a:ext>
            </a:extLst>
          </p:cNvPr>
          <p:cNvCxnSpPr>
            <a:stCxn id="84" idx="4"/>
          </p:cNvCxnSpPr>
          <p:nvPr/>
        </p:nvCxnSpPr>
        <p:spPr>
          <a:xfrm flipH="1">
            <a:off x="6100962" y="2354968"/>
            <a:ext cx="1" cy="21678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F976B660-191F-40ED-AC4B-0936F77AE272}"/>
              </a:ext>
            </a:extLst>
          </p:cNvPr>
          <p:cNvCxnSpPr>
            <a:stCxn id="83" idx="4"/>
          </p:cNvCxnSpPr>
          <p:nvPr/>
        </p:nvCxnSpPr>
        <p:spPr>
          <a:xfrm flipH="1">
            <a:off x="6489219" y="2356774"/>
            <a:ext cx="1" cy="20125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D0B048F0-AF48-4A3C-AE4F-F80A22C69DC0}"/>
              </a:ext>
            </a:extLst>
          </p:cNvPr>
          <p:cNvCxnSpPr>
            <a:stCxn id="71" idx="4"/>
          </p:cNvCxnSpPr>
          <p:nvPr/>
        </p:nvCxnSpPr>
        <p:spPr>
          <a:xfrm flipH="1">
            <a:off x="6860449" y="2356774"/>
            <a:ext cx="1" cy="20125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5A911829-50A9-4ABE-A0B0-4BF5D8B8FFFA}"/>
              </a:ext>
            </a:extLst>
          </p:cNvPr>
          <p:cNvCxnSpPr>
            <a:stCxn id="65" idx="2"/>
          </p:cNvCxnSpPr>
          <p:nvPr/>
        </p:nvCxnSpPr>
        <p:spPr>
          <a:xfrm flipH="1">
            <a:off x="7418545" y="1680426"/>
            <a:ext cx="1" cy="87760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6B8666FE-D6DE-4DC2-8528-95AB4825FA5A}"/>
              </a:ext>
            </a:extLst>
          </p:cNvPr>
          <p:cNvCxnSpPr>
            <a:stCxn id="64" idx="2"/>
          </p:cNvCxnSpPr>
          <p:nvPr/>
        </p:nvCxnSpPr>
        <p:spPr>
          <a:xfrm flipH="1">
            <a:off x="7804712" y="1680426"/>
            <a:ext cx="1" cy="89132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9446EFBE-E8CA-43CA-A6A8-2793E73DB115}"/>
              </a:ext>
            </a:extLst>
          </p:cNvPr>
          <p:cNvSpPr/>
          <p:nvPr/>
        </p:nvSpPr>
        <p:spPr>
          <a:xfrm>
            <a:off x="4141470" y="4903470"/>
            <a:ext cx="82677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C4C57C3-B672-4753-838B-CA943AB4C048}"/>
              </a:ext>
            </a:extLst>
          </p:cNvPr>
          <p:cNvSpPr/>
          <p:nvPr/>
        </p:nvSpPr>
        <p:spPr>
          <a:xfrm>
            <a:off x="3713018" y="4824387"/>
            <a:ext cx="1600200" cy="242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FPGA2019 - Public</a:t>
            </a:r>
          </a:p>
        </p:txBody>
      </p:sp>
    </p:spTree>
    <p:extLst>
      <p:ext uri="{BB962C8B-B14F-4D97-AF65-F5344CB8AC3E}">
        <p14:creationId xmlns:p14="http://schemas.microsoft.com/office/powerpoint/2010/main" val="90009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77CA8-D95E-4A9E-87C8-5F8728C7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Fractal</a:t>
            </a:r>
          </a:p>
        </p:txBody>
      </p:sp>
    </p:spTree>
    <p:extLst>
      <p:ext uri="{BB962C8B-B14F-4D97-AF65-F5344CB8AC3E}">
        <p14:creationId xmlns:p14="http://schemas.microsoft.com/office/powerpoint/2010/main" val="399510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D2849B-6852-4845-A91F-5C48CF438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681929-D79D-43EA-B796-EA47C1C13B39}"/>
              </a:ext>
            </a:extLst>
          </p:cNvPr>
          <p:cNvSpPr/>
          <p:nvPr/>
        </p:nvSpPr>
        <p:spPr>
          <a:xfrm>
            <a:off x="3713018" y="4824387"/>
            <a:ext cx="1600200" cy="242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FPGA2019 - Public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72959-2A16-4AEA-9462-6A2586E4B76E}"/>
              </a:ext>
            </a:extLst>
          </p:cNvPr>
          <p:cNvSpPr txBox="1"/>
          <p:nvPr/>
        </p:nvSpPr>
        <p:spPr>
          <a:xfrm flipH="1">
            <a:off x="3217718" y="1833086"/>
            <a:ext cx="2590800" cy="73866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4800" dirty="0">
                <a:solidFill>
                  <a:srgbClr val="003C71"/>
                </a:solidFill>
              </a:rPr>
              <a:t>~2</a:t>
            </a:r>
            <a:r>
              <a:rPr lang="en-US" sz="4800" i="1" dirty="0">
                <a:solidFill>
                  <a:srgbClr val="003C71"/>
                </a:solidFill>
              </a:rPr>
              <a:t>x</a:t>
            </a:r>
            <a:r>
              <a:rPr lang="en-US" sz="4800" dirty="0">
                <a:solidFill>
                  <a:srgbClr val="003C71"/>
                </a:solidFill>
              </a:rPr>
              <a:t>-3</a:t>
            </a:r>
            <a:r>
              <a:rPr lang="en-US" sz="4800" i="1" dirty="0">
                <a:solidFill>
                  <a:srgbClr val="003C71"/>
                </a:solidFill>
              </a:rPr>
              <a:t>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392473-0D8A-4CBE-860D-127204F1C365}"/>
              </a:ext>
            </a:extLst>
          </p:cNvPr>
          <p:cNvSpPr txBox="1"/>
          <p:nvPr/>
        </p:nvSpPr>
        <p:spPr>
          <a:xfrm>
            <a:off x="3938929" y="2971800"/>
            <a:ext cx="828753" cy="6771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40% density</a:t>
            </a:r>
          </a:p>
          <a:p>
            <a:r>
              <a:rPr lang="en-US" sz="1100" dirty="0">
                <a:solidFill>
                  <a:srgbClr val="003C71"/>
                </a:solidFill>
              </a:rPr>
              <a:t>40% packing</a:t>
            </a:r>
          </a:p>
          <a:p>
            <a:r>
              <a:rPr lang="en-US" sz="1100" dirty="0">
                <a:solidFill>
                  <a:srgbClr val="003C71"/>
                </a:solidFill>
              </a:rPr>
              <a:t>40% speed</a:t>
            </a:r>
          </a:p>
          <a:p>
            <a:endParaRPr lang="en-US" sz="1100" dirty="0">
              <a:solidFill>
                <a:srgbClr val="003C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2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746E2A-D223-404F-84BB-33A2DC6D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0042937-142D-42B8-A79A-6F1878D29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to Fractal Synthesis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97F53C-1995-4553-8688-435382081E9B}"/>
              </a:ext>
            </a:extLst>
          </p:cNvPr>
          <p:cNvSpPr/>
          <p:nvPr/>
        </p:nvSpPr>
        <p:spPr>
          <a:xfrm>
            <a:off x="1468580" y="1177528"/>
            <a:ext cx="1476007" cy="2738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550E29-CB22-4826-B71A-A7CE9A59C363}"/>
              </a:ext>
            </a:extLst>
          </p:cNvPr>
          <p:cNvSpPr/>
          <p:nvPr/>
        </p:nvSpPr>
        <p:spPr>
          <a:xfrm>
            <a:off x="1468580" y="1678707"/>
            <a:ext cx="1476007" cy="2738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Synthesis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4F54B14-5554-4815-923C-7E69C15F9656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2206584" y="1451372"/>
            <a:ext cx="0" cy="22733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C0F95A2-E976-4AA3-9196-B99B8D0B8B1D}"/>
              </a:ext>
            </a:extLst>
          </p:cNvPr>
          <p:cNvSpPr/>
          <p:nvPr/>
        </p:nvSpPr>
        <p:spPr>
          <a:xfrm>
            <a:off x="1468580" y="2166857"/>
            <a:ext cx="1476007" cy="2738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Cluster/Pack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3ABBAC7-2F3F-40AD-ABF2-D916CB3B432F}"/>
              </a:ext>
            </a:extLst>
          </p:cNvPr>
          <p:cNvCxnSpPr>
            <a:stCxn id="7" idx="2"/>
            <a:endCxn id="10" idx="0"/>
          </p:cNvCxnSpPr>
          <p:nvPr/>
        </p:nvCxnSpPr>
        <p:spPr>
          <a:xfrm>
            <a:off x="2206584" y="1952551"/>
            <a:ext cx="0" cy="21430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3E93153-2FC8-4B44-A7F2-E7F0970A9C86}"/>
              </a:ext>
            </a:extLst>
          </p:cNvPr>
          <p:cNvSpPr/>
          <p:nvPr/>
        </p:nvSpPr>
        <p:spPr>
          <a:xfrm>
            <a:off x="1468580" y="2663327"/>
            <a:ext cx="1476007" cy="2738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Placement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59C7BBE-F108-4D4F-B941-4532177F47C6}"/>
              </a:ext>
            </a:extLst>
          </p:cNvPr>
          <p:cNvCxnSpPr>
            <a:stCxn id="10" idx="2"/>
            <a:endCxn id="13" idx="0"/>
          </p:cNvCxnSpPr>
          <p:nvPr/>
        </p:nvCxnSpPr>
        <p:spPr>
          <a:xfrm>
            <a:off x="2206584" y="2440701"/>
            <a:ext cx="0" cy="22262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1D0B2BF-05BC-45F3-809E-6E165EB0DF75}"/>
              </a:ext>
            </a:extLst>
          </p:cNvPr>
          <p:cNvSpPr/>
          <p:nvPr/>
        </p:nvSpPr>
        <p:spPr>
          <a:xfrm>
            <a:off x="1468580" y="3154329"/>
            <a:ext cx="1476007" cy="2738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Route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1B0D13-55E2-4923-862B-A48F2193C929}"/>
              </a:ext>
            </a:extLst>
          </p:cNvPr>
          <p:cNvCxnSpPr>
            <a:stCxn id="13" idx="2"/>
            <a:endCxn id="19" idx="0"/>
          </p:cNvCxnSpPr>
          <p:nvPr/>
        </p:nvCxnSpPr>
        <p:spPr>
          <a:xfrm>
            <a:off x="2206584" y="2937171"/>
            <a:ext cx="0" cy="21715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3C472FB-B06C-4FD0-B15B-20DF0AFA77A1}"/>
              </a:ext>
            </a:extLst>
          </p:cNvPr>
          <p:cNvSpPr/>
          <p:nvPr/>
        </p:nvSpPr>
        <p:spPr>
          <a:xfrm>
            <a:off x="1468580" y="3645331"/>
            <a:ext cx="1476007" cy="2738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Timing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3793D71-068D-42D8-8AF9-569CEA6CAD09}"/>
              </a:ext>
            </a:extLst>
          </p:cNvPr>
          <p:cNvCxnSpPr>
            <a:stCxn id="19" idx="2"/>
            <a:endCxn id="23" idx="0"/>
          </p:cNvCxnSpPr>
          <p:nvPr/>
        </p:nvCxnSpPr>
        <p:spPr>
          <a:xfrm>
            <a:off x="2206584" y="3428173"/>
            <a:ext cx="0" cy="21715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6380F127-E22B-4986-BB99-DBB53E3526BB}"/>
              </a:ext>
            </a:extLst>
          </p:cNvPr>
          <p:cNvSpPr/>
          <p:nvPr/>
        </p:nvSpPr>
        <p:spPr>
          <a:xfrm>
            <a:off x="914399" y="2080504"/>
            <a:ext cx="2583866" cy="465859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B415BC-E2D8-484F-A688-9262CE040612}"/>
              </a:ext>
            </a:extLst>
          </p:cNvPr>
          <p:cNvSpPr/>
          <p:nvPr/>
        </p:nvSpPr>
        <p:spPr>
          <a:xfrm>
            <a:off x="3713018" y="4824387"/>
            <a:ext cx="1600200" cy="242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FPGA2019 - Public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5BD035-285A-4EAB-8092-6CEB6BD91E55}"/>
              </a:ext>
            </a:extLst>
          </p:cNvPr>
          <p:cNvSpPr/>
          <p:nvPr/>
        </p:nvSpPr>
        <p:spPr>
          <a:xfrm>
            <a:off x="5867399" y="1177528"/>
            <a:ext cx="1476007" cy="2738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33B706D-467E-4321-A22C-362940BA270D}"/>
              </a:ext>
            </a:extLst>
          </p:cNvPr>
          <p:cNvSpPr/>
          <p:nvPr/>
        </p:nvSpPr>
        <p:spPr>
          <a:xfrm>
            <a:off x="5867399" y="1678707"/>
            <a:ext cx="1476007" cy="2738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Synthesis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0E52E82-F36C-4188-BA02-724CF79C6A0B}"/>
              </a:ext>
            </a:extLst>
          </p:cNvPr>
          <p:cNvCxnSpPr>
            <a:stCxn id="20" idx="2"/>
            <a:endCxn id="22" idx="0"/>
          </p:cNvCxnSpPr>
          <p:nvPr/>
        </p:nvCxnSpPr>
        <p:spPr>
          <a:xfrm>
            <a:off x="6605403" y="1451372"/>
            <a:ext cx="0" cy="22733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55C97B5F-E91D-4A2E-8871-50F7437A0F42}"/>
              </a:ext>
            </a:extLst>
          </p:cNvPr>
          <p:cNvSpPr/>
          <p:nvPr/>
        </p:nvSpPr>
        <p:spPr>
          <a:xfrm>
            <a:off x="5867399" y="2637912"/>
            <a:ext cx="1476007" cy="2738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Cluster/Pack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17E320-0127-4381-8459-F753675407B9}"/>
              </a:ext>
            </a:extLst>
          </p:cNvPr>
          <p:cNvSpPr/>
          <p:nvPr/>
        </p:nvSpPr>
        <p:spPr>
          <a:xfrm>
            <a:off x="5867399" y="3134382"/>
            <a:ext cx="1476007" cy="2738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Placement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3A98E4B-AD43-4703-8BE2-E7B0CB72FC72}"/>
              </a:ext>
            </a:extLst>
          </p:cNvPr>
          <p:cNvCxnSpPr>
            <a:stCxn id="26" idx="2"/>
            <a:endCxn id="28" idx="0"/>
          </p:cNvCxnSpPr>
          <p:nvPr/>
        </p:nvCxnSpPr>
        <p:spPr>
          <a:xfrm>
            <a:off x="6605403" y="2911756"/>
            <a:ext cx="0" cy="22262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BAEF2D97-0A79-451A-9EB2-8032DAE7F305}"/>
              </a:ext>
            </a:extLst>
          </p:cNvPr>
          <p:cNvSpPr/>
          <p:nvPr/>
        </p:nvSpPr>
        <p:spPr>
          <a:xfrm>
            <a:off x="5867399" y="3625384"/>
            <a:ext cx="1476007" cy="2738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Route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31399F8-4542-4018-98D1-FACF398BF8B6}"/>
              </a:ext>
            </a:extLst>
          </p:cNvPr>
          <p:cNvCxnSpPr>
            <a:stCxn id="28" idx="2"/>
            <a:endCxn id="30" idx="0"/>
          </p:cNvCxnSpPr>
          <p:nvPr/>
        </p:nvCxnSpPr>
        <p:spPr>
          <a:xfrm>
            <a:off x="6605403" y="3408226"/>
            <a:ext cx="0" cy="21715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44FFD51F-D037-49D0-A470-C9B55F32D5D6}"/>
              </a:ext>
            </a:extLst>
          </p:cNvPr>
          <p:cNvSpPr/>
          <p:nvPr/>
        </p:nvSpPr>
        <p:spPr>
          <a:xfrm>
            <a:off x="5867399" y="4116386"/>
            <a:ext cx="1476007" cy="2738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Timing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F34B9D3-2611-49BB-B5EC-9550BB512609}"/>
              </a:ext>
            </a:extLst>
          </p:cNvPr>
          <p:cNvCxnSpPr>
            <a:stCxn id="30" idx="2"/>
            <a:endCxn id="33" idx="0"/>
          </p:cNvCxnSpPr>
          <p:nvPr/>
        </p:nvCxnSpPr>
        <p:spPr>
          <a:xfrm>
            <a:off x="6605403" y="3899228"/>
            <a:ext cx="0" cy="21715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2FEEDD90-B0FF-46E9-8948-BB06AA9EA501}"/>
              </a:ext>
            </a:extLst>
          </p:cNvPr>
          <p:cNvSpPr/>
          <p:nvPr/>
        </p:nvSpPr>
        <p:spPr>
          <a:xfrm>
            <a:off x="5867398" y="2151425"/>
            <a:ext cx="1476007" cy="2738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Re-synthesis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3D350C2-6AAD-4533-B4C5-DAC7E0CD5E1A}"/>
              </a:ext>
            </a:extLst>
          </p:cNvPr>
          <p:cNvCxnSpPr>
            <a:stCxn id="22" idx="2"/>
            <a:endCxn id="36" idx="0"/>
          </p:cNvCxnSpPr>
          <p:nvPr/>
        </p:nvCxnSpPr>
        <p:spPr>
          <a:xfrm flipH="1">
            <a:off x="6605402" y="1952551"/>
            <a:ext cx="1" cy="19887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8B851CC-26F8-4724-8318-8E68632408FC}"/>
              </a:ext>
            </a:extLst>
          </p:cNvPr>
          <p:cNvCxnSpPr>
            <a:stCxn id="36" idx="2"/>
            <a:endCxn id="26" idx="0"/>
          </p:cNvCxnSpPr>
          <p:nvPr/>
        </p:nvCxnSpPr>
        <p:spPr>
          <a:xfrm>
            <a:off x="6605402" y="2425269"/>
            <a:ext cx="1" cy="21264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E4914940-CE6D-469A-B3F9-00D1F3652BF4}"/>
              </a:ext>
            </a:extLst>
          </p:cNvPr>
          <p:cNvSpPr/>
          <p:nvPr/>
        </p:nvSpPr>
        <p:spPr>
          <a:xfrm>
            <a:off x="3906982" y="2546363"/>
            <a:ext cx="852555" cy="465859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Curved Left 38">
            <a:extLst>
              <a:ext uri="{FF2B5EF4-FFF2-40B4-BE49-F238E27FC236}">
                <a16:creationId xmlns:a16="http://schemas.microsoft.com/office/drawing/2014/main" id="{F5B257DF-74BB-4DBB-B8B4-F31ADAB9F33E}"/>
              </a:ext>
            </a:extLst>
          </p:cNvPr>
          <p:cNvSpPr/>
          <p:nvPr/>
        </p:nvSpPr>
        <p:spPr>
          <a:xfrm>
            <a:off x="7408974" y="2173913"/>
            <a:ext cx="394849" cy="744899"/>
          </a:xfrm>
          <a:prstGeom prst="curvedLeftArrow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Arrow: Curved Left 39">
            <a:extLst>
              <a:ext uri="{FF2B5EF4-FFF2-40B4-BE49-F238E27FC236}">
                <a16:creationId xmlns:a16="http://schemas.microsoft.com/office/drawing/2014/main" id="{63AAB4A1-E002-4778-8FC3-7879D367A021}"/>
              </a:ext>
            </a:extLst>
          </p:cNvPr>
          <p:cNvSpPr/>
          <p:nvPr/>
        </p:nvSpPr>
        <p:spPr>
          <a:xfrm rot="10800000">
            <a:off x="5327062" y="2151425"/>
            <a:ext cx="394849" cy="744899"/>
          </a:xfrm>
          <a:prstGeom prst="curvedLeftArrow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85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687892-E487-45EF-A0D0-B677526B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FAE7F65-6ADE-4E3D-9DDE-C392AFE69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Regularization, not Minimization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400D14-61EA-43A3-95EA-CF316E899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15" y="1355309"/>
            <a:ext cx="2021378" cy="15214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A83406-CB34-4F00-BD41-824ECF655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594" y="3040503"/>
            <a:ext cx="1880902" cy="124413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E9F5A65-D26A-4BF0-A721-AA0DE9C8A56F}"/>
              </a:ext>
            </a:extLst>
          </p:cNvPr>
          <p:cNvGrpSpPr/>
          <p:nvPr/>
        </p:nvGrpSpPr>
        <p:grpSpPr>
          <a:xfrm>
            <a:off x="5670680" y="2990130"/>
            <a:ext cx="1477926" cy="1324550"/>
            <a:chOff x="4488428" y="3764280"/>
            <a:chExt cx="1663148" cy="155183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276A91F-4537-4A0E-8A8C-9442DAAA6705}"/>
                </a:ext>
              </a:extLst>
            </p:cNvPr>
            <p:cNvSpPr/>
            <p:nvPr/>
          </p:nvSpPr>
          <p:spPr>
            <a:xfrm>
              <a:off x="4495800" y="3764280"/>
              <a:ext cx="133350" cy="12573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4C93BDC-801B-4826-81FB-3800874DD4E9}"/>
                </a:ext>
              </a:extLst>
            </p:cNvPr>
            <p:cNvSpPr/>
            <p:nvPr/>
          </p:nvSpPr>
          <p:spPr>
            <a:xfrm>
              <a:off x="4800600" y="3764280"/>
              <a:ext cx="133350" cy="12573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75D2A2E-D902-4C53-A98A-0B439C75D26A}"/>
                </a:ext>
              </a:extLst>
            </p:cNvPr>
            <p:cNvCxnSpPr>
              <a:stCxn id="12" idx="3"/>
            </p:cNvCxnSpPr>
            <p:nvPr/>
          </p:nvCxnSpPr>
          <p:spPr>
            <a:xfrm>
              <a:off x="4933950" y="3827145"/>
              <a:ext cx="171450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23D04F-25D0-4109-8267-B78A133E936D}"/>
                </a:ext>
              </a:extLst>
            </p:cNvPr>
            <p:cNvSpPr/>
            <p:nvPr/>
          </p:nvSpPr>
          <p:spPr>
            <a:xfrm>
              <a:off x="5103826" y="3764280"/>
              <a:ext cx="133350" cy="12573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0DBA05-D751-46E1-94AB-28538BF542C7}"/>
                </a:ext>
              </a:extLst>
            </p:cNvPr>
            <p:cNvSpPr/>
            <p:nvPr/>
          </p:nvSpPr>
          <p:spPr>
            <a:xfrm>
              <a:off x="4495800" y="4164330"/>
              <a:ext cx="133350" cy="12573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741A7EE-2224-408D-AC30-4BC989B1EFBE}"/>
                </a:ext>
              </a:extLst>
            </p:cNvPr>
            <p:cNvCxnSpPr>
              <a:endCxn id="15" idx="3"/>
            </p:cNvCxnSpPr>
            <p:nvPr/>
          </p:nvCxnSpPr>
          <p:spPr>
            <a:xfrm flipH="1">
              <a:off x="4629150" y="4227195"/>
              <a:ext cx="171450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A18878-25AF-4B4C-8A95-E3C233FC4499}"/>
                </a:ext>
              </a:extLst>
            </p:cNvPr>
            <p:cNvSpPr/>
            <p:nvPr/>
          </p:nvSpPr>
          <p:spPr>
            <a:xfrm>
              <a:off x="4800600" y="4164330"/>
              <a:ext cx="133350" cy="12573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1C263E2-8914-42CB-903F-4FDA1E5B6F54}"/>
                </a:ext>
              </a:extLst>
            </p:cNvPr>
            <p:cNvCxnSpPr>
              <a:stCxn id="17" idx="3"/>
            </p:cNvCxnSpPr>
            <p:nvPr/>
          </p:nvCxnSpPr>
          <p:spPr>
            <a:xfrm>
              <a:off x="4933950" y="4227195"/>
              <a:ext cx="171450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A686346-395A-439A-8A82-8A8C66D0DD82}"/>
                </a:ext>
              </a:extLst>
            </p:cNvPr>
            <p:cNvSpPr/>
            <p:nvPr/>
          </p:nvSpPr>
          <p:spPr>
            <a:xfrm>
              <a:off x="5103826" y="4164330"/>
              <a:ext cx="133350" cy="12573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6ED2E31-F549-4E07-8047-0704A62E262B}"/>
                </a:ext>
              </a:extLst>
            </p:cNvPr>
            <p:cNvCxnSpPr>
              <a:stCxn id="17" idx="0"/>
            </p:cNvCxnSpPr>
            <p:nvPr/>
          </p:nvCxnSpPr>
          <p:spPr>
            <a:xfrm flipV="1">
              <a:off x="4867275" y="3890010"/>
              <a:ext cx="0" cy="27432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EDCDB0C-9C77-46C4-BDF8-813E1CAF1472}"/>
                </a:ext>
              </a:extLst>
            </p:cNvPr>
            <p:cNvSpPr/>
            <p:nvPr/>
          </p:nvSpPr>
          <p:spPr>
            <a:xfrm>
              <a:off x="5410200" y="3764280"/>
              <a:ext cx="133350" cy="12573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5DE35FB-F902-4348-846C-740996DC7F87}"/>
                </a:ext>
              </a:extLst>
            </p:cNvPr>
            <p:cNvCxnSpPr>
              <a:endCxn id="21" idx="3"/>
            </p:cNvCxnSpPr>
            <p:nvPr/>
          </p:nvCxnSpPr>
          <p:spPr>
            <a:xfrm flipH="1">
              <a:off x="5543550" y="3827145"/>
              <a:ext cx="171450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3467750-7B5F-43DD-A517-C6587F414AC4}"/>
                </a:ext>
              </a:extLst>
            </p:cNvPr>
            <p:cNvSpPr/>
            <p:nvPr/>
          </p:nvSpPr>
          <p:spPr>
            <a:xfrm>
              <a:off x="5715000" y="3764280"/>
              <a:ext cx="133350" cy="12573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CF30EDF-A88F-43E6-8C3C-1CA40216FDDD}"/>
                </a:ext>
              </a:extLst>
            </p:cNvPr>
            <p:cNvCxnSpPr>
              <a:stCxn id="23" idx="3"/>
            </p:cNvCxnSpPr>
            <p:nvPr/>
          </p:nvCxnSpPr>
          <p:spPr>
            <a:xfrm>
              <a:off x="5848350" y="3827145"/>
              <a:ext cx="171450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202F889-0507-4227-9F6C-DDBC86D1BEDB}"/>
                </a:ext>
              </a:extLst>
            </p:cNvPr>
            <p:cNvSpPr/>
            <p:nvPr/>
          </p:nvSpPr>
          <p:spPr>
            <a:xfrm>
              <a:off x="6018226" y="3764280"/>
              <a:ext cx="133350" cy="12573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318AA0F-7E2B-4DE4-99F7-1BC7023433A7}"/>
                </a:ext>
              </a:extLst>
            </p:cNvPr>
            <p:cNvSpPr/>
            <p:nvPr/>
          </p:nvSpPr>
          <p:spPr>
            <a:xfrm>
              <a:off x="5410200" y="4164330"/>
              <a:ext cx="133350" cy="12573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7CA205F-0CF3-41ED-A4EE-CC82310A2CF8}"/>
                </a:ext>
              </a:extLst>
            </p:cNvPr>
            <p:cNvCxnSpPr>
              <a:endCxn id="26" idx="3"/>
            </p:cNvCxnSpPr>
            <p:nvPr/>
          </p:nvCxnSpPr>
          <p:spPr>
            <a:xfrm flipH="1">
              <a:off x="5543550" y="4227195"/>
              <a:ext cx="171450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FEECF5-780F-4EBF-A5A5-8E7B4DF52CF8}"/>
                </a:ext>
              </a:extLst>
            </p:cNvPr>
            <p:cNvSpPr/>
            <p:nvPr/>
          </p:nvSpPr>
          <p:spPr>
            <a:xfrm>
              <a:off x="5715000" y="4164330"/>
              <a:ext cx="133350" cy="12573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C393A7B-3A83-4816-8DAD-06BC6A9FACD7}"/>
                </a:ext>
              </a:extLst>
            </p:cNvPr>
            <p:cNvCxnSpPr>
              <a:stCxn id="28" idx="3"/>
            </p:cNvCxnSpPr>
            <p:nvPr/>
          </p:nvCxnSpPr>
          <p:spPr>
            <a:xfrm>
              <a:off x="5848350" y="4227195"/>
              <a:ext cx="171450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0F71B59-799E-4833-8A89-5D29B0AC57E5}"/>
                </a:ext>
              </a:extLst>
            </p:cNvPr>
            <p:cNvSpPr/>
            <p:nvPr/>
          </p:nvSpPr>
          <p:spPr>
            <a:xfrm>
              <a:off x="6018226" y="4164330"/>
              <a:ext cx="133350" cy="12573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2679AFB-41FB-4E44-96DB-4173AD0F5285}"/>
                </a:ext>
              </a:extLst>
            </p:cNvPr>
            <p:cNvCxnSpPr>
              <a:stCxn id="28" idx="0"/>
            </p:cNvCxnSpPr>
            <p:nvPr/>
          </p:nvCxnSpPr>
          <p:spPr>
            <a:xfrm flipV="1">
              <a:off x="5781675" y="3890010"/>
              <a:ext cx="0" cy="27432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E4B6F51-DC65-4CD9-8E9A-67DF287F0C1F}"/>
                </a:ext>
              </a:extLst>
            </p:cNvPr>
            <p:cNvCxnSpPr>
              <a:endCxn id="11" idx="3"/>
            </p:cNvCxnSpPr>
            <p:nvPr/>
          </p:nvCxnSpPr>
          <p:spPr>
            <a:xfrm flipH="1">
              <a:off x="4629150" y="3827145"/>
              <a:ext cx="171450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D9E5119-87A7-4CD7-A69E-531D1A3E630F}"/>
                </a:ext>
              </a:extLst>
            </p:cNvPr>
            <p:cNvSpPr/>
            <p:nvPr/>
          </p:nvSpPr>
          <p:spPr>
            <a:xfrm>
              <a:off x="4488428" y="4790330"/>
              <a:ext cx="133350" cy="12573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DDD38EE-57C2-4413-B359-D5E25455F24C}"/>
                </a:ext>
              </a:extLst>
            </p:cNvPr>
            <p:cNvSpPr/>
            <p:nvPr/>
          </p:nvSpPr>
          <p:spPr>
            <a:xfrm>
              <a:off x="4793228" y="4790330"/>
              <a:ext cx="133350" cy="12573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3F0472B-5AB8-4967-A1F7-6E9A70CD0043}"/>
                </a:ext>
              </a:extLst>
            </p:cNvPr>
            <p:cNvCxnSpPr>
              <a:stCxn id="34" idx="3"/>
            </p:cNvCxnSpPr>
            <p:nvPr/>
          </p:nvCxnSpPr>
          <p:spPr>
            <a:xfrm>
              <a:off x="4926578" y="4853195"/>
              <a:ext cx="171450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91D8063-400F-4036-98C7-779E4A7A8B29}"/>
                </a:ext>
              </a:extLst>
            </p:cNvPr>
            <p:cNvSpPr/>
            <p:nvPr/>
          </p:nvSpPr>
          <p:spPr>
            <a:xfrm>
              <a:off x="5096454" y="4790330"/>
              <a:ext cx="133350" cy="12573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0CF2947-CB6C-417D-8E95-C0922FDF19D3}"/>
                </a:ext>
              </a:extLst>
            </p:cNvPr>
            <p:cNvSpPr/>
            <p:nvPr/>
          </p:nvSpPr>
          <p:spPr>
            <a:xfrm>
              <a:off x="4488428" y="5190380"/>
              <a:ext cx="133350" cy="12573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95784B1-E15B-4EC4-BA3D-16B4181D453A}"/>
                </a:ext>
              </a:extLst>
            </p:cNvPr>
            <p:cNvCxnSpPr>
              <a:endCxn id="37" idx="3"/>
            </p:cNvCxnSpPr>
            <p:nvPr/>
          </p:nvCxnSpPr>
          <p:spPr>
            <a:xfrm flipH="1">
              <a:off x="4621778" y="5253245"/>
              <a:ext cx="171450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F82C21A-616C-4C03-98B8-12E4E61F62E5}"/>
                </a:ext>
              </a:extLst>
            </p:cNvPr>
            <p:cNvSpPr/>
            <p:nvPr/>
          </p:nvSpPr>
          <p:spPr>
            <a:xfrm>
              <a:off x="4793228" y="5190380"/>
              <a:ext cx="133350" cy="12573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AD558CC-8766-4C0C-A786-B3CE38AFF660}"/>
                </a:ext>
              </a:extLst>
            </p:cNvPr>
            <p:cNvCxnSpPr>
              <a:stCxn id="39" idx="3"/>
            </p:cNvCxnSpPr>
            <p:nvPr/>
          </p:nvCxnSpPr>
          <p:spPr>
            <a:xfrm>
              <a:off x="4926578" y="5253245"/>
              <a:ext cx="171450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517E3CC-7E40-493D-945A-5166CB52AFC6}"/>
                </a:ext>
              </a:extLst>
            </p:cNvPr>
            <p:cNvSpPr/>
            <p:nvPr/>
          </p:nvSpPr>
          <p:spPr>
            <a:xfrm>
              <a:off x="5096454" y="5190380"/>
              <a:ext cx="133350" cy="12573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D1AA73B-B45C-4DCE-89F7-748481EACC87}"/>
                </a:ext>
              </a:extLst>
            </p:cNvPr>
            <p:cNvCxnSpPr/>
            <p:nvPr/>
          </p:nvCxnSpPr>
          <p:spPr>
            <a:xfrm>
              <a:off x="4866778" y="4828430"/>
              <a:ext cx="0" cy="36195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4BF079B-676E-42CF-8D24-6E5B21754E80}"/>
                </a:ext>
              </a:extLst>
            </p:cNvPr>
            <p:cNvSpPr/>
            <p:nvPr/>
          </p:nvSpPr>
          <p:spPr>
            <a:xfrm>
              <a:off x="5402828" y="4790330"/>
              <a:ext cx="133350" cy="12573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46BFC48-7DA3-4A83-99A0-4764EB26E33B}"/>
                </a:ext>
              </a:extLst>
            </p:cNvPr>
            <p:cNvCxnSpPr>
              <a:endCxn id="43" idx="3"/>
            </p:cNvCxnSpPr>
            <p:nvPr/>
          </p:nvCxnSpPr>
          <p:spPr>
            <a:xfrm flipH="1">
              <a:off x="5536178" y="4853195"/>
              <a:ext cx="171450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FEBE399-4F8E-456D-8F5F-2D4D78690D30}"/>
                </a:ext>
              </a:extLst>
            </p:cNvPr>
            <p:cNvSpPr/>
            <p:nvPr/>
          </p:nvSpPr>
          <p:spPr>
            <a:xfrm>
              <a:off x="5707628" y="4790330"/>
              <a:ext cx="133350" cy="12573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3BA3365-F2EF-4501-8E16-0E9095380185}"/>
                </a:ext>
              </a:extLst>
            </p:cNvPr>
            <p:cNvCxnSpPr>
              <a:stCxn id="45" idx="3"/>
            </p:cNvCxnSpPr>
            <p:nvPr/>
          </p:nvCxnSpPr>
          <p:spPr>
            <a:xfrm>
              <a:off x="5840978" y="4853195"/>
              <a:ext cx="171450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EF027B8-3329-4F58-A4EA-196FEBFA56BA}"/>
                </a:ext>
              </a:extLst>
            </p:cNvPr>
            <p:cNvSpPr/>
            <p:nvPr/>
          </p:nvSpPr>
          <p:spPr>
            <a:xfrm>
              <a:off x="6010854" y="4790330"/>
              <a:ext cx="133350" cy="12573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F40F39E-4A10-40A9-B0E0-4497D4D24637}"/>
                </a:ext>
              </a:extLst>
            </p:cNvPr>
            <p:cNvSpPr/>
            <p:nvPr/>
          </p:nvSpPr>
          <p:spPr>
            <a:xfrm>
              <a:off x="5402828" y="5190380"/>
              <a:ext cx="133350" cy="12573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F57D4710-02D5-4726-AFB4-794DF5AE11FA}"/>
                </a:ext>
              </a:extLst>
            </p:cNvPr>
            <p:cNvCxnSpPr>
              <a:endCxn id="48" idx="3"/>
            </p:cNvCxnSpPr>
            <p:nvPr/>
          </p:nvCxnSpPr>
          <p:spPr>
            <a:xfrm flipH="1">
              <a:off x="5536178" y="5253245"/>
              <a:ext cx="171450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2C29D2B-BE20-4878-A97F-CE8E39150F93}"/>
                </a:ext>
              </a:extLst>
            </p:cNvPr>
            <p:cNvSpPr/>
            <p:nvPr/>
          </p:nvSpPr>
          <p:spPr>
            <a:xfrm>
              <a:off x="5707628" y="5190380"/>
              <a:ext cx="133350" cy="12573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7DC2DC7-A714-4AC8-8F66-32AFBDF1E923}"/>
                </a:ext>
              </a:extLst>
            </p:cNvPr>
            <p:cNvCxnSpPr>
              <a:stCxn id="50" idx="3"/>
            </p:cNvCxnSpPr>
            <p:nvPr/>
          </p:nvCxnSpPr>
          <p:spPr>
            <a:xfrm>
              <a:off x="5840978" y="5253245"/>
              <a:ext cx="171450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A36368A-275E-459B-8667-B3877460D416}"/>
                </a:ext>
              </a:extLst>
            </p:cNvPr>
            <p:cNvSpPr/>
            <p:nvPr/>
          </p:nvSpPr>
          <p:spPr>
            <a:xfrm>
              <a:off x="6010854" y="5190380"/>
              <a:ext cx="133350" cy="12573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FDA02CE0-D3F0-4772-A342-E9E521777D3B}"/>
                </a:ext>
              </a:extLst>
            </p:cNvPr>
            <p:cNvCxnSpPr>
              <a:endCxn id="50" idx="0"/>
            </p:cNvCxnSpPr>
            <p:nvPr/>
          </p:nvCxnSpPr>
          <p:spPr>
            <a:xfrm>
              <a:off x="5774302" y="4895105"/>
              <a:ext cx="1" cy="295275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5C591B13-8AF9-4296-8263-506796DC645A}"/>
                </a:ext>
              </a:extLst>
            </p:cNvPr>
            <p:cNvCxnSpPr>
              <a:endCxn id="33" idx="3"/>
            </p:cNvCxnSpPr>
            <p:nvPr/>
          </p:nvCxnSpPr>
          <p:spPr>
            <a:xfrm flipH="1">
              <a:off x="4621778" y="4853195"/>
              <a:ext cx="171450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90B7DF0-6145-4C38-A249-73D8E20798C0}"/>
                </a:ext>
              </a:extLst>
            </p:cNvPr>
            <p:cNvSpPr/>
            <p:nvPr/>
          </p:nvSpPr>
          <p:spPr>
            <a:xfrm>
              <a:off x="4800600" y="4495800"/>
              <a:ext cx="133350" cy="12573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09B0A4A-B42A-4D39-9ED1-BFD41CD71A65}"/>
                </a:ext>
              </a:extLst>
            </p:cNvPr>
            <p:cNvSpPr/>
            <p:nvPr/>
          </p:nvSpPr>
          <p:spPr>
            <a:xfrm>
              <a:off x="5707627" y="4495800"/>
              <a:ext cx="133350" cy="12573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B4C4A90-3429-4D44-9D41-70401ECF3389}"/>
                </a:ext>
              </a:extLst>
            </p:cNvPr>
            <p:cNvSpPr/>
            <p:nvPr/>
          </p:nvSpPr>
          <p:spPr>
            <a:xfrm>
              <a:off x="5269478" y="4495800"/>
              <a:ext cx="133350" cy="12573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8F1BD401-06AD-4388-AC45-398D5826084D}"/>
                </a:ext>
              </a:extLst>
            </p:cNvPr>
            <p:cNvCxnSpPr>
              <a:stCxn id="57" idx="1"/>
              <a:endCxn id="55" idx="3"/>
            </p:cNvCxnSpPr>
            <p:nvPr/>
          </p:nvCxnSpPr>
          <p:spPr>
            <a:xfrm flipH="1">
              <a:off x="4933950" y="4558665"/>
              <a:ext cx="335528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CB96854-635B-4737-8822-3E99F13CA4E9}"/>
                </a:ext>
              </a:extLst>
            </p:cNvPr>
            <p:cNvCxnSpPr>
              <a:stCxn id="57" idx="3"/>
              <a:endCxn id="56" idx="1"/>
            </p:cNvCxnSpPr>
            <p:nvPr/>
          </p:nvCxnSpPr>
          <p:spPr>
            <a:xfrm>
              <a:off x="5402828" y="4558665"/>
              <a:ext cx="304799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E6419CBB-6F38-4A62-B9E0-186D21EB1E64}"/>
                </a:ext>
              </a:extLst>
            </p:cNvPr>
            <p:cNvCxnSpPr>
              <a:stCxn id="55" idx="0"/>
            </p:cNvCxnSpPr>
            <p:nvPr/>
          </p:nvCxnSpPr>
          <p:spPr>
            <a:xfrm flipH="1" flipV="1">
              <a:off x="4859903" y="4290060"/>
              <a:ext cx="7372" cy="20574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0CE6AEBC-AE9D-4E79-ABCF-0AE1EA534DD1}"/>
                </a:ext>
              </a:extLst>
            </p:cNvPr>
            <p:cNvCxnSpPr>
              <a:stCxn id="55" idx="2"/>
              <a:endCxn id="34" idx="0"/>
            </p:cNvCxnSpPr>
            <p:nvPr/>
          </p:nvCxnSpPr>
          <p:spPr>
            <a:xfrm flipH="1">
              <a:off x="4859903" y="4621530"/>
              <a:ext cx="7372" cy="16880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F9F65769-345C-454A-B064-088FF5F1593C}"/>
                </a:ext>
              </a:extLst>
            </p:cNvPr>
            <p:cNvCxnSpPr>
              <a:stCxn id="56" idx="0"/>
              <a:endCxn id="28" idx="2"/>
            </p:cNvCxnSpPr>
            <p:nvPr/>
          </p:nvCxnSpPr>
          <p:spPr>
            <a:xfrm flipV="1">
              <a:off x="5774302" y="4290060"/>
              <a:ext cx="7373" cy="20574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2E1D70A9-85CA-491E-8A0F-6990FD0FE196}"/>
                </a:ext>
              </a:extLst>
            </p:cNvPr>
            <p:cNvCxnSpPr>
              <a:stCxn id="56" idx="2"/>
              <a:endCxn id="45" idx="0"/>
            </p:cNvCxnSpPr>
            <p:nvPr/>
          </p:nvCxnSpPr>
          <p:spPr>
            <a:xfrm>
              <a:off x="5774302" y="4621530"/>
              <a:ext cx="1" cy="16880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Arrow: Left-Right 63">
            <a:extLst>
              <a:ext uri="{FF2B5EF4-FFF2-40B4-BE49-F238E27FC236}">
                <a16:creationId xmlns:a16="http://schemas.microsoft.com/office/drawing/2014/main" id="{7F44DBC2-8DF8-4A68-968C-D64673AC9E23}"/>
              </a:ext>
            </a:extLst>
          </p:cNvPr>
          <p:cNvSpPr/>
          <p:nvPr/>
        </p:nvSpPr>
        <p:spPr>
          <a:xfrm rot="19257479">
            <a:off x="2100444" y="2226796"/>
            <a:ext cx="1212272" cy="429491"/>
          </a:xfrm>
          <a:prstGeom prst="left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row: Left-Right 64">
            <a:extLst>
              <a:ext uri="{FF2B5EF4-FFF2-40B4-BE49-F238E27FC236}">
                <a16:creationId xmlns:a16="http://schemas.microsoft.com/office/drawing/2014/main" id="{F8D52ADA-0DE5-4385-9B58-2510E54FEE9E}"/>
              </a:ext>
            </a:extLst>
          </p:cNvPr>
          <p:cNvSpPr/>
          <p:nvPr/>
        </p:nvSpPr>
        <p:spPr>
          <a:xfrm>
            <a:off x="3891104" y="3436414"/>
            <a:ext cx="1212272" cy="429491"/>
          </a:xfrm>
          <a:prstGeom prst="left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row: Left-Right 65">
            <a:extLst>
              <a:ext uri="{FF2B5EF4-FFF2-40B4-BE49-F238E27FC236}">
                <a16:creationId xmlns:a16="http://schemas.microsoft.com/office/drawing/2014/main" id="{8D9BA78D-C018-4DAE-B548-1A03C8A2BF03}"/>
              </a:ext>
            </a:extLst>
          </p:cNvPr>
          <p:cNvSpPr/>
          <p:nvPr/>
        </p:nvSpPr>
        <p:spPr>
          <a:xfrm rot="2311443">
            <a:off x="5581313" y="2226795"/>
            <a:ext cx="1212272" cy="429491"/>
          </a:xfrm>
          <a:prstGeom prst="left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1B65BD7-45E0-42DE-8F94-C17FC08FB42A}"/>
              </a:ext>
            </a:extLst>
          </p:cNvPr>
          <p:cNvSpPr/>
          <p:nvPr/>
        </p:nvSpPr>
        <p:spPr>
          <a:xfrm>
            <a:off x="3713018" y="4824387"/>
            <a:ext cx="1600200" cy="242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FPGA2019 - Public</a:t>
            </a:r>
          </a:p>
        </p:txBody>
      </p:sp>
    </p:spTree>
    <p:extLst>
      <p:ext uri="{BB962C8B-B14F-4D97-AF65-F5344CB8AC3E}">
        <p14:creationId xmlns:p14="http://schemas.microsoft.com/office/powerpoint/2010/main" val="362996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5A951E-DD2E-461E-81EF-972C69B04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CFB80-5C16-4AC3-B9E4-5C4265D841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“Given a set of bins </a:t>
            </a:r>
            <a:r>
              <a:rPr lang="en-US" i="1" dirty="0"/>
              <a:t>S</a:t>
            </a:r>
            <a:r>
              <a:rPr lang="en-US" i="1" baseline="-25000" dirty="0"/>
              <a:t>1</a:t>
            </a:r>
            <a:r>
              <a:rPr lang="en-US" i="1" dirty="0"/>
              <a:t>,S</a:t>
            </a:r>
            <a:r>
              <a:rPr lang="en-US" i="1" baseline="-25000" dirty="0"/>
              <a:t>2</a:t>
            </a:r>
            <a:r>
              <a:rPr lang="en-US" i="1" dirty="0"/>
              <a:t>… </a:t>
            </a:r>
            <a:r>
              <a:rPr lang="en-US" dirty="0"/>
              <a:t>with the same size </a:t>
            </a:r>
            <a:r>
              <a:rPr lang="en-US" i="1" dirty="0"/>
              <a:t>V</a:t>
            </a:r>
            <a:r>
              <a:rPr lang="en-US" dirty="0"/>
              <a:t> and a list of </a:t>
            </a:r>
            <a:r>
              <a:rPr lang="en-US" i="1" dirty="0"/>
              <a:t>n</a:t>
            </a:r>
            <a:r>
              <a:rPr lang="en-US" dirty="0"/>
              <a:t> items with sizes </a:t>
            </a:r>
            <a:r>
              <a:rPr lang="en-US" i="1" dirty="0"/>
              <a:t>a</a:t>
            </a:r>
            <a:r>
              <a:rPr lang="en-US" i="1" baseline="-25000" dirty="0"/>
              <a:t>1</a:t>
            </a:r>
            <a:r>
              <a:rPr lang="en-US" i="1" dirty="0"/>
              <a:t>,…,a</a:t>
            </a:r>
            <a:r>
              <a:rPr lang="en-US" i="1" baseline="-25000" dirty="0"/>
              <a:t>n</a:t>
            </a:r>
            <a:r>
              <a:rPr lang="en-US" i="1" dirty="0"/>
              <a:t> </a:t>
            </a:r>
            <a:r>
              <a:rPr lang="en-US" dirty="0"/>
              <a:t>to pack, find an integer number of bin </a:t>
            </a:r>
            <a:r>
              <a:rPr lang="en-US" i="1" dirty="0"/>
              <a:t>B</a:t>
            </a:r>
            <a:r>
              <a:rPr lang="en-US" dirty="0"/>
              <a:t> and a </a:t>
            </a:r>
            <a:r>
              <a:rPr lang="en-US" i="1" dirty="0"/>
              <a:t>B</a:t>
            </a:r>
            <a:r>
              <a:rPr lang="en-US" dirty="0"/>
              <a:t>-partition </a:t>
            </a:r>
            <a:r>
              <a:rPr lang="en-US" i="1" dirty="0"/>
              <a:t>S</a:t>
            </a:r>
            <a:r>
              <a:rPr lang="en-US" i="1" baseline="-25000" dirty="0"/>
              <a:t>1</a:t>
            </a:r>
            <a:r>
              <a:rPr lang="en-US" b="1" dirty="0"/>
              <a:t>U</a:t>
            </a:r>
            <a:r>
              <a:rPr lang="en-US" i="1" dirty="0"/>
              <a:t>…</a:t>
            </a:r>
            <a:r>
              <a:rPr lang="en-US" b="1" dirty="0" err="1"/>
              <a:t>U</a:t>
            </a:r>
            <a:r>
              <a:rPr lang="en-US" i="1" dirty="0" err="1"/>
              <a:t>S</a:t>
            </a:r>
            <a:r>
              <a:rPr lang="en-US" i="1" baseline="-25000" dirty="0" err="1"/>
              <a:t>b</a:t>
            </a:r>
            <a:r>
              <a:rPr lang="en-US" i="1" dirty="0"/>
              <a:t> </a:t>
            </a:r>
            <a:r>
              <a:rPr lang="en-US" dirty="0"/>
              <a:t>of the set {1…n} such that…”</a:t>
            </a:r>
          </a:p>
          <a:p>
            <a:r>
              <a:rPr lang="en-US" sz="1600" dirty="0"/>
              <a:t>	Fixed sized bins – all the same</a:t>
            </a:r>
          </a:p>
          <a:p>
            <a:r>
              <a:rPr lang="en-US" sz="1600" dirty="0"/>
              <a:t>	Fixed sized items – different but 	constant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800FA3-7739-44A7-B4B2-3BB35CD2C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 Packing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A052C0-5EC8-4203-B8A9-6A96B67C2793}"/>
              </a:ext>
            </a:extLst>
          </p:cNvPr>
          <p:cNvSpPr/>
          <p:nvPr/>
        </p:nvSpPr>
        <p:spPr>
          <a:xfrm>
            <a:off x="5181598" y="768928"/>
            <a:ext cx="1586345" cy="359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EC9D9E-0D9F-498A-9F61-B5B8E3F6B1F4}"/>
              </a:ext>
            </a:extLst>
          </p:cNvPr>
          <p:cNvSpPr/>
          <p:nvPr/>
        </p:nvSpPr>
        <p:spPr>
          <a:xfrm>
            <a:off x="5256065" y="908639"/>
            <a:ext cx="1437409" cy="795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55D52F-D57E-4D07-84CE-8C42DBAD40C6}"/>
              </a:ext>
            </a:extLst>
          </p:cNvPr>
          <p:cNvSpPr/>
          <p:nvPr/>
        </p:nvSpPr>
        <p:spPr>
          <a:xfrm>
            <a:off x="5256065" y="1013983"/>
            <a:ext cx="1437409" cy="652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719635-1F31-481A-885C-00A24646B654}"/>
              </a:ext>
            </a:extLst>
          </p:cNvPr>
          <p:cNvSpPr/>
          <p:nvPr/>
        </p:nvSpPr>
        <p:spPr>
          <a:xfrm>
            <a:off x="5256064" y="826516"/>
            <a:ext cx="1437409" cy="652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2A82C-1129-498B-9F54-38D3A6BBD1B2}"/>
              </a:ext>
            </a:extLst>
          </p:cNvPr>
          <p:cNvSpPr/>
          <p:nvPr/>
        </p:nvSpPr>
        <p:spPr>
          <a:xfrm>
            <a:off x="5181598" y="1219518"/>
            <a:ext cx="1586345" cy="359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8ABBB41-16C6-4E2D-9D28-FFFD01B027F8}"/>
              </a:ext>
            </a:extLst>
          </p:cNvPr>
          <p:cNvSpPr/>
          <p:nvPr/>
        </p:nvSpPr>
        <p:spPr>
          <a:xfrm>
            <a:off x="5256065" y="1359229"/>
            <a:ext cx="1437409" cy="795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4D1D77-9877-4EBD-A779-2812C513E9D1}"/>
              </a:ext>
            </a:extLst>
          </p:cNvPr>
          <p:cNvSpPr/>
          <p:nvPr/>
        </p:nvSpPr>
        <p:spPr>
          <a:xfrm>
            <a:off x="5256065" y="1464573"/>
            <a:ext cx="1437409" cy="652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3295BCB-087D-4F99-B7F9-F53498CABC1E}"/>
              </a:ext>
            </a:extLst>
          </p:cNvPr>
          <p:cNvSpPr/>
          <p:nvPr/>
        </p:nvSpPr>
        <p:spPr>
          <a:xfrm>
            <a:off x="5256064" y="1277106"/>
            <a:ext cx="1437409" cy="652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B3FEAD-2F45-43D6-A646-A5B7DE507A8A}"/>
              </a:ext>
            </a:extLst>
          </p:cNvPr>
          <p:cNvSpPr/>
          <p:nvPr/>
        </p:nvSpPr>
        <p:spPr>
          <a:xfrm>
            <a:off x="5181598" y="1666717"/>
            <a:ext cx="1586345" cy="359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43BD58-1D0A-4613-B135-D5E62F945DEC}"/>
              </a:ext>
            </a:extLst>
          </p:cNvPr>
          <p:cNvSpPr/>
          <p:nvPr/>
        </p:nvSpPr>
        <p:spPr>
          <a:xfrm>
            <a:off x="5256065" y="1806428"/>
            <a:ext cx="1437409" cy="795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CAD716-2A12-43FE-9BD2-2F6C631BAEE6}"/>
              </a:ext>
            </a:extLst>
          </p:cNvPr>
          <p:cNvSpPr/>
          <p:nvPr/>
        </p:nvSpPr>
        <p:spPr>
          <a:xfrm>
            <a:off x="5256065" y="1911772"/>
            <a:ext cx="1437409" cy="652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F0FD5C7-2636-4E08-A17B-3C827D4C4563}"/>
              </a:ext>
            </a:extLst>
          </p:cNvPr>
          <p:cNvSpPr/>
          <p:nvPr/>
        </p:nvSpPr>
        <p:spPr>
          <a:xfrm>
            <a:off x="5256064" y="1724305"/>
            <a:ext cx="1437409" cy="652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79FAC03-F694-4C4F-9FEA-9CFD6D666856}"/>
              </a:ext>
            </a:extLst>
          </p:cNvPr>
          <p:cNvSpPr/>
          <p:nvPr/>
        </p:nvSpPr>
        <p:spPr>
          <a:xfrm>
            <a:off x="5181598" y="2117307"/>
            <a:ext cx="1586345" cy="359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60C7EB-C61E-4A54-88CB-C06F52AE6DD9}"/>
              </a:ext>
            </a:extLst>
          </p:cNvPr>
          <p:cNvSpPr/>
          <p:nvPr/>
        </p:nvSpPr>
        <p:spPr>
          <a:xfrm>
            <a:off x="5256065" y="2257018"/>
            <a:ext cx="1437409" cy="795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41351EC-8646-49EA-BDD7-099903CA1BB2}"/>
              </a:ext>
            </a:extLst>
          </p:cNvPr>
          <p:cNvSpPr/>
          <p:nvPr/>
        </p:nvSpPr>
        <p:spPr>
          <a:xfrm>
            <a:off x="5256065" y="2362362"/>
            <a:ext cx="1437409" cy="652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933872-C1AA-4996-B35A-171D100731EE}"/>
              </a:ext>
            </a:extLst>
          </p:cNvPr>
          <p:cNvSpPr/>
          <p:nvPr/>
        </p:nvSpPr>
        <p:spPr>
          <a:xfrm>
            <a:off x="5256064" y="2174895"/>
            <a:ext cx="1437409" cy="652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473FC6-21BD-428A-8A70-4F79F40F68C1}"/>
              </a:ext>
            </a:extLst>
          </p:cNvPr>
          <p:cNvSpPr/>
          <p:nvPr/>
        </p:nvSpPr>
        <p:spPr>
          <a:xfrm>
            <a:off x="5181598" y="2563130"/>
            <a:ext cx="1586345" cy="359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7B63466-26A2-4E6E-86C3-0E6FB9EFC2E4}"/>
              </a:ext>
            </a:extLst>
          </p:cNvPr>
          <p:cNvSpPr/>
          <p:nvPr/>
        </p:nvSpPr>
        <p:spPr>
          <a:xfrm>
            <a:off x="5256065" y="2702841"/>
            <a:ext cx="1437409" cy="795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2E9F64A-51AF-4B02-956F-EFA07EDE36EB}"/>
              </a:ext>
            </a:extLst>
          </p:cNvPr>
          <p:cNvSpPr/>
          <p:nvPr/>
        </p:nvSpPr>
        <p:spPr>
          <a:xfrm>
            <a:off x="5256065" y="2808185"/>
            <a:ext cx="1437409" cy="652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D118FFC-9026-4E95-8FDD-1A2F1C2BDDA7}"/>
              </a:ext>
            </a:extLst>
          </p:cNvPr>
          <p:cNvSpPr/>
          <p:nvPr/>
        </p:nvSpPr>
        <p:spPr>
          <a:xfrm>
            <a:off x="5256064" y="2620718"/>
            <a:ext cx="1437409" cy="652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68569ED-99E7-43A5-99BE-4D3F9F2EC724}"/>
              </a:ext>
            </a:extLst>
          </p:cNvPr>
          <p:cNvSpPr/>
          <p:nvPr/>
        </p:nvSpPr>
        <p:spPr>
          <a:xfrm>
            <a:off x="5181598" y="3013720"/>
            <a:ext cx="1586345" cy="359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F553371-58AB-467B-9459-E3EB59325934}"/>
              </a:ext>
            </a:extLst>
          </p:cNvPr>
          <p:cNvSpPr/>
          <p:nvPr/>
        </p:nvSpPr>
        <p:spPr>
          <a:xfrm>
            <a:off x="5256065" y="3153431"/>
            <a:ext cx="1437409" cy="795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390F09-5553-4FB7-AF2D-6F13C21228FF}"/>
              </a:ext>
            </a:extLst>
          </p:cNvPr>
          <p:cNvSpPr/>
          <p:nvPr/>
        </p:nvSpPr>
        <p:spPr>
          <a:xfrm>
            <a:off x="5256065" y="3258775"/>
            <a:ext cx="1437409" cy="652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5471BA2-0535-4992-83F0-E3D344EF30FC}"/>
              </a:ext>
            </a:extLst>
          </p:cNvPr>
          <p:cNvSpPr/>
          <p:nvPr/>
        </p:nvSpPr>
        <p:spPr>
          <a:xfrm>
            <a:off x="5256064" y="3071308"/>
            <a:ext cx="1437409" cy="652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8979CC2-3173-4F6B-B92B-8DCADCD2C778}"/>
              </a:ext>
            </a:extLst>
          </p:cNvPr>
          <p:cNvSpPr/>
          <p:nvPr/>
        </p:nvSpPr>
        <p:spPr>
          <a:xfrm>
            <a:off x="5181598" y="3460919"/>
            <a:ext cx="1586345" cy="359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1C5FC9E-12DD-44AA-ADB5-D607A51AE4FB}"/>
              </a:ext>
            </a:extLst>
          </p:cNvPr>
          <p:cNvSpPr/>
          <p:nvPr/>
        </p:nvSpPr>
        <p:spPr>
          <a:xfrm>
            <a:off x="5256065" y="3600630"/>
            <a:ext cx="1437409" cy="795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175B89B-F7AB-47ED-AB67-BE861E4CE36D}"/>
              </a:ext>
            </a:extLst>
          </p:cNvPr>
          <p:cNvSpPr/>
          <p:nvPr/>
        </p:nvSpPr>
        <p:spPr>
          <a:xfrm>
            <a:off x="5256065" y="3705974"/>
            <a:ext cx="1437409" cy="652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053DCDE-07D2-416A-9CFA-6F1DF7F66B24}"/>
              </a:ext>
            </a:extLst>
          </p:cNvPr>
          <p:cNvSpPr/>
          <p:nvPr/>
        </p:nvSpPr>
        <p:spPr>
          <a:xfrm>
            <a:off x="5256064" y="3518507"/>
            <a:ext cx="1437409" cy="652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DEE2E78-BC3D-4CDB-A34B-E0D81EFA602A}"/>
              </a:ext>
            </a:extLst>
          </p:cNvPr>
          <p:cNvSpPr/>
          <p:nvPr/>
        </p:nvSpPr>
        <p:spPr>
          <a:xfrm>
            <a:off x="5181598" y="3911509"/>
            <a:ext cx="1586345" cy="359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96194B0-0D05-4F02-A5EE-F7706ED65B5C}"/>
              </a:ext>
            </a:extLst>
          </p:cNvPr>
          <p:cNvSpPr/>
          <p:nvPr/>
        </p:nvSpPr>
        <p:spPr>
          <a:xfrm>
            <a:off x="5256065" y="4051220"/>
            <a:ext cx="1437409" cy="795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5B0B930-3ADA-4B78-A331-0F3D498DCB1B}"/>
              </a:ext>
            </a:extLst>
          </p:cNvPr>
          <p:cNvSpPr/>
          <p:nvPr/>
        </p:nvSpPr>
        <p:spPr>
          <a:xfrm>
            <a:off x="5256065" y="4156564"/>
            <a:ext cx="1437409" cy="652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A9EA7D6-927D-4301-BF4C-BD73DABF430F}"/>
              </a:ext>
            </a:extLst>
          </p:cNvPr>
          <p:cNvSpPr/>
          <p:nvPr/>
        </p:nvSpPr>
        <p:spPr>
          <a:xfrm>
            <a:off x="5256064" y="3969097"/>
            <a:ext cx="1437409" cy="652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4616E14-FBF9-47DD-B233-52233F1F7AF7}"/>
              </a:ext>
            </a:extLst>
          </p:cNvPr>
          <p:cNvSpPr/>
          <p:nvPr/>
        </p:nvSpPr>
        <p:spPr>
          <a:xfrm>
            <a:off x="7051964" y="826516"/>
            <a:ext cx="367145" cy="25269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40C80E8-A133-4796-880D-5C7531469D4A}"/>
              </a:ext>
            </a:extLst>
          </p:cNvPr>
          <p:cNvSpPr/>
          <p:nvPr/>
        </p:nvSpPr>
        <p:spPr>
          <a:xfrm>
            <a:off x="7501443" y="826516"/>
            <a:ext cx="506484" cy="25269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2F9C0A9-D659-4E88-B911-707DD064371F}"/>
              </a:ext>
            </a:extLst>
          </p:cNvPr>
          <p:cNvSpPr/>
          <p:nvPr/>
        </p:nvSpPr>
        <p:spPr>
          <a:xfrm>
            <a:off x="8067498" y="826516"/>
            <a:ext cx="506484" cy="25269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0007C03-003A-454A-A1F1-080B8DDC8973}"/>
              </a:ext>
            </a:extLst>
          </p:cNvPr>
          <p:cNvSpPr/>
          <p:nvPr/>
        </p:nvSpPr>
        <p:spPr>
          <a:xfrm>
            <a:off x="7051964" y="1128720"/>
            <a:ext cx="506484" cy="25269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82E0D6B-4FA7-42D1-A8C7-8431109894D2}"/>
              </a:ext>
            </a:extLst>
          </p:cNvPr>
          <p:cNvSpPr/>
          <p:nvPr/>
        </p:nvSpPr>
        <p:spPr>
          <a:xfrm>
            <a:off x="7615346" y="1128720"/>
            <a:ext cx="157054" cy="25269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CF67F85-23F0-4D5A-BD03-ACC5A48EFB3B}"/>
              </a:ext>
            </a:extLst>
          </p:cNvPr>
          <p:cNvSpPr/>
          <p:nvPr/>
        </p:nvSpPr>
        <p:spPr>
          <a:xfrm>
            <a:off x="7843949" y="1128720"/>
            <a:ext cx="157054" cy="25269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22F3AC9-C374-4B74-B7A3-3C0C9771406F}"/>
              </a:ext>
            </a:extLst>
          </p:cNvPr>
          <p:cNvSpPr/>
          <p:nvPr/>
        </p:nvSpPr>
        <p:spPr>
          <a:xfrm>
            <a:off x="8067498" y="1128720"/>
            <a:ext cx="157054" cy="25269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C40E70F-90F4-410B-AFD7-AFDA8E43ACD8}"/>
              </a:ext>
            </a:extLst>
          </p:cNvPr>
          <p:cNvSpPr/>
          <p:nvPr/>
        </p:nvSpPr>
        <p:spPr>
          <a:xfrm>
            <a:off x="8289959" y="1128720"/>
            <a:ext cx="157054" cy="25269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A699B05-60FA-48DC-AB78-6CA7514156CD}"/>
              </a:ext>
            </a:extLst>
          </p:cNvPr>
          <p:cNvSpPr/>
          <p:nvPr/>
        </p:nvSpPr>
        <p:spPr>
          <a:xfrm>
            <a:off x="8518562" y="1128720"/>
            <a:ext cx="157054" cy="25269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177FFF6-C668-4541-9C80-257ECC511428}"/>
              </a:ext>
            </a:extLst>
          </p:cNvPr>
          <p:cNvSpPr/>
          <p:nvPr/>
        </p:nvSpPr>
        <p:spPr>
          <a:xfrm>
            <a:off x="8742111" y="1128720"/>
            <a:ext cx="157054" cy="25269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F065899-164C-430C-998D-1B4F22A0773C}"/>
              </a:ext>
            </a:extLst>
          </p:cNvPr>
          <p:cNvSpPr/>
          <p:nvPr/>
        </p:nvSpPr>
        <p:spPr>
          <a:xfrm>
            <a:off x="7051964" y="1430924"/>
            <a:ext cx="506484" cy="25269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4370876-C704-4861-A821-0892C08929EE}"/>
              </a:ext>
            </a:extLst>
          </p:cNvPr>
          <p:cNvSpPr/>
          <p:nvPr/>
        </p:nvSpPr>
        <p:spPr>
          <a:xfrm>
            <a:off x="7615346" y="1430924"/>
            <a:ext cx="506484" cy="25269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05D25CE-3F12-4676-A9C8-6E0EC3B83E48}"/>
              </a:ext>
            </a:extLst>
          </p:cNvPr>
          <p:cNvSpPr/>
          <p:nvPr/>
        </p:nvSpPr>
        <p:spPr>
          <a:xfrm>
            <a:off x="8169873" y="1429334"/>
            <a:ext cx="506484" cy="25269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C63B1A9-5533-4611-8720-B7E898756491}"/>
              </a:ext>
            </a:extLst>
          </p:cNvPr>
          <p:cNvSpPr/>
          <p:nvPr/>
        </p:nvSpPr>
        <p:spPr>
          <a:xfrm>
            <a:off x="7337464" y="1748006"/>
            <a:ext cx="566553" cy="2289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5E2700C-2370-4AD6-858D-CEDC7C926AC5}"/>
              </a:ext>
            </a:extLst>
          </p:cNvPr>
          <p:cNvSpPr/>
          <p:nvPr/>
        </p:nvSpPr>
        <p:spPr>
          <a:xfrm>
            <a:off x="7078482" y="1740474"/>
            <a:ext cx="184512" cy="2569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7D51519-45A8-4756-9664-9817D1F041D6}"/>
              </a:ext>
            </a:extLst>
          </p:cNvPr>
          <p:cNvSpPr/>
          <p:nvPr/>
        </p:nvSpPr>
        <p:spPr>
          <a:xfrm>
            <a:off x="7954782" y="1727381"/>
            <a:ext cx="269770" cy="24962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5CBF041-C974-475B-BDB5-C8C54A69FBD2}"/>
              </a:ext>
            </a:extLst>
          </p:cNvPr>
          <p:cNvSpPr/>
          <p:nvPr/>
        </p:nvSpPr>
        <p:spPr>
          <a:xfrm>
            <a:off x="8290698" y="1721194"/>
            <a:ext cx="269770" cy="24962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B0DA887-2D3F-427D-9010-B4E1F5923D08}"/>
              </a:ext>
            </a:extLst>
          </p:cNvPr>
          <p:cNvSpPr/>
          <p:nvPr/>
        </p:nvSpPr>
        <p:spPr>
          <a:xfrm>
            <a:off x="7078482" y="2057557"/>
            <a:ext cx="269770" cy="24962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ECE9045-A0D6-4DD6-AE38-FA74C241EAD6}"/>
              </a:ext>
            </a:extLst>
          </p:cNvPr>
          <p:cNvSpPr/>
          <p:nvPr/>
        </p:nvSpPr>
        <p:spPr>
          <a:xfrm>
            <a:off x="7389021" y="2057557"/>
            <a:ext cx="269770" cy="24962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AAE5A6D-F9F5-4F07-8761-79289F64E467}"/>
              </a:ext>
            </a:extLst>
          </p:cNvPr>
          <p:cNvSpPr/>
          <p:nvPr/>
        </p:nvSpPr>
        <p:spPr>
          <a:xfrm>
            <a:off x="7709650" y="2057288"/>
            <a:ext cx="269770" cy="24962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CD5839B-AE0A-4E15-91E1-9834662677A1}"/>
              </a:ext>
            </a:extLst>
          </p:cNvPr>
          <p:cNvSpPr/>
          <p:nvPr/>
        </p:nvSpPr>
        <p:spPr>
          <a:xfrm>
            <a:off x="8020189" y="2057288"/>
            <a:ext cx="269770" cy="24962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F5FD4D6-8984-480F-834B-9D6DF4A62874}"/>
              </a:ext>
            </a:extLst>
          </p:cNvPr>
          <p:cNvSpPr/>
          <p:nvPr/>
        </p:nvSpPr>
        <p:spPr>
          <a:xfrm>
            <a:off x="8340019" y="2057288"/>
            <a:ext cx="269770" cy="24962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3973CB-205A-45CB-8452-C30B447756FF}"/>
              </a:ext>
            </a:extLst>
          </p:cNvPr>
          <p:cNvSpPr/>
          <p:nvPr/>
        </p:nvSpPr>
        <p:spPr>
          <a:xfrm>
            <a:off x="8650558" y="2057288"/>
            <a:ext cx="269770" cy="24962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63BC3EB-F6C6-4BC7-A066-156E3F3790A1}"/>
              </a:ext>
            </a:extLst>
          </p:cNvPr>
          <p:cNvSpPr/>
          <p:nvPr/>
        </p:nvSpPr>
        <p:spPr>
          <a:xfrm>
            <a:off x="7078482" y="2350669"/>
            <a:ext cx="269770" cy="24962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13C894F-F3FD-4D46-8DD3-9346F60DC8E0}"/>
              </a:ext>
            </a:extLst>
          </p:cNvPr>
          <p:cNvSpPr/>
          <p:nvPr/>
        </p:nvSpPr>
        <p:spPr>
          <a:xfrm>
            <a:off x="7389021" y="2350669"/>
            <a:ext cx="269770" cy="24962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8C2D123-1D7C-4588-8E7F-FDEEE5A713AE}"/>
              </a:ext>
            </a:extLst>
          </p:cNvPr>
          <p:cNvSpPr/>
          <p:nvPr/>
        </p:nvSpPr>
        <p:spPr>
          <a:xfrm>
            <a:off x="7709650" y="2350400"/>
            <a:ext cx="269770" cy="24962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806F546-DDDE-44B4-9647-756AE051B104}"/>
              </a:ext>
            </a:extLst>
          </p:cNvPr>
          <p:cNvSpPr/>
          <p:nvPr/>
        </p:nvSpPr>
        <p:spPr>
          <a:xfrm>
            <a:off x="8020189" y="2350400"/>
            <a:ext cx="269770" cy="24962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9725CD3-D7CF-4FCE-8FE5-DE6CDEF6CF77}"/>
              </a:ext>
            </a:extLst>
          </p:cNvPr>
          <p:cNvSpPr/>
          <p:nvPr/>
        </p:nvSpPr>
        <p:spPr>
          <a:xfrm>
            <a:off x="8340019" y="2350400"/>
            <a:ext cx="269770" cy="24962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CDBE61D-09AA-4E75-83CF-79C1C7FBED81}"/>
              </a:ext>
            </a:extLst>
          </p:cNvPr>
          <p:cNvSpPr/>
          <p:nvPr/>
        </p:nvSpPr>
        <p:spPr>
          <a:xfrm>
            <a:off x="8650558" y="2350400"/>
            <a:ext cx="269770" cy="24962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AED409F-B975-44EA-9DF2-DE45961A6806}"/>
              </a:ext>
            </a:extLst>
          </p:cNvPr>
          <p:cNvSpPr/>
          <p:nvPr/>
        </p:nvSpPr>
        <p:spPr>
          <a:xfrm>
            <a:off x="3713018" y="4824387"/>
            <a:ext cx="1600200" cy="242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FPGA2019 - Public</a:t>
            </a:r>
          </a:p>
        </p:txBody>
      </p:sp>
    </p:spTree>
    <p:extLst>
      <p:ext uri="{BB962C8B-B14F-4D97-AF65-F5344CB8AC3E}">
        <p14:creationId xmlns:p14="http://schemas.microsoft.com/office/powerpoint/2010/main" val="107003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EAC1F2-4775-4E02-AA7E-353814AFF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95EDD-ACDC-417B-8A01-7D8BD1CF14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… a set of bins </a:t>
            </a:r>
            <a:r>
              <a:rPr lang="en-US" i="1" dirty="0"/>
              <a:t>S</a:t>
            </a:r>
            <a:r>
              <a:rPr lang="en-US" i="1" baseline="-25000" dirty="0"/>
              <a:t>1</a:t>
            </a:r>
            <a:r>
              <a:rPr lang="en-US" i="1" dirty="0"/>
              <a:t>,S</a:t>
            </a:r>
            <a:r>
              <a:rPr lang="en-US" i="1" baseline="-25000" dirty="0"/>
              <a:t>2</a:t>
            </a:r>
            <a:r>
              <a:rPr lang="en-US" i="1" dirty="0"/>
              <a:t>… </a:t>
            </a:r>
            <a:r>
              <a:rPr lang="en-US" dirty="0"/>
              <a:t>with slowly varying size </a:t>
            </a:r>
            <a:r>
              <a:rPr lang="en-US" i="1" dirty="0"/>
              <a:t>V</a:t>
            </a:r>
            <a:r>
              <a:rPr lang="en-US" i="1" baseline="-25000" dirty="0"/>
              <a:t>t1</a:t>
            </a:r>
            <a:r>
              <a:rPr lang="en-US" i="1" dirty="0"/>
              <a:t>,V</a:t>
            </a:r>
            <a:r>
              <a:rPr lang="en-US" i="1" baseline="-25000" dirty="0"/>
              <a:t>t2</a:t>
            </a:r>
            <a:r>
              <a:rPr lang="en-US" i="1" dirty="0"/>
              <a:t>… </a:t>
            </a:r>
          </a:p>
          <a:p>
            <a:r>
              <a:rPr lang="en-US" sz="1600" i="1" dirty="0"/>
              <a:t>	</a:t>
            </a:r>
            <a:r>
              <a:rPr lang="en-US" sz="1600" dirty="0"/>
              <a:t>All bins same virtual size at any 	given time</a:t>
            </a:r>
          </a:p>
          <a:p>
            <a:r>
              <a:rPr lang="en-US" dirty="0"/>
              <a:t>“… and a list of ~</a:t>
            </a:r>
            <a:r>
              <a:rPr lang="en-US" i="1" dirty="0"/>
              <a:t>n</a:t>
            </a:r>
            <a:r>
              <a:rPr lang="en-US" dirty="0"/>
              <a:t> items with sizes </a:t>
            </a:r>
            <a:r>
              <a:rPr lang="en-US" i="1" dirty="0"/>
              <a:t>a</a:t>
            </a:r>
            <a:r>
              <a:rPr lang="en-US" i="1" baseline="-25000" dirty="0"/>
              <a:t>1</a:t>
            </a:r>
            <a:r>
              <a:rPr lang="en-US" i="1" dirty="0"/>
              <a:t>,…,a</a:t>
            </a:r>
            <a:r>
              <a:rPr lang="en-US" i="1" baseline="-25000" dirty="0"/>
              <a:t>n</a:t>
            </a:r>
            <a:r>
              <a:rPr lang="en-US" i="1" dirty="0"/>
              <a:t> </a:t>
            </a:r>
            <a:r>
              <a:rPr lang="en-US" dirty="0"/>
              <a:t>to pack…”</a:t>
            </a:r>
          </a:p>
          <a:p>
            <a:r>
              <a:rPr lang="en-US" sz="1600" dirty="0"/>
              <a:t>	Combine or decompose items and 	try repacking</a:t>
            </a:r>
          </a:p>
          <a:p>
            <a:r>
              <a:rPr lang="en-US" dirty="0"/>
              <a:t>Greedy algorithm, exhaustive search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F50D8-53AC-489F-88E9-9DDF08E77120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Virtual bin sizes possible in FPGA</a:t>
            </a:r>
          </a:p>
          <a:p>
            <a:r>
              <a:rPr lang="en-US" sz="1600" dirty="0"/>
              <a:t>	Reduce individual bin speed</a:t>
            </a:r>
          </a:p>
          <a:p>
            <a:r>
              <a:rPr lang="en-US" sz="1400" dirty="0"/>
              <a:t>		But system speed may be 				unaffected</a:t>
            </a:r>
          </a:p>
          <a:p>
            <a:r>
              <a:rPr lang="en-US" sz="1600" dirty="0"/>
              <a:t>	Use multiple bin sizes 	simultaneously </a:t>
            </a:r>
          </a:p>
          <a:p>
            <a:r>
              <a:rPr lang="en-US" sz="1400" dirty="0"/>
              <a:t>		Additional geometric packing 			problem</a:t>
            </a:r>
          </a:p>
          <a:p>
            <a:r>
              <a:rPr lang="en-US" dirty="0"/>
              <a:t>Re-synthesis Key</a:t>
            </a:r>
          </a:p>
          <a:p>
            <a:r>
              <a:rPr lang="en-US" sz="1600" dirty="0"/>
              <a:t>	You have to change items and sizes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5715AA-B4E5-45CC-B6FA-30DB55F31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Fractal Packing Differences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C488A0-0998-455F-90F8-B893DA77F6C1}"/>
              </a:ext>
            </a:extLst>
          </p:cNvPr>
          <p:cNvSpPr/>
          <p:nvPr/>
        </p:nvSpPr>
        <p:spPr>
          <a:xfrm>
            <a:off x="3713018" y="4824387"/>
            <a:ext cx="1600200" cy="242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FPGA2019 - Public</a:t>
            </a:r>
          </a:p>
        </p:txBody>
      </p:sp>
    </p:spTree>
    <p:extLst>
      <p:ext uri="{BB962C8B-B14F-4D97-AF65-F5344CB8AC3E}">
        <p14:creationId xmlns:p14="http://schemas.microsoft.com/office/powerpoint/2010/main" val="382930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872E6B-58AA-41E6-BB8C-9D73D4E6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B20A2C8-C196-4AB6-9B66-78A554ADB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CBC6AC-1BE5-46FD-A090-C0F3DD488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867" y="124666"/>
            <a:ext cx="3832369" cy="45477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FDB656E-57B8-4A1F-8D34-04344BCBD882}"/>
              </a:ext>
            </a:extLst>
          </p:cNvPr>
          <p:cNvSpPr/>
          <p:nvPr/>
        </p:nvSpPr>
        <p:spPr>
          <a:xfrm>
            <a:off x="3713018" y="4824387"/>
            <a:ext cx="1600200" cy="242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FPGA2019 - Public</a:t>
            </a:r>
          </a:p>
        </p:txBody>
      </p:sp>
    </p:spTree>
    <p:extLst>
      <p:ext uri="{BB962C8B-B14F-4D97-AF65-F5344CB8AC3E}">
        <p14:creationId xmlns:p14="http://schemas.microsoft.com/office/powerpoint/2010/main" val="389608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203324"/>
            <a:ext cx="4142783" cy="3425825"/>
          </a:xfrm>
        </p:spPr>
        <p:txBody>
          <a:bodyPr/>
          <a:lstStyle/>
          <a:p>
            <a:r>
              <a:rPr lang="en-GB" dirty="0"/>
              <a:t>All arithmetic components decomposed into associated and non-associated blocks</a:t>
            </a:r>
          </a:p>
          <a:p>
            <a:r>
              <a:rPr lang="en-GB" dirty="0"/>
              <a:t>Associated blocks are assembled on a LAB by LAB basis</a:t>
            </a:r>
          </a:p>
          <a:p>
            <a:r>
              <a:rPr lang="en-GB" dirty="0"/>
              <a:t>Timing and locality for non-associated blocks not critical</a:t>
            </a:r>
          </a:p>
          <a:p>
            <a:r>
              <a:rPr lang="en-GB" dirty="0"/>
              <a:t>Hard depopulation performs useful (non) function</a:t>
            </a:r>
          </a:p>
          <a:p>
            <a:r>
              <a:rPr lang="en-GB" dirty="0"/>
              <a:t>Achieves 97% typical logic packing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Continuous Arithmetic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1BC15C-834B-488C-B926-972E433304BD}"/>
              </a:ext>
            </a:extLst>
          </p:cNvPr>
          <p:cNvCxnSpPr>
            <a:cxnSpLocks/>
          </p:cNvCxnSpPr>
          <p:nvPr/>
        </p:nvCxnSpPr>
        <p:spPr>
          <a:xfrm>
            <a:off x="4805916" y="1516911"/>
            <a:ext cx="3294983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6C37BC5-EA72-4CE9-844E-EBAF80FAE336}"/>
              </a:ext>
            </a:extLst>
          </p:cNvPr>
          <p:cNvSpPr/>
          <p:nvPr/>
        </p:nvSpPr>
        <p:spPr>
          <a:xfrm>
            <a:off x="4802372" y="1177528"/>
            <a:ext cx="251637" cy="1763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7AA2AC-12C5-400B-8616-EF5B81D20292}"/>
              </a:ext>
            </a:extLst>
          </p:cNvPr>
          <p:cNvSpPr/>
          <p:nvPr/>
        </p:nvSpPr>
        <p:spPr>
          <a:xfrm>
            <a:off x="5144201" y="1177528"/>
            <a:ext cx="251637" cy="1763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B0B0EB-B5B6-4AC6-B745-6F8CD19E50AD}"/>
              </a:ext>
            </a:extLst>
          </p:cNvPr>
          <p:cNvSpPr/>
          <p:nvPr/>
        </p:nvSpPr>
        <p:spPr>
          <a:xfrm>
            <a:off x="5466352" y="1177528"/>
            <a:ext cx="251637" cy="1763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8179DD-0B20-4B91-9D95-CF21ADB8FBC6}"/>
              </a:ext>
            </a:extLst>
          </p:cNvPr>
          <p:cNvSpPr/>
          <p:nvPr/>
        </p:nvSpPr>
        <p:spPr>
          <a:xfrm>
            <a:off x="5808181" y="1177528"/>
            <a:ext cx="251637" cy="1763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C178C7-212B-4664-A1F3-11D8DAC092D6}"/>
              </a:ext>
            </a:extLst>
          </p:cNvPr>
          <p:cNvSpPr/>
          <p:nvPr/>
        </p:nvSpPr>
        <p:spPr>
          <a:xfrm>
            <a:off x="6159795" y="1177528"/>
            <a:ext cx="251637" cy="1763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2E147E-3C0C-409B-BF2C-242AC8255F39}"/>
              </a:ext>
            </a:extLst>
          </p:cNvPr>
          <p:cNvSpPr/>
          <p:nvPr/>
        </p:nvSpPr>
        <p:spPr>
          <a:xfrm>
            <a:off x="6501624" y="1177528"/>
            <a:ext cx="251637" cy="1763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F87AEE-4301-450E-A1F6-596CD401E862}"/>
              </a:ext>
            </a:extLst>
          </p:cNvPr>
          <p:cNvSpPr/>
          <p:nvPr/>
        </p:nvSpPr>
        <p:spPr>
          <a:xfrm>
            <a:off x="6823775" y="1177528"/>
            <a:ext cx="251637" cy="1763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35F534-EAB1-4446-AA19-D98B7DEDD5ED}"/>
              </a:ext>
            </a:extLst>
          </p:cNvPr>
          <p:cNvSpPr/>
          <p:nvPr/>
        </p:nvSpPr>
        <p:spPr>
          <a:xfrm>
            <a:off x="7165604" y="1177528"/>
            <a:ext cx="251637" cy="1763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74EA40-6073-45CB-9075-46D3B37B4990}"/>
              </a:ext>
            </a:extLst>
          </p:cNvPr>
          <p:cNvSpPr/>
          <p:nvPr/>
        </p:nvSpPr>
        <p:spPr>
          <a:xfrm>
            <a:off x="7507433" y="1164209"/>
            <a:ext cx="251637" cy="1763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E0508C-8006-42C9-ACC2-269E23510F03}"/>
              </a:ext>
            </a:extLst>
          </p:cNvPr>
          <p:cNvSpPr/>
          <p:nvPr/>
        </p:nvSpPr>
        <p:spPr>
          <a:xfrm>
            <a:off x="7849262" y="1164209"/>
            <a:ext cx="251637" cy="1763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852A226-D0B1-474C-98B9-55325047984A}"/>
              </a:ext>
            </a:extLst>
          </p:cNvPr>
          <p:cNvCxnSpPr>
            <a:cxnSpLocks/>
          </p:cNvCxnSpPr>
          <p:nvPr/>
        </p:nvCxnSpPr>
        <p:spPr>
          <a:xfrm>
            <a:off x="4805916" y="2284096"/>
            <a:ext cx="3294983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422C1E9-75D9-40CC-AC7D-393853C7EFD2}"/>
              </a:ext>
            </a:extLst>
          </p:cNvPr>
          <p:cNvSpPr/>
          <p:nvPr/>
        </p:nvSpPr>
        <p:spPr>
          <a:xfrm>
            <a:off x="4802372" y="1944713"/>
            <a:ext cx="251637" cy="1763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B7709A-6C9D-48A6-919A-7617CC67DF4C}"/>
              </a:ext>
            </a:extLst>
          </p:cNvPr>
          <p:cNvSpPr/>
          <p:nvPr/>
        </p:nvSpPr>
        <p:spPr>
          <a:xfrm>
            <a:off x="5144201" y="1944713"/>
            <a:ext cx="251637" cy="1763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FB8D5F-7165-4311-9EC8-354794399F48}"/>
              </a:ext>
            </a:extLst>
          </p:cNvPr>
          <p:cNvSpPr/>
          <p:nvPr/>
        </p:nvSpPr>
        <p:spPr>
          <a:xfrm>
            <a:off x="5466352" y="1944713"/>
            <a:ext cx="251637" cy="1763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E88B58-8D6C-49C3-8D15-DF318209737E}"/>
              </a:ext>
            </a:extLst>
          </p:cNvPr>
          <p:cNvSpPr/>
          <p:nvPr/>
        </p:nvSpPr>
        <p:spPr>
          <a:xfrm>
            <a:off x="5808181" y="1944713"/>
            <a:ext cx="251637" cy="17635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74C698-F97F-4BF9-8D07-8402C14A1546}"/>
              </a:ext>
            </a:extLst>
          </p:cNvPr>
          <p:cNvSpPr/>
          <p:nvPr/>
        </p:nvSpPr>
        <p:spPr>
          <a:xfrm>
            <a:off x="6159795" y="1944713"/>
            <a:ext cx="251637" cy="1763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ED0B8-0FE0-4CAB-B055-40C838A42780}"/>
              </a:ext>
            </a:extLst>
          </p:cNvPr>
          <p:cNvSpPr/>
          <p:nvPr/>
        </p:nvSpPr>
        <p:spPr>
          <a:xfrm>
            <a:off x="6501624" y="1944713"/>
            <a:ext cx="251637" cy="1763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EE12A82-D494-4E15-8D0C-227A91E8EB98}"/>
              </a:ext>
            </a:extLst>
          </p:cNvPr>
          <p:cNvSpPr/>
          <p:nvPr/>
        </p:nvSpPr>
        <p:spPr>
          <a:xfrm>
            <a:off x="6823775" y="1944713"/>
            <a:ext cx="251637" cy="1763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429597-DF08-4412-BB69-36771D0B05DE}"/>
              </a:ext>
            </a:extLst>
          </p:cNvPr>
          <p:cNvSpPr/>
          <p:nvPr/>
        </p:nvSpPr>
        <p:spPr>
          <a:xfrm>
            <a:off x="7165604" y="1944713"/>
            <a:ext cx="251637" cy="1763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A4582A3-5EC6-4CD6-85AC-514CE43AF94B}"/>
              </a:ext>
            </a:extLst>
          </p:cNvPr>
          <p:cNvSpPr/>
          <p:nvPr/>
        </p:nvSpPr>
        <p:spPr>
          <a:xfrm>
            <a:off x="7507433" y="1931394"/>
            <a:ext cx="251637" cy="1763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16E845-CBA8-4785-9881-E6FF0D940CB0}"/>
              </a:ext>
            </a:extLst>
          </p:cNvPr>
          <p:cNvSpPr/>
          <p:nvPr/>
        </p:nvSpPr>
        <p:spPr>
          <a:xfrm>
            <a:off x="7849262" y="1931394"/>
            <a:ext cx="251637" cy="1763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67AFBB-ACD5-4DC7-80C4-FC83D6833D9F}"/>
              </a:ext>
            </a:extLst>
          </p:cNvPr>
          <p:cNvCxnSpPr>
            <a:cxnSpLocks/>
          </p:cNvCxnSpPr>
          <p:nvPr/>
        </p:nvCxnSpPr>
        <p:spPr>
          <a:xfrm>
            <a:off x="4805916" y="3035629"/>
            <a:ext cx="3294983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03F77413-637F-4D2C-8FA7-E3A67D452DFB}"/>
              </a:ext>
            </a:extLst>
          </p:cNvPr>
          <p:cNvSpPr/>
          <p:nvPr/>
        </p:nvSpPr>
        <p:spPr>
          <a:xfrm>
            <a:off x="4802372" y="2696246"/>
            <a:ext cx="251637" cy="1763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8E70AD1-E48B-4315-BB37-ADF3030CBD99}"/>
              </a:ext>
            </a:extLst>
          </p:cNvPr>
          <p:cNvSpPr/>
          <p:nvPr/>
        </p:nvSpPr>
        <p:spPr>
          <a:xfrm>
            <a:off x="5144201" y="2696246"/>
            <a:ext cx="251637" cy="1763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3C5A95E-0CED-49C4-9A42-EAFC23444F9C}"/>
              </a:ext>
            </a:extLst>
          </p:cNvPr>
          <p:cNvSpPr/>
          <p:nvPr/>
        </p:nvSpPr>
        <p:spPr>
          <a:xfrm>
            <a:off x="5466352" y="2696246"/>
            <a:ext cx="251637" cy="1763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B436086-91A3-4898-B4E5-E9A8DE81CF80}"/>
              </a:ext>
            </a:extLst>
          </p:cNvPr>
          <p:cNvSpPr/>
          <p:nvPr/>
        </p:nvSpPr>
        <p:spPr>
          <a:xfrm>
            <a:off x="5808181" y="2696246"/>
            <a:ext cx="251637" cy="1763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5D5E38C-A4C7-4B85-BA62-CFE3E6140CAD}"/>
              </a:ext>
            </a:extLst>
          </p:cNvPr>
          <p:cNvSpPr/>
          <p:nvPr/>
        </p:nvSpPr>
        <p:spPr>
          <a:xfrm>
            <a:off x="6159795" y="2696246"/>
            <a:ext cx="251637" cy="1763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59A949-FD0A-4041-88EF-8A428832D141}"/>
              </a:ext>
            </a:extLst>
          </p:cNvPr>
          <p:cNvSpPr/>
          <p:nvPr/>
        </p:nvSpPr>
        <p:spPr>
          <a:xfrm>
            <a:off x="6501624" y="2696246"/>
            <a:ext cx="251637" cy="1763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55752F6-6A5E-41E2-B151-FCF72A195B3D}"/>
              </a:ext>
            </a:extLst>
          </p:cNvPr>
          <p:cNvSpPr/>
          <p:nvPr/>
        </p:nvSpPr>
        <p:spPr>
          <a:xfrm>
            <a:off x="6823775" y="2696246"/>
            <a:ext cx="251637" cy="1763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094C4E8-4374-46E2-A4DD-D2BFAB5088FF}"/>
              </a:ext>
            </a:extLst>
          </p:cNvPr>
          <p:cNvSpPr/>
          <p:nvPr/>
        </p:nvSpPr>
        <p:spPr>
          <a:xfrm>
            <a:off x="7165604" y="2696246"/>
            <a:ext cx="251637" cy="1763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8590E23-AF12-4079-A8CD-0F94B9A0418C}"/>
              </a:ext>
            </a:extLst>
          </p:cNvPr>
          <p:cNvSpPr/>
          <p:nvPr/>
        </p:nvSpPr>
        <p:spPr>
          <a:xfrm>
            <a:off x="7507433" y="2682927"/>
            <a:ext cx="251637" cy="1763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74ABC5A-0DA8-4CED-A3C3-694CB16881BE}"/>
              </a:ext>
            </a:extLst>
          </p:cNvPr>
          <p:cNvSpPr/>
          <p:nvPr/>
        </p:nvSpPr>
        <p:spPr>
          <a:xfrm>
            <a:off x="7849262" y="2682927"/>
            <a:ext cx="251637" cy="1763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EC662BC-A847-4507-83DD-F91FB6E45402}"/>
              </a:ext>
            </a:extLst>
          </p:cNvPr>
          <p:cNvCxnSpPr>
            <a:cxnSpLocks/>
          </p:cNvCxnSpPr>
          <p:nvPr/>
        </p:nvCxnSpPr>
        <p:spPr>
          <a:xfrm>
            <a:off x="4805916" y="3786544"/>
            <a:ext cx="3294983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58661A08-AADA-4FB0-BBDE-2E5239B5780D}"/>
              </a:ext>
            </a:extLst>
          </p:cNvPr>
          <p:cNvSpPr/>
          <p:nvPr/>
        </p:nvSpPr>
        <p:spPr>
          <a:xfrm>
            <a:off x="4802372" y="3447161"/>
            <a:ext cx="251637" cy="17635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798F682-F5BF-4377-83D5-5AFB5E9D02C8}"/>
              </a:ext>
            </a:extLst>
          </p:cNvPr>
          <p:cNvSpPr/>
          <p:nvPr/>
        </p:nvSpPr>
        <p:spPr>
          <a:xfrm>
            <a:off x="5144201" y="3447161"/>
            <a:ext cx="251637" cy="17635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65F9529-A66E-4674-80A5-2B4858226DE8}"/>
              </a:ext>
            </a:extLst>
          </p:cNvPr>
          <p:cNvSpPr/>
          <p:nvPr/>
        </p:nvSpPr>
        <p:spPr>
          <a:xfrm>
            <a:off x="5466352" y="3447161"/>
            <a:ext cx="251637" cy="1763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DA3EC8B-4222-4D16-8942-C0FF4631CF0B}"/>
              </a:ext>
            </a:extLst>
          </p:cNvPr>
          <p:cNvSpPr/>
          <p:nvPr/>
        </p:nvSpPr>
        <p:spPr>
          <a:xfrm>
            <a:off x="5808181" y="3447161"/>
            <a:ext cx="251637" cy="1763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5DC83D-000A-4BAD-8498-FDA067131A15}"/>
              </a:ext>
            </a:extLst>
          </p:cNvPr>
          <p:cNvSpPr/>
          <p:nvPr/>
        </p:nvSpPr>
        <p:spPr>
          <a:xfrm>
            <a:off x="6159795" y="3447161"/>
            <a:ext cx="251637" cy="1763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16FE89A-F575-4D85-A91F-EA58CDEE4410}"/>
              </a:ext>
            </a:extLst>
          </p:cNvPr>
          <p:cNvSpPr/>
          <p:nvPr/>
        </p:nvSpPr>
        <p:spPr>
          <a:xfrm>
            <a:off x="6501624" y="3447161"/>
            <a:ext cx="251637" cy="17635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1647733-A7A1-4974-A494-DAD2040420CE}"/>
              </a:ext>
            </a:extLst>
          </p:cNvPr>
          <p:cNvSpPr/>
          <p:nvPr/>
        </p:nvSpPr>
        <p:spPr>
          <a:xfrm>
            <a:off x="6823775" y="3447161"/>
            <a:ext cx="251637" cy="1763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CCE49CC-9970-4051-A0B5-F381D9F0826B}"/>
              </a:ext>
            </a:extLst>
          </p:cNvPr>
          <p:cNvSpPr/>
          <p:nvPr/>
        </p:nvSpPr>
        <p:spPr>
          <a:xfrm>
            <a:off x="7165604" y="3447161"/>
            <a:ext cx="251637" cy="1763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44BFE26-AF31-42C7-ADA9-3ECF56E33EF6}"/>
              </a:ext>
            </a:extLst>
          </p:cNvPr>
          <p:cNvSpPr/>
          <p:nvPr/>
        </p:nvSpPr>
        <p:spPr>
          <a:xfrm>
            <a:off x="7507433" y="3433842"/>
            <a:ext cx="251637" cy="1763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8117681-AC6A-4A31-ABBB-8C2FDCAA9E36}"/>
              </a:ext>
            </a:extLst>
          </p:cNvPr>
          <p:cNvSpPr/>
          <p:nvPr/>
        </p:nvSpPr>
        <p:spPr>
          <a:xfrm>
            <a:off x="7849262" y="3433842"/>
            <a:ext cx="251637" cy="1763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CE86AD4-4B9F-4842-AE19-8AABF46414FD}"/>
              </a:ext>
            </a:extLst>
          </p:cNvPr>
          <p:cNvSpPr/>
          <p:nvPr/>
        </p:nvSpPr>
        <p:spPr>
          <a:xfrm>
            <a:off x="8304875" y="1564903"/>
            <a:ext cx="251637" cy="17635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2541F0E-DA12-4E9C-AFCE-ADA63A6ABDE3}"/>
              </a:ext>
            </a:extLst>
          </p:cNvPr>
          <p:cNvSpPr/>
          <p:nvPr/>
        </p:nvSpPr>
        <p:spPr>
          <a:xfrm>
            <a:off x="8646704" y="1564903"/>
            <a:ext cx="251637" cy="17635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90D67E0-3EF1-410C-847E-6AE43BDBA528}"/>
              </a:ext>
            </a:extLst>
          </p:cNvPr>
          <p:cNvSpPr/>
          <p:nvPr/>
        </p:nvSpPr>
        <p:spPr>
          <a:xfrm>
            <a:off x="8304875" y="2156439"/>
            <a:ext cx="251637" cy="17635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D9D7A22-B942-4A11-BA6D-7FAD6E382738}"/>
              </a:ext>
            </a:extLst>
          </p:cNvPr>
          <p:cNvSpPr/>
          <p:nvPr/>
        </p:nvSpPr>
        <p:spPr>
          <a:xfrm>
            <a:off x="8646704" y="2156439"/>
            <a:ext cx="251637" cy="17635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EFC90B9-5284-41CA-9DE8-215597AC442D}"/>
              </a:ext>
            </a:extLst>
          </p:cNvPr>
          <p:cNvSpPr/>
          <p:nvPr/>
        </p:nvSpPr>
        <p:spPr>
          <a:xfrm>
            <a:off x="8304875" y="2571624"/>
            <a:ext cx="251637" cy="17635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4D97BD9-E592-4A20-B77E-FD8EA9B736E5}"/>
              </a:ext>
            </a:extLst>
          </p:cNvPr>
          <p:cNvSpPr/>
          <p:nvPr/>
        </p:nvSpPr>
        <p:spPr>
          <a:xfrm>
            <a:off x="8304875" y="3522017"/>
            <a:ext cx="251637" cy="17635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7D09FC9-49A9-4186-89E1-44DEDCA43D95}"/>
              </a:ext>
            </a:extLst>
          </p:cNvPr>
          <p:cNvSpPr/>
          <p:nvPr/>
        </p:nvSpPr>
        <p:spPr>
          <a:xfrm>
            <a:off x="8646704" y="3522017"/>
            <a:ext cx="251637" cy="17635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F91CDDB-E6DF-4C17-8415-9190838DE2CB}"/>
              </a:ext>
            </a:extLst>
          </p:cNvPr>
          <p:cNvSpPr/>
          <p:nvPr/>
        </p:nvSpPr>
        <p:spPr>
          <a:xfrm>
            <a:off x="4208906" y="1635977"/>
            <a:ext cx="251637" cy="17635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DA91366-FA92-4850-8FAA-34344D38A5CF}"/>
              </a:ext>
            </a:extLst>
          </p:cNvPr>
          <p:cNvSpPr/>
          <p:nvPr/>
        </p:nvSpPr>
        <p:spPr>
          <a:xfrm>
            <a:off x="4550735" y="1635977"/>
            <a:ext cx="251637" cy="17635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2A1AE36-E4C4-41C1-9BE1-45CBAFE27321}"/>
              </a:ext>
            </a:extLst>
          </p:cNvPr>
          <p:cNvSpPr/>
          <p:nvPr/>
        </p:nvSpPr>
        <p:spPr>
          <a:xfrm>
            <a:off x="4276245" y="3153220"/>
            <a:ext cx="251637" cy="17635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44207E6-6F6A-419A-BFBA-4685C13CCA34}"/>
              </a:ext>
            </a:extLst>
          </p:cNvPr>
          <p:cNvSpPr/>
          <p:nvPr/>
        </p:nvSpPr>
        <p:spPr>
          <a:xfrm>
            <a:off x="3713018" y="4824387"/>
            <a:ext cx="1600200" cy="242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FPGA2019 - Public</a:t>
            </a:r>
          </a:p>
        </p:txBody>
      </p:sp>
    </p:spTree>
    <p:extLst>
      <p:ext uri="{BB962C8B-B14F-4D97-AF65-F5344CB8AC3E}">
        <p14:creationId xmlns:p14="http://schemas.microsoft.com/office/powerpoint/2010/main" val="316850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64B653-0EFB-4272-866C-72A2475F9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6796D-212D-4BB5-A1F7-93A03A58E8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613" y="1203324"/>
            <a:ext cx="7829405" cy="3425825"/>
          </a:xfrm>
        </p:spPr>
        <p:txBody>
          <a:bodyPr/>
          <a:lstStyle/>
          <a:p>
            <a:r>
              <a:rPr lang="en-US" dirty="0"/>
              <a:t>To use the FPGA effectively and efficiently, convert everything to regular structures</a:t>
            </a:r>
          </a:p>
          <a:p>
            <a:r>
              <a:rPr lang="en-US" sz="1600" dirty="0"/>
              <a:t>	But new packing and clustering may create irregular sub-structures</a:t>
            </a:r>
          </a:p>
          <a:p>
            <a:r>
              <a:rPr lang="en-US" sz="1600" dirty="0"/>
              <a:t>	AI application target may use regular structures</a:t>
            </a:r>
          </a:p>
          <a:p>
            <a:r>
              <a:rPr lang="en-US" sz="1400" dirty="0"/>
              <a:t>		(Massively parallel DOT arrays)</a:t>
            </a:r>
          </a:p>
          <a:p>
            <a:r>
              <a:rPr lang="en-US" sz="1600" dirty="0"/>
              <a:t>	But source can be any combination of functions</a:t>
            </a:r>
          </a:p>
          <a:p>
            <a:r>
              <a:rPr lang="en-US" sz="1400" dirty="0"/>
              <a:t>		Each combination can be unique as well</a:t>
            </a:r>
          </a:p>
          <a:p>
            <a:r>
              <a:rPr lang="en-US" dirty="0"/>
              <a:t>Only span is limited (for now)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433385-352B-4CB4-974B-2E7953E10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vs. Irregular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A57386-E25F-4C94-AC06-728830D1F882}"/>
              </a:ext>
            </a:extLst>
          </p:cNvPr>
          <p:cNvSpPr/>
          <p:nvPr/>
        </p:nvSpPr>
        <p:spPr>
          <a:xfrm>
            <a:off x="3713018" y="4824387"/>
            <a:ext cx="1600200" cy="242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FPGA2019 - Public</a:t>
            </a:r>
          </a:p>
        </p:txBody>
      </p:sp>
    </p:spTree>
    <p:extLst>
      <p:ext uri="{BB962C8B-B14F-4D97-AF65-F5344CB8AC3E}">
        <p14:creationId xmlns:p14="http://schemas.microsoft.com/office/powerpoint/2010/main" val="271370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742734-3402-465C-BE34-7E2603B9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2EEC3B3-E5C4-4BE9-82CF-02E1DEA0B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Shipping Analogy</a:t>
            </a:r>
          </a:p>
        </p:txBody>
      </p:sp>
      <p:pic>
        <p:nvPicPr>
          <p:cNvPr id="2050" name="Picture 2" descr="Image result for container ship">
            <a:extLst>
              <a:ext uri="{FF2B5EF4-FFF2-40B4-BE49-F238E27FC236}">
                <a16:creationId xmlns:a16="http://schemas.microsoft.com/office/drawing/2014/main" id="{13FB7EBA-BEBF-4680-A69D-0678AA6C5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62" y="1203324"/>
            <a:ext cx="4307463" cy="286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hip cargo hold">
            <a:extLst>
              <a:ext uri="{FF2B5EF4-FFF2-40B4-BE49-F238E27FC236}">
                <a16:creationId xmlns:a16="http://schemas.microsoft.com/office/drawing/2014/main" id="{2909CF04-9A2D-4110-830E-4AE1DE1A4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213914"/>
            <a:ext cx="3437515" cy="284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9B5FA4-8FBB-4236-84F5-BDEFD5F69425}"/>
              </a:ext>
            </a:extLst>
          </p:cNvPr>
          <p:cNvSpPr txBox="1"/>
          <p:nvPr/>
        </p:nvSpPr>
        <p:spPr>
          <a:xfrm>
            <a:off x="1676400" y="4197928"/>
            <a:ext cx="81592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2000" dirty="0">
                <a:solidFill>
                  <a:srgbClr val="003C71"/>
                </a:solidFill>
              </a:rPr>
              <a:t>X-Pack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DB7ED6-4D15-462A-AD42-BE0AE85A2EFF}"/>
              </a:ext>
            </a:extLst>
          </p:cNvPr>
          <p:cNvSpPr txBox="1"/>
          <p:nvPr/>
        </p:nvSpPr>
        <p:spPr>
          <a:xfrm>
            <a:off x="6317672" y="4197928"/>
            <a:ext cx="78707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2000" dirty="0">
                <a:solidFill>
                  <a:srgbClr val="003C71"/>
                </a:solidFill>
              </a:rPr>
              <a:t>Fractal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1AFF6B-4861-4E31-B7FE-6DCD783F2B34}"/>
              </a:ext>
            </a:extLst>
          </p:cNvPr>
          <p:cNvSpPr/>
          <p:nvPr/>
        </p:nvSpPr>
        <p:spPr>
          <a:xfrm>
            <a:off x="3713018" y="4824387"/>
            <a:ext cx="1600200" cy="242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FPGA2019 - Public</a:t>
            </a:r>
          </a:p>
        </p:txBody>
      </p:sp>
    </p:spTree>
    <p:extLst>
      <p:ext uri="{BB962C8B-B14F-4D97-AF65-F5344CB8AC3E}">
        <p14:creationId xmlns:p14="http://schemas.microsoft.com/office/powerpoint/2010/main" val="214085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77CA8-D95E-4A9E-87C8-5F8728C7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22010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CC05B9-74CC-4475-9D16-A15A9727F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52D5D9-63B3-4AAB-A70C-C7BF01747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Regularized Multiplier Sizes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20AEC7-BAA7-4006-BB23-58660495B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54" y="1773998"/>
            <a:ext cx="3810330" cy="17756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155984-0324-4B7A-84DC-E193B8961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647" y="1840166"/>
            <a:ext cx="3063505" cy="14631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A7A530-0463-496A-8203-E6EB06B4FA3D}"/>
              </a:ext>
            </a:extLst>
          </p:cNvPr>
          <p:cNvSpPr txBox="1"/>
          <p:nvPr/>
        </p:nvSpPr>
        <p:spPr>
          <a:xfrm>
            <a:off x="1433945" y="3955473"/>
            <a:ext cx="2503891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May include Auxiliary call-out functions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D6092E-DE13-464C-B861-2E87AABCCE45}"/>
              </a:ext>
            </a:extLst>
          </p:cNvPr>
          <p:cNvSpPr/>
          <p:nvPr/>
        </p:nvSpPr>
        <p:spPr>
          <a:xfrm>
            <a:off x="3713018" y="4824387"/>
            <a:ext cx="1600200" cy="242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FPGA2019 - Public</a:t>
            </a:r>
          </a:p>
        </p:txBody>
      </p:sp>
    </p:spTree>
    <p:extLst>
      <p:ext uri="{BB962C8B-B14F-4D97-AF65-F5344CB8AC3E}">
        <p14:creationId xmlns:p14="http://schemas.microsoft.com/office/powerpoint/2010/main" val="51742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D2849B-6852-4845-A91F-5C48CF438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681929-D79D-43EA-B796-EA47C1C13B39}"/>
              </a:ext>
            </a:extLst>
          </p:cNvPr>
          <p:cNvSpPr/>
          <p:nvPr/>
        </p:nvSpPr>
        <p:spPr>
          <a:xfrm>
            <a:off x="3713018" y="4824387"/>
            <a:ext cx="1600200" cy="242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FPGA2019 - Public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A6EACF-4177-4418-9308-A341DD661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2" y="523875"/>
            <a:ext cx="5857875" cy="4095750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20082654-02D9-4D4E-8825-331CB42DA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3" y="308848"/>
            <a:ext cx="8229600" cy="868680"/>
          </a:xfrm>
        </p:spPr>
        <p:txBody>
          <a:bodyPr/>
          <a:lstStyle/>
          <a:p>
            <a:r>
              <a:rPr lang="en-US" dirty="0"/>
              <a:t>Fractal?</a:t>
            </a:r>
          </a:p>
        </p:txBody>
      </p:sp>
    </p:spTree>
    <p:extLst>
      <p:ext uri="{BB962C8B-B14F-4D97-AF65-F5344CB8AC3E}">
        <p14:creationId xmlns:p14="http://schemas.microsoft.com/office/powerpoint/2010/main" val="167624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742734-3402-465C-BE34-7E2603B9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2F4864-D66E-41B4-AC56-E9F3B5ED3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82" y="110640"/>
            <a:ext cx="8497036" cy="453429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0857B8-43F9-45DE-B575-FD944ABDC40F}"/>
              </a:ext>
            </a:extLst>
          </p:cNvPr>
          <p:cNvSpPr/>
          <p:nvPr/>
        </p:nvSpPr>
        <p:spPr>
          <a:xfrm>
            <a:off x="3713018" y="4824387"/>
            <a:ext cx="1600200" cy="242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FPGA2019 - Public</a:t>
            </a:r>
          </a:p>
        </p:txBody>
      </p:sp>
    </p:spTree>
    <p:extLst>
      <p:ext uri="{BB962C8B-B14F-4D97-AF65-F5344CB8AC3E}">
        <p14:creationId xmlns:p14="http://schemas.microsoft.com/office/powerpoint/2010/main" val="191410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B58185-3FB6-4218-820E-E6C523C3A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FCBCB-E414-4980-8532-E9D5B16B2C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Every single ALM in every single LAB at least partially used</a:t>
            </a:r>
          </a:p>
          <a:p>
            <a:r>
              <a:rPr lang="en-US" sz="1600" dirty="0"/>
              <a:t>	Logic</a:t>
            </a:r>
          </a:p>
          <a:p>
            <a:r>
              <a:rPr lang="en-US" sz="1600" dirty="0"/>
              <a:t>	Carry Chain </a:t>
            </a:r>
          </a:p>
          <a:p>
            <a:r>
              <a:rPr lang="en-US" sz="1600" dirty="0"/>
              <a:t>	Registers</a:t>
            </a:r>
          </a:p>
          <a:p>
            <a:r>
              <a:rPr lang="en-US" dirty="0"/>
              <a:t>Some may be hard </a:t>
            </a:r>
            <a:r>
              <a:rPr lang="en-US" dirty="0" err="1"/>
              <a:t>depops</a:t>
            </a:r>
            <a:endParaRPr lang="en-US" dirty="0"/>
          </a:p>
          <a:p>
            <a:r>
              <a:rPr lang="en-US" sz="1600" dirty="0"/>
              <a:t>	But these are not counted</a:t>
            </a:r>
          </a:p>
          <a:p>
            <a:r>
              <a:rPr lang="en-US" dirty="0"/>
              <a:t>97% average efficiency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197445A-7B35-4D60-97B6-487A3ED33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~100% Utilization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84E312-ADF2-442F-999D-E19F70620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413" y="89604"/>
            <a:ext cx="4114800" cy="4572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63A23C2-1566-44BB-9B1E-F0EBC9B4A471}"/>
              </a:ext>
            </a:extLst>
          </p:cNvPr>
          <p:cNvSpPr/>
          <p:nvPr/>
        </p:nvSpPr>
        <p:spPr>
          <a:xfrm>
            <a:off x="3713018" y="4824387"/>
            <a:ext cx="1600200" cy="242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FPGA2019 - Public</a:t>
            </a:r>
          </a:p>
        </p:txBody>
      </p:sp>
    </p:spTree>
    <p:extLst>
      <p:ext uri="{BB962C8B-B14F-4D97-AF65-F5344CB8AC3E}">
        <p14:creationId xmlns:p14="http://schemas.microsoft.com/office/powerpoint/2010/main" val="262202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9F2C10-22D0-432A-8792-B2B3F9B9E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921E5-AE2D-46D4-8FC2-93B53A5961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  <a:p>
            <a:r>
              <a:rPr lang="en-US" dirty="0"/>
              <a:t>	ALM utilization ~= LAB utilization</a:t>
            </a:r>
          </a:p>
          <a:p>
            <a:r>
              <a:rPr lang="en-US" dirty="0"/>
              <a:t>	~Flat system speed </a:t>
            </a:r>
          </a:p>
          <a:p>
            <a:r>
              <a:rPr lang="en-US" dirty="0"/>
              <a:t>	~Linear compiler time</a:t>
            </a:r>
          </a:p>
          <a:p>
            <a:r>
              <a:rPr lang="en-US" dirty="0"/>
              <a:t>Regularized Performance</a:t>
            </a:r>
          </a:p>
          <a:p>
            <a:r>
              <a:rPr lang="en-US" dirty="0"/>
              <a:t>	~3% speed variation from DOT to 	DOT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5B0F00-E784-4F3F-8E09-3A9FAF91A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Chip Discussion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D06F2A-06B9-43FA-84BC-BCEDABE5D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889" y="1074421"/>
            <a:ext cx="4389344" cy="1426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510DA8-4DF5-493D-BECB-2CB29181C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107" y="2813637"/>
            <a:ext cx="4603111" cy="13750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02E37E-7CB7-4108-B0B5-B2C384D196CE}"/>
              </a:ext>
            </a:extLst>
          </p:cNvPr>
          <p:cNvSpPr txBox="1"/>
          <p:nvPr/>
        </p:nvSpPr>
        <p:spPr>
          <a:xfrm>
            <a:off x="6206836" y="816299"/>
            <a:ext cx="737381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003C71"/>
                </a:solidFill>
              </a:rPr>
              <a:t>Fractal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3E0C71-C93B-4B55-AECD-EB9557B85E8F}"/>
              </a:ext>
            </a:extLst>
          </p:cNvPr>
          <p:cNvSpPr txBox="1"/>
          <p:nvPr/>
        </p:nvSpPr>
        <p:spPr>
          <a:xfrm>
            <a:off x="6026728" y="2642755"/>
            <a:ext cx="1279196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b="1" dirty="0">
                <a:solidFill>
                  <a:srgbClr val="003C71"/>
                </a:solidFill>
              </a:rPr>
              <a:t>Non-Fractal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3107EA-6E28-4B1E-B8D8-49109798DA7E}"/>
              </a:ext>
            </a:extLst>
          </p:cNvPr>
          <p:cNvSpPr/>
          <p:nvPr/>
        </p:nvSpPr>
        <p:spPr>
          <a:xfrm>
            <a:off x="3713018" y="4824387"/>
            <a:ext cx="1600200" cy="242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FPGA2019 - Public</a:t>
            </a:r>
          </a:p>
        </p:txBody>
      </p:sp>
    </p:spTree>
    <p:extLst>
      <p:ext uri="{BB962C8B-B14F-4D97-AF65-F5344CB8AC3E}">
        <p14:creationId xmlns:p14="http://schemas.microsoft.com/office/powerpoint/2010/main" val="240173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77CA8-D95E-4A9E-87C8-5F8728C7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Whats</a:t>
            </a:r>
            <a:r>
              <a:rPr lang="en-US" dirty="0"/>
              <a:t> Next?</a:t>
            </a:r>
          </a:p>
        </p:txBody>
      </p:sp>
    </p:spTree>
    <p:extLst>
      <p:ext uri="{BB962C8B-B14F-4D97-AF65-F5344CB8AC3E}">
        <p14:creationId xmlns:p14="http://schemas.microsoft.com/office/powerpoint/2010/main" val="318168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Fractal Synthesis Taxonomy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571FB51-91B0-47B6-9444-162488C9EA04}"/>
              </a:ext>
            </a:extLst>
          </p:cNvPr>
          <p:cNvSpPr/>
          <p:nvPr/>
        </p:nvSpPr>
        <p:spPr>
          <a:xfrm>
            <a:off x="3765322" y="1091023"/>
            <a:ext cx="1807535" cy="72215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Fractal Synthesis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679603F-FAA0-4975-90BC-9FC32516A1C8}"/>
              </a:ext>
            </a:extLst>
          </p:cNvPr>
          <p:cNvSpPr/>
          <p:nvPr/>
        </p:nvSpPr>
        <p:spPr>
          <a:xfrm>
            <a:off x="1701209" y="2091070"/>
            <a:ext cx="1616149" cy="134679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Fractal Synthesis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D0EAD7C-4B58-4477-8531-65C7E9A91ADD}"/>
              </a:ext>
            </a:extLst>
          </p:cNvPr>
          <p:cNvSpPr/>
          <p:nvPr/>
        </p:nvSpPr>
        <p:spPr>
          <a:xfrm>
            <a:off x="4089244" y="2324984"/>
            <a:ext cx="1159694" cy="102072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Embedded Synthesis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0EB6D6-72FA-444F-8CF5-B9BF384EE908}"/>
              </a:ext>
            </a:extLst>
          </p:cNvPr>
          <p:cNvSpPr/>
          <p:nvPr/>
        </p:nvSpPr>
        <p:spPr>
          <a:xfrm>
            <a:off x="6020823" y="2000161"/>
            <a:ext cx="1474382" cy="124046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NoC</a:t>
            </a:r>
            <a:endParaRPr lang="en-US" sz="1400" dirty="0"/>
          </a:p>
          <a:p>
            <a:pPr algn="ctr"/>
            <a:r>
              <a:rPr lang="en-US" sz="1400" dirty="0"/>
              <a:t>(Network on a Chip)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FB24AEF-D496-4F9D-A25B-08AB17496431}"/>
              </a:ext>
            </a:extLst>
          </p:cNvPr>
          <p:cNvSpPr/>
          <p:nvPr/>
        </p:nvSpPr>
        <p:spPr>
          <a:xfrm>
            <a:off x="4123286" y="3763921"/>
            <a:ext cx="1091609" cy="92857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Exact</a:t>
            </a:r>
          </a:p>
          <a:p>
            <a:pPr algn="ctr"/>
            <a:r>
              <a:rPr lang="en-US" sz="1000" dirty="0"/>
              <a:t>Synthesis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5BDF483-04C3-4E40-A7C1-30523705FFDF}"/>
              </a:ext>
            </a:extLst>
          </p:cNvPr>
          <p:cNvSpPr/>
          <p:nvPr/>
        </p:nvSpPr>
        <p:spPr>
          <a:xfrm>
            <a:off x="779248" y="3735562"/>
            <a:ext cx="1730035" cy="95693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Multiplier Regularization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9A6B4E6-0321-4563-B046-815E502D1EF4}"/>
              </a:ext>
            </a:extLst>
          </p:cNvPr>
          <p:cNvCxnSpPr>
            <a:cxnSpLocks/>
            <a:stCxn id="10" idx="3"/>
            <a:endCxn id="11" idx="0"/>
          </p:cNvCxnSpPr>
          <p:nvPr/>
        </p:nvCxnSpPr>
        <p:spPr>
          <a:xfrm flipH="1">
            <a:off x="2509284" y="1707422"/>
            <a:ext cx="1520745" cy="38364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D320B91-26D0-4F3B-AE4E-FBE8A560D2DD}"/>
              </a:ext>
            </a:extLst>
          </p:cNvPr>
          <p:cNvCxnSpPr>
            <a:cxnSpLocks/>
            <a:stCxn id="11" idx="4"/>
            <a:endCxn id="15" idx="0"/>
          </p:cNvCxnSpPr>
          <p:nvPr/>
        </p:nvCxnSpPr>
        <p:spPr>
          <a:xfrm flipH="1">
            <a:off x="1644266" y="3437860"/>
            <a:ext cx="865018" cy="29770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11A6560-2F53-4A08-B7E7-0E4186D3D229}"/>
              </a:ext>
            </a:extLst>
          </p:cNvPr>
          <p:cNvCxnSpPr>
            <a:cxnSpLocks/>
            <a:stCxn id="11" idx="5"/>
            <a:endCxn id="14" idx="1"/>
          </p:cNvCxnSpPr>
          <p:nvPr/>
        </p:nvCxnSpPr>
        <p:spPr>
          <a:xfrm>
            <a:off x="3080678" y="3240627"/>
            <a:ext cx="1202470" cy="659281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BB07B3B-4A39-410E-9D21-12724488B776}"/>
              </a:ext>
            </a:extLst>
          </p:cNvPr>
          <p:cNvCxnSpPr>
            <a:cxnSpLocks/>
            <a:stCxn id="10" idx="4"/>
            <a:endCxn id="12" idx="0"/>
          </p:cNvCxnSpPr>
          <p:nvPr/>
        </p:nvCxnSpPr>
        <p:spPr>
          <a:xfrm>
            <a:off x="4669090" y="1813179"/>
            <a:ext cx="1" cy="51180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7EFCA22-EB91-4DDA-BDAD-CFD8D552FBD3}"/>
              </a:ext>
            </a:extLst>
          </p:cNvPr>
          <p:cNvCxnSpPr>
            <a:cxnSpLocks/>
            <a:stCxn id="12" idx="4"/>
            <a:endCxn id="14" idx="0"/>
          </p:cNvCxnSpPr>
          <p:nvPr/>
        </p:nvCxnSpPr>
        <p:spPr>
          <a:xfrm>
            <a:off x="4669091" y="3345712"/>
            <a:ext cx="0" cy="4182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D39641B-D4A8-42E1-9C0A-D0642747F017}"/>
              </a:ext>
            </a:extLst>
          </p:cNvPr>
          <p:cNvCxnSpPr>
            <a:cxnSpLocks/>
            <a:stCxn id="10" idx="5"/>
            <a:endCxn id="13" idx="1"/>
          </p:cNvCxnSpPr>
          <p:nvPr/>
        </p:nvCxnSpPr>
        <p:spPr>
          <a:xfrm>
            <a:off x="5308150" y="1707422"/>
            <a:ext cx="928591" cy="47440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3D1ABAC-98F6-4C10-9466-81858686633F}"/>
              </a:ext>
            </a:extLst>
          </p:cNvPr>
          <p:cNvCxnSpPr>
            <a:cxnSpLocks/>
            <a:stCxn id="13" idx="4"/>
            <a:endCxn id="14" idx="7"/>
          </p:cNvCxnSpPr>
          <p:nvPr/>
        </p:nvCxnSpPr>
        <p:spPr>
          <a:xfrm flipH="1">
            <a:off x="5055033" y="3240627"/>
            <a:ext cx="1702981" cy="65928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8FD35A4-476A-4213-80A1-0CC654BACA4A}"/>
              </a:ext>
            </a:extLst>
          </p:cNvPr>
          <p:cNvCxnSpPr>
            <a:stCxn id="15" idx="6"/>
            <a:endCxn id="14" idx="2"/>
          </p:cNvCxnSpPr>
          <p:nvPr/>
        </p:nvCxnSpPr>
        <p:spPr>
          <a:xfrm>
            <a:off x="2509283" y="4214030"/>
            <a:ext cx="1614003" cy="14180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DF04361-D319-4A39-925F-3FC27749FAFC}"/>
              </a:ext>
            </a:extLst>
          </p:cNvPr>
          <p:cNvSpPr/>
          <p:nvPr/>
        </p:nvSpPr>
        <p:spPr>
          <a:xfrm>
            <a:off x="7635773" y="776574"/>
            <a:ext cx="1159694" cy="102072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Chip Scale Adders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C63C7EC-0419-4896-AC08-11BAAB97693C}"/>
              </a:ext>
            </a:extLst>
          </p:cNvPr>
          <p:cNvSpPr/>
          <p:nvPr/>
        </p:nvSpPr>
        <p:spPr>
          <a:xfrm>
            <a:off x="7635773" y="3584839"/>
            <a:ext cx="1159694" cy="102072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Chip Scale Multipliers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0776313-7274-4A93-BF28-79BF4A3971D6}"/>
              </a:ext>
            </a:extLst>
          </p:cNvPr>
          <p:cNvSpPr/>
          <p:nvPr/>
        </p:nvSpPr>
        <p:spPr>
          <a:xfrm>
            <a:off x="7756931" y="2056819"/>
            <a:ext cx="1219967" cy="112714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Fast Wide Data Distribution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8EF6CFF-5369-45A4-A810-AB15A61C0460}"/>
              </a:ext>
            </a:extLst>
          </p:cNvPr>
          <p:cNvSpPr/>
          <p:nvPr/>
        </p:nvSpPr>
        <p:spPr>
          <a:xfrm>
            <a:off x="3268899" y="1286359"/>
            <a:ext cx="4356267" cy="1395878"/>
          </a:xfrm>
          <a:custGeom>
            <a:avLst/>
            <a:gdLst>
              <a:gd name="connsiteX0" fmla="*/ 4356267 w 4356267"/>
              <a:gd name="connsiteY0" fmla="*/ 0 h 1395878"/>
              <a:gd name="connsiteX1" fmla="*/ 4100545 w 4356267"/>
              <a:gd name="connsiteY1" fmla="*/ 7749 h 1395878"/>
              <a:gd name="connsiteX2" fmla="*/ 3976559 w 4356267"/>
              <a:gd name="connsiteY2" fmla="*/ 23248 h 1395878"/>
              <a:gd name="connsiteX3" fmla="*/ 3937813 w 4356267"/>
              <a:gd name="connsiteY3" fmla="*/ 30997 h 1395878"/>
              <a:gd name="connsiteX4" fmla="*/ 3891318 w 4356267"/>
              <a:gd name="connsiteY4" fmla="*/ 38746 h 1395878"/>
              <a:gd name="connsiteX5" fmla="*/ 3852572 w 4356267"/>
              <a:gd name="connsiteY5" fmla="*/ 46495 h 1395878"/>
              <a:gd name="connsiteX6" fmla="*/ 3775081 w 4356267"/>
              <a:gd name="connsiteY6" fmla="*/ 54244 h 1395878"/>
              <a:gd name="connsiteX7" fmla="*/ 3689840 w 4356267"/>
              <a:gd name="connsiteY7" fmla="*/ 69743 h 1395878"/>
              <a:gd name="connsiteX8" fmla="*/ 3643345 w 4356267"/>
              <a:gd name="connsiteY8" fmla="*/ 77492 h 1395878"/>
              <a:gd name="connsiteX9" fmla="*/ 3604599 w 4356267"/>
              <a:gd name="connsiteY9" fmla="*/ 92990 h 1395878"/>
              <a:gd name="connsiteX10" fmla="*/ 3542606 w 4356267"/>
              <a:gd name="connsiteY10" fmla="*/ 100739 h 1395878"/>
              <a:gd name="connsiteX11" fmla="*/ 3503860 w 4356267"/>
              <a:gd name="connsiteY11" fmla="*/ 108488 h 1395878"/>
              <a:gd name="connsiteX12" fmla="*/ 3480613 w 4356267"/>
              <a:gd name="connsiteY12" fmla="*/ 116238 h 1395878"/>
              <a:gd name="connsiteX13" fmla="*/ 3410870 w 4356267"/>
              <a:gd name="connsiteY13" fmla="*/ 131736 h 1395878"/>
              <a:gd name="connsiteX14" fmla="*/ 3379874 w 4356267"/>
              <a:gd name="connsiteY14" fmla="*/ 139485 h 1395878"/>
              <a:gd name="connsiteX15" fmla="*/ 3263637 w 4356267"/>
              <a:gd name="connsiteY15" fmla="*/ 162733 h 1395878"/>
              <a:gd name="connsiteX16" fmla="*/ 3232640 w 4356267"/>
              <a:gd name="connsiteY16" fmla="*/ 170482 h 1395878"/>
              <a:gd name="connsiteX17" fmla="*/ 3155148 w 4356267"/>
              <a:gd name="connsiteY17" fmla="*/ 193729 h 1395878"/>
              <a:gd name="connsiteX18" fmla="*/ 3100904 w 4356267"/>
              <a:gd name="connsiteY18" fmla="*/ 201478 h 1395878"/>
              <a:gd name="connsiteX19" fmla="*/ 3038911 w 4356267"/>
              <a:gd name="connsiteY19" fmla="*/ 216977 h 1395878"/>
              <a:gd name="connsiteX20" fmla="*/ 3007915 w 4356267"/>
              <a:gd name="connsiteY20" fmla="*/ 224726 h 1395878"/>
              <a:gd name="connsiteX21" fmla="*/ 2969169 w 4356267"/>
              <a:gd name="connsiteY21" fmla="*/ 232475 h 1395878"/>
              <a:gd name="connsiteX22" fmla="*/ 2907176 w 4356267"/>
              <a:gd name="connsiteY22" fmla="*/ 247973 h 1395878"/>
              <a:gd name="connsiteX23" fmla="*/ 2845182 w 4356267"/>
              <a:gd name="connsiteY23" fmla="*/ 263472 h 1395878"/>
              <a:gd name="connsiteX24" fmla="*/ 2783189 w 4356267"/>
              <a:gd name="connsiteY24" fmla="*/ 278970 h 1395878"/>
              <a:gd name="connsiteX25" fmla="*/ 2744443 w 4356267"/>
              <a:gd name="connsiteY25" fmla="*/ 286719 h 1395878"/>
              <a:gd name="connsiteX26" fmla="*/ 2697948 w 4356267"/>
              <a:gd name="connsiteY26" fmla="*/ 302217 h 1395878"/>
              <a:gd name="connsiteX27" fmla="*/ 2620457 w 4356267"/>
              <a:gd name="connsiteY27" fmla="*/ 317716 h 1395878"/>
              <a:gd name="connsiteX28" fmla="*/ 2519718 w 4356267"/>
              <a:gd name="connsiteY28" fmla="*/ 340963 h 1395878"/>
              <a:gd name="connsiteX29" fmla="*/ 2488721 w 4356267"/>
              <a:gd name="connsiteY29" fmla="*/ 356461 h 1395878"/>
              <a:gd name="connsiteX30" fmla="*/ 2411230 w 4356267"/>
              <a:gd name="connsiteY30" fmla="*/ 371960 h 1395878"/>
              <a:gd name="connsiteX31" fmla="*/ 2380233 w 4356267"/>
              <a:gd name="connsiteY31" fmla="*/ 379709 h 1395878"/>
              <a:gd name="connsiteX32" fmla="*/ 2349237 w 4356267"/>
              <a:gd name="connsiteY32" fmla="*/ 395207 h 1395878"/>
              <a:gd name="connsiteX33" fmla="*/ 2318240 w 4356267"/>
              <a:gd name="connsiteY33" fmla="*/ 402956 h 1395878"/>
              <a:gd name="connsiteX34" fmla="*/ 2294993 w 4356267"/>
              <a:gd name="connsiteY34" fmla="*/ 410705 h 1395878"/>
              <a:gd name="connsiteX35" fmla="*/ 2263996 w 4356267"/>
              <a:gd name="connsiteY35" fmla="*/ 418455 h 1395878"/>
              <a:gd name="connsiteX36" fmla="*/ 2194254 w 4356267"/>
              <a:gd name="connsiteY36" fmla="*/ 441702 h 1395878"/>
              <a:gd name="connsiteX37" fmla="*/ 2132260 w 4356267"/>
              <a:gd name="connsiteY37" fmla="*/ 457200 h 1395878"/>
              <a:gd name="connsiteX38" fmla="*/ 2070267 w 4356267"/>
              <a:gd name="connsiteY38" fmla="*/ 488197 h 1395878"/>
              <a:gd name="connsiteX39" fmla="*/ 2039270 w 4356267"/>
              <a:gd name="connsiteY39" fmla="*/ 495946 h 1395878"/>
              <a:gd name="connsiteX40" fmla="*/ 1954030 w 4356267"/>
              <a:gd name="connsiteY40" fmla="*/ 526943 h 1395878"/>
              <a:gd name="connsiteX41" fmla="*/ 1907535 w 4356267"/>
              <a:gd name="connsiteY41" fmla="*/ 542441 h 1395878"/>
              <a:gd name="connsiteX42" fmla="*/ 1876538 w 4356267"/>
              <a:gd name="connsiteY42" fmla="*/ 557939 h 1395878"/>
              <a:gd name="connsiteX43" fmla="*/ 1822294 w 4356267"/>
              <a:gd name="connsiteY43" fmla="*/ 588936 h 1395878"/>
              <a:gd name="connsiteX44" fmla="*/ 1791298 w 4356267"/>
              <a:gd name="connsiteY44" fmla="*/ 596685 h 1395878"/>
              <a:gd name="connsiteX45" fmla="*/ 1713806 w 4356267"/>
              <a:gd name="connsiteY45" fmla="*/ 635431 h 1395878"/>
              <a:gd name="connsiteX46" fmla="*/ 1651813 w 4356267"/>
              <a:gd name="connsiteY46" fmla="*/ 658678 h 1395878"/>
              <a:gd name="connsiteX47" fmla="*/ 1597569 w 4356267"/>
              <a:gd name="connsiteY47" fmla="*/ 674177 h 1395878"/>
              <a:gd name="connsiteX48" fmla="*/ 1566572 w 4356267"/>
              <a:gd name="connsiteY48" fmla="*/ 689675 h 1395878"/>
              <a:gd name="connsiteX49" fmla="*/ 1535576 w 4356267"/>
              <a:gd name="connsiteY49" fmla="*/ 697424 h 1395878"/>
              <a:gd name="connsiteX50" fmla="*/ 1411589 w 4356267"/>
              <a:gd name="connsiteY50" fmla="*/ 751668 h 1395878"/>
              <a:gd name="connsiteX51" fmla="*/ 1349596 w 4356267"/>
              <a:gd name="connsiteY51" fmla="*/ 782665 h 1395878"/>
              <a:gd name="connsiteX52" fmla="*/ 1318599 w 4356267"/>
              <a:gd name="connsiteY52" fmla="*/ 798163 h 1395878"/>
              <a:gd name="connsiteX53" fmla="*/ 1233359 w 4356267"/>
              <a:gd name="connsiteY53" fmla="*/ 844658 h 1395878"/>
              <a:gd name="connsiteX54" fmla="*/ 1148118 w 4356267"/>
              <a:gd name="connsiteY54" fmla="*/ 883404 h 1395878"/>
              <a:gd name="connsiteX55" fmla="*/ 1093874 w 4356267"/>
              <a:gd name="connsiteY55" fmla="*/ 906651 h 1395878"/>
              <a:gd name="connsiteX56" fmla="*/ 1070626 w 4356267"/>
              <a:gd name="connsiteY56" fmla="*/ 922149 h 1395878"/>
              <a:gd name="connsiteX57" fmla="*/ 1039630 w 4356267"/>
              <a:gd name="connsiteY57" fmla="*/ 929899 h 1395878"/>
              <a:gd name="connsiteX58" fmla="*/ 993135 w 4356267"/>
              <a:gd name="connsiteY58" fmla="*/ 953146 h 1395878"/>
              <a:gd name="connsiteX59" fmla="*/ 969887 w 4356267"/>
              <a:gd name="connsiteY59" fmla="*/ 960895 h 1395878"/>
              <a:gd name="connsiteX60" fmla="*/ 915643 w 4356267"/>
              <a:gd name="connsiteY60" fmla="*/ 991892 h 1395878"/>
              <a:gd name="connsiteX61" fmla="*/ 869148 w 4356267"/>
              <a:gd name="connsiteY61" fmla="*/ 1007390 h 1395878"/>
              <a:gd name="connsiteX62" fmla="*/ 776159 w 4356267"/>
              <a:gd name="connsiteY62" fmla="*/ 1046136 h 1395878"/>
              <a:gd name="connsiteX63" fmla="*/ 752911 w 4356267"/>
              <a:gd name="connsiteY63" fmla="*/ 1061634 h 1395878"/>
              <a:gd name="connsiteX64" fmla="*/ 729664 w 4356267"/>
              <a:gd name="connsiteY64" fmla="*/ 1069383 h 1395878"/>
              <a:gd name="connsiteX65" fmla="*/ 714165 w 4356267"/>
              <a:gd name="connsiteY65" fmla="*/ 1084882 h 1395878"/>
              <a:gd name="connsiteX66" fmla="*/ 667670 w 4356267"/>
              <a:gd name="connsiteY66" fmla="*/ 1100380 h 1395878"/>
              <a:gd name="connsiteX67" fmla="*/ 644423 w 4356267"/>
              <a:gd name="connsiteY67" fmla="*/ 1108129 h 1395878"/>
              <a:gd name="connsiteX68" fmla="*/ 621176 w 4356267"/>
              <a:gd name="connsiteY68" fmla="*/ 1123627 h 1395878"/>
              <a:gd name="connsiteX69" fmla="*/ 528186 w 4356267"/>
              <a:gd name="connsiteY69" fmla="*/ 1162373 h 1395878"/>
              <a:gd name="connsiteX70" fmla="*/ 481691 w 4356267"/>
              <a:gd name="connsiteY70" fmla="*/ 1185621 h 1395878"/>
              <a:gd name="connsiteX71" fmla="*/ 427447 w 4356267"/>
              <a:gd name="connsiteY71" fmla="*/ 1216617 h 1395878"/>
              <a:gd name="connsiteX72" fmla="*/ 365454 w 4356267"/>
              <a:gd name="connsiteY72" fmla="*/ 1239865 h 1395878"/>
              <a:gd name="connsiteX73" fmla="*/ 287962 w 4356267"/>
              <a:gd name="connsiteY73" fmla="*/ 1286360 h 1395878"/>
              <a:gd name="connsiteX74" fmla="*/ 233718 w 4356267"/>
              <a:gd name="connsiteY74" fmla="*/ 1301858 h 1395878"/>
              <a:gd name="connsiteX75" fmla="*/ 210470 w 4356267"/>
              <a:gd name="connsiteY75" fmla="*/ 1317356 h 1395878"/>
              <a:gd name="connsiteX76" fmla="*/ 156226 w 4356267"/>
              <a:gd name="connsiteY76" fmla="*/ 1332855 h 1395878"/>
              <a:gd name="connsiteX77" fmla="*/ 125230 w 4356267"/>
              <a:gd name="connsiteY77" fmla="*/ 1348353 h 1395878"/>
              <a:gd name="connsiteX78" fmla="*/ 1243 w 4356267"/>
              <a:gd name="connsiteY78" fmla="*/ 1394848 h 1395878"/>
              <a:gd name="connsiteX79" fmla="*/ 24491 w 4356267"/>
              <a:gd name="connsiteY79" fmla="*/ 1387099 h 1395878"/>
              <a:gd name="connsiteX80" fmla="*/ 24491 w 4356267"/>
              <a:gd name="connsiteY80" fmla="*/ 1379349 h 139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4356267" h="1395878">
                <a:moveTo>
                  <a:pt x="4356267" y="0"/>
                </a:moveTo>
                <a:lnTo>
                  <a:pt x="4100545" y="7749"/>
                </a:lnTo>
                <a:cubicBezTo>
                  <a:pt x="4057581" y="9747"/>
                  <a:pt x="4018299" y="15659"/>
                  <a:pt x="3976559" y="23248"/>
                </a:cubicBezTo>
                <a:cubicBezTo>
                  <a:pt x="3963600" y="25604"/>
                  <a:pt x="3950772" y="28641"/>
                  <a:pt x="3937813" y="30997"/>
                </a:cubicBezTo>
                <a:cubicBezTo>
                  <a:pt x="3922354" y="33808"/>
                  <a:pt x="3906777" y="35935"/>
                  <a:pt x="3891318" y="38746"/>
                </a:cubicBezTo>
                <a:cubicBezTo>
                  <a:pt x="3878359" y="41102"/>
                  <a:pt x="3865628" y="44754"/>
                  <a:pt x="3852572" y="46495"/>
                </a:cubicBezTo>
                <a:cubicBezTo>
                  <a:pt x="3826841" y="49926"/>
                  <a:pt x="3800840" y="51024"/>
                  <a:pt x="3775081" y="54244"/>
                </a:cubicBezTo>
                <a:cubicBezTo>
                  <a:pt x="3738563" y="58809"/>
                  <a:pt x="3724739" y="63398"/>
                  <a:pt x="3689840" y="69743"/>
                </a:cubicBezTo>
                <a:cubicBezTo>
                  <a:pt x="3674381" y="72554"/>
                  <a:pt x="3658843" y="74909"/>
                  <a:pt x="3643345" y="77492"/>
                </a:cubicBezTo>
                <a:cubicBezTo>
                  <a:pt x="3630430" y="82658"/>
                  <a:pt x="3618153" y="89862"/>
                  <a:pt x="3604599" y="92990"/>
                </a:cubicBezTo>
                <a:cubicBezTo>
                  <a:pt x="3584307" y="97673"/>
                  <a:pt x="3563189" y="97572"/>
                  <a:pt x="3542606" y="100739"/>
                </a:cubicBezTo>
                <a:cubicBezTo>
                  <a:pt x="3529588" y="102742"/>
                  <a:pt x="3516638" y="105293"/>
                  <a:pt x="3503860" y="108488"/>
                </a:cubicBezTo>
                <a:cubicBezTo>
                  <a:pt x="3495936" y="110469"/>
                  <a:pt x="3488467" y="113994"/>
                  <a:pt x="3480613" y="116238"/>
                </a:cubicBezTo>
                <a:cubicBezTo>
                  <a:pt x="3447551" y="125685"/>
                  <a:pt x="3446811" y="123749"/>
                  <a:pt x="3410870" y="131736"/>
                </a:cubicBezTo>
                <a:cubicBezTo>
                  <a:pt x="3400474" y="134046"/>
                  <a:pt x="3390352" y="137580"/>
                  <a:pt x="3379874" y="139485"/>
                </a:cubicBezTo>
                <a:cubicBezTo>
                  <a:pt x="3261495" y="161008"/>
                  <a:pt x="3393552" y="130253"/>
                  <a:pt x="3263637" y="162733"/>
                </a:cubicBezTo>
                <a:cubicBezTo>
                  <a:pt x="3253305" y="165316"/>
                  <a:pt x="3242744" y="167114"/>
                  <a:pt x="3232640" y="170482"/>
                </a:cubicBezTo>
                <a:cubicBezTo>
                  <a:pt x="3208376" y="178570"/>
                  <a:pt x="3180914" y="189044"/>
                  <a:pt x="3155148" y="193729"/>
                </a:cubicBezTo>
                <a:cubicBezTo>
                  <a:pt x="3137178" y="196996"/>
                  <a:pt x="3118814" y="197896"/>
                  <a:pt x="3100904" y="201478"/>
                </a:cubicBezTo>
                <a:cubicBezTo>
                  <a:pt x="3080017" y="205655"/>
                  <a:pt x="3059575" y="211811"/>
                  <a:pt x="3038911" y="216977"/>
                </a:cubicBezTo>
                <a:cubicBezTo>
                  <a:pt x="3028579" y="219560"/>
                  <a:pt x="3018358" y="222637"/>
                  <a:pt x="3007915" y="224726"/>
                </a:cubicBezTo>
                <a:cubicBezTo>
                  <a:pt x="2995000" y="227309"/>
                  <a:pt x="2982003" y="229513"/>
                  <a:pt x="2969169" y="232475"/>
                </a:cubicBezTo>
                <a:cubicBezTo>
                  <a:pt x="2948414" y="237264"/>
                  <a:pt x="2927840" y="242807"/>
                  <a:pt x="2907176" y="247973"/>
                </a:cubicBezTo>
                <a:lnTo>
                  <a:pt x="2845182" y="263472"/>
                </a:lnTo>
                <a:cubicBezTo>
                  <a:pt x="2845175" y="263474"/>
                  <a:pt x="2783196" y="278969"/>
                  <a:pt x="2783189" y="278970"/>
                </a:cubicBezTo>
                <a:cubicBezTo>
                  <a:pt x="2770274" y="281553"/>
                  <a:pt x="2757150" y="283254"/>
                  <a:pt x="2744443" y="286719"/>
                </a:cubicBezTo>
                <a:cubicBezTo>
                  <a:pt x="2728682" y="291017"/>
                  <a:pt x="2713797" y="298255"/>
                  <a:pt x="2697948" y="302217"/>
                </a:cubicBezTo>
                <a:cubicBezTo>
                  <a:pt x="2672393" y="308606"/>
                  <a:pt x="2645447" y="309386"/>
                  <a:pt x="2620457" y="317716"/>
                </a:cubicBezTo>
                <a:cubicBezTo>
                  <a:pt x="2556634" y="338990"/>
                  <a:pt x="2590134" y="330904"/>
                  <a:pt x="2519718" y="340963"/>
                </a:cubicBezTo>
                <a:cubicBezTo>
                  <a:pt x="2509386" y="346129"/>
                  <a:pt x="2499537" y="352405"/>
                  <a:pt x="2488721" y="356461"/>
                </a:cubicBezTo>
                <a:cubicBezTo>
                  <a:pt x="2468153" y="364174"/>
                  <a:pt x="2430356" y="368135"/>
                  <a:pt x="2411230" y="371960"/>
                </a:cubicBezTo>
                <a:cubicBezTo>
                  <a:pt x="2400787" y="374049"/>
                  <a:pt x="2390565" y="377126"/>
                  <a:pt x="2380233" y="379709"/>
                </a:cubicBezTo>
                <a:cubicBezTo>
                  <a:pt x="2369901" y="384875"/>
                  <a:pt x="2360053" y="391151"/>
                  <a:pt x="2349237" y="395207"/>
                </a:cubicBezTo>
                <a:cubicBezTo>
                  <a:pt x="2339265" y="398947"/>
                  <a:pt x="2328481" y="400030"/>
                  <a:pt x="2318240" y="402956"/>
                </a:cubicBezTo>
                <a:cubicBezTo>
                  <a:pt x="2310386" y="405200"/>
                  <a:pt x="2302847" y="408461"/>
                  <a:pt x="2294993" y="410705"/>
                </a:cubicBezTo>
                <a:cubicBezTo>
                  <a:pt x="2284752" y="413631"/>
                  <a:pt x="2274175" y="415323"/>
                  <a:pt x="2263996" y="418455"/>
                </a:cubicBezTo>
                <a:cubicBezTo>
                  <a:pt x="2240575" y="425662"/>
                  <a:pt x="2217763" y="434788"/>
                  <a:pt x="2194254" y="441702"/>
                </a:cubicBezTo>
                <a:cubicBezTo>
                  <a:pt x="2173819" y="447712"/>
                  <a:pt x="2132260" y="457200"/>
                  <a:pt x="2132260" y="457200"/>
                </a:cubicBezTo>
                <a:cubicBezTo>
                  <a:pt x="2111596" y="467532"/>
                  <a:pt x="2092681" y="482594"/>
                  <a:pt x="2070267" y="488197"/>
                </a:cubicBezTo>
                <a:cubicBezTo>
                  <a:pt x="2059935" y="490780"/>
                  <a:pt x="2049511" y="493020"/>
                  <a:pt x="2039270" y="495946"/>
                </a:cubicBezTo>
                <a:cubicBezTo>
                  <a:pt x="2018096" y="501996"/>
                  <a:pt x="1961499" y="524275"/>
                  <a:pt x="1954030" y="526943"/>
                </a:cubicBezTo>
                <a:cubicBezTo>
                  <a:pt x="1938645" y="532438"/>
                  <a:pt x="1922703" y="536374"/>
                  <a:pt x="1907535" y="542441"/>
                </a:cubicBezTo>
                <a:cubicBezTo>
                  <a:pt x="1896809" y="546731"/>
                  <a:pt x="1886568" y="552208"/>
                  <a:pt x="1876538" y="557939"/>
                </a:cubicBezTo>
                <a:cubicBezTo>
                  <a:pt x="1847917" y="574294"/>
                  <a:pt x="1856365" y="576160"/>
                  <a:pt x="1822294" y="588936"/>
                </a:cubicBezTo>
                <a:cubicBezTo>
                  <a:pt x="1812322" y="592675"/>
                  <a:pt x="1801087" y="592490"/>
                  <a:pt x="1791298" y="596685"/>
                </a:cubicBezTo>
                <a:cubicBezTo>
                  <a:pt x="1764754" y="608061"/>
                  <a:pt x="1740197" y="623702"/>
                  <a:pt x="1713806" y="635431"/>
                </a:cubicBezTo>
                <a:cubicBezTo>
                  <a:pt x="1693639" y="644394"/>
                  <a:pt x="1672750" y="651699"/>
                  <a:pt x="1651813" y="658678"/>
                </a:cubicBezTo>
                <a:cubicBezTo>
                  <a:pt x="1622303" y="668514"/>
                  <a:pt x="1623701" y="662977"/>
                  <a:pt x="1597569" y="674177"/>
                </a:cubicBezTo>
                <a:cubicBezTo>
                  <a:pt x="1586951" y="678728"/>
                  <a:pt x="1577388" y="685619"/>
                  <a:pt x="1566572" y="689675"/>
                </a:cubicBezTo>
                <a:cubicBezTo>
                  <a:pt x="1556600" y="693414"/>
                  <a:pt x="1545333" y="693155"/>
                  <a:pt x="1535576" y="697424"/>
                </a:cubicBezTo>
                <a:cubicBezTo>
                  <a:pt x="1398890" y="757224"/>
                  <a:pt x="1486708" y="732889"/>
                  <a:pt x="1411589" y="751668"/>
                </a:cubicBezTo>
                <a:lnTo>
                  <a:pt x="1349596" y="782665"/>
                </a:lnTo>
                <a:cubicBezTo>
                  <a:pt x="1339264" y="787831"/>
                  <a:pt x="1328211" y="791755"/>
                  <a:pt x="1318599" y="798163"/>
                </a:cubicBezTo>
                <a:cubicBezTo>
                  <a:pt x="1290304" y="817026"/>
                  <a:pt x="1268517" y="832939"/>
                  <a:pt x="1233359" y="844658"/>
                </a:cubicBezTo>
                <a:cubicBezTo>
                  <a:pt x="1169814" y="865839"/>
                  <a:pt x="1269400" y="831427"/>
                  <a:pt x="1148118" y="883404"/>
                </a:cubicBezTo>
                <a:cubicBezTo>
                  <a:pt x="1130037" y="891153"/>
                  <a:pt x="1111469" y="897854"/>
                  <a:pt x="1093874" y="906651"/>
                </a:cubicBezTo>
                <a:cubicBezTo>
                  <a:pt x="1085544" y="910816"/>
                  <a:pt x="1079186" y="918480"/>
                  <a:pt x="1070626" y="922149"/>
                </a:cubicBezTo>
                <a:cubicBezTo>
                  <a:pt x="1060837" y="926344"/>
                  <a:pt x="1049518" y="925944"/>
                  <a:pt x="1039630" y="929899"/>
                </a:cubicBezTo>
                <a:cubicBezTo>
                  <a:pt x="1023542" y="936334"/>
                  <a:pt x="1008969" y="946109"/>
                  <a:pt x="993135" y="953146"/>
                </a:cubicBezTo>
                <a:cubicBezTo>
                  <a:pt x="985671" y="956463"/>
                  <a:pt x="977193" y="957242"/>
                  <a:pt x="969887" y="960895"/>
                </a:cubicBezTo>
                <a:cubicBezTo>
                  <a:pt x="951260" y="970208"/>
                  <a:pt x="934551" y="983165"/>
                  <a:pt x="915643" y="991892"/>
                </a:cubicBezTo>
                <a:cubicBezTo>
                  <a:pt x="900810" y="998738"/>
                  <a:pt x="869148" y="1007390"/>
                  <a:pt x="869148" y="1007390"/>
                </a:cubicBezTo>
                <a:cubicBezTo>
                  <a:pt x="815558" y="1043117"/>
                  <a:pt x="880926" y="1002483"/>
                  <a:pt x="776159" y="1046136"/>
                </a:cubicBezTo>
                <a:cubicBezTo>
                  <a:pt x="767562" y="1049718"/>
                  <a:pt x="761241" y="1057469"/>
                  <a:pt x="752911" y="1061634"/>
                </a:cubicBezTo>
                <a:cubicBezTo>
                  <a:pt x="745605" y="1065287"/>
                  <a:pt x="737413" y="1066800"/>
                  <a:pt x="729664" y="1069383"/>
                </a:cubicBezTo>
                <a:cubicBezTo>
                  <a:pt x="724498" y="1074549"/>
                  <a:pt x="720700" y="1081615"/>
                  <a:pt x="714165" y="1084882"/>
                </a:cubicBezTo>
                <a:cubicBezTo>
                  <a:pt x="699553" y="1092188"/>
                  <a:pt x="683168" y="1095214"/>
                  <a:pt x="667670" y="1100380"/>
                </a:cubicBezTo>
                <a:cubicBezTo>
                  <a:pt x="659921" y="1102963"/>
                  <a:pt x="651219" y="1103598"/>
                  <a:pt x="644423" y="1108129"/>
                </a:cubicBezTo>
                <a:cubicBezTo>
                  <a:pt x="636674" y="1113295"/>
                  <a:pt x="629506" y="1119462"/>
                  <a:pt x="621176" y="1123627"/>
                </a:cubicBezTo>
                <a:cubicBezTo>
                  <a:pt x="569704" y="1149363"/>
                  <a:pt x="567305" y="1149333"/>
                  <a:pt x="528186" y="1162373"/>
                </a:cubicBezTo>
                <a:cubicBezTo>
                  <a:pt x="499931" y="1190628"/>
                  <a:pt x="527392" y="1168484"/>
                  <a:pt x="481691" y="1185621"/>
                </a:cubicBezTo>
                <a:cubicBezTo>
                  <a:pt x="447628" y="1198394"/>
                  <a:pt x="456062" y="1200266"/>
                  <a:pt x="427447" y="1216617"/>
                </a:cubicBezTo>
                <a:cubicBezTo>
                  <a:pt x="395928" y="1234628"/>
                  <a:pt x="399356" y="1231389"/>
                  <a:pt x="365454" y="1239865"/>
                </a:cubicBezTo>
                <a:cubicBezTo>
                  <a:pt x="336827" y="1258949"/>
                  <a:pt x="323573" y="1268554"/>
                  <a:pt x="287962" y="1286360"/>
                </a:cubicBezTo>
                <a:cubicBezTo>
                  <a:pt x="276845" y="1291919"/>
                  <a:pt x="243650" y="1299375"/>
                  <a:pt x="233718" y="1301858"/>
                </a:cubicBezTo>
                <a:cubicBezTo>
                  <a:pt x="225969" y="1307024"/>
                  <a:pt x="218800" y="1313191"/>
                  <a:pt x="210470" y="1317356"/>
                </a:cubicBezTo>
                <a:cubicBezTo>
                  <a:pt x="191740" y="1326721"/>
                  <a:pt x="176084" y="1325408"/>
                  <a:pt x="156226" y="1332855"/>
                </a:cubicBezTo>
                <a:cubicBezTo>
                  <a:pt x="145410" y="1336911"/>
                  <a:pt x="135848" y="1343803"/>
                  <a:pt x="125230" y="1348353"/>
                </a:cubicBezTo>
                <a:cubicBezTo>
                  <a:pt x="60348" y="1376159"/>
                  <a:pt x="57819" y="1375987"/>
                  <a:pt x="1243" y="1394848"/>
                </a:cubicBezTo>
                <a:cubicBezTo>
                  <a:pt x="-6506" y="1397431"/>
                  <a:pt x="24491" y="1395267"/>
                  <a:pt x="24491" y="1387099"/>
                </a:cubicBezTo>
                <a:lnTo>
                  <a:pt x="24491" y="1379349"/>
                </a:ln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C99336E-CC31-4B52-B174-906DC7C5C005}"/>
              </a:ext>
            </a:extLst>
          </p:cNvPr>
          <p:cNvCxnSpPr>
            <a:stCxn id="19" idx="2"/>
            <a:endCxn id="11" idx="7"/>
          </p:cNvCxnSpPr>
          <p:nvPr/>
        </p:nvCxnSpPr>
        <p:spPr>
          <a:xfrm flipH="1">
            <a:off x="3080678" y="1286938"/>
            <a:ext cx="4555095" cy="1001365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F028646-D6BC-4557-AAE3-D6CCA03F0271}"/>
              </a:ext>
            </a:extLst>
          </p:cNvPr>
          <p:cNvCxnSpPr>
            <a:stCxn id="21" idx="2"/>
            <a:endCxn id="12" idx="5"/>
          </p:cNvCxnSpPr>
          <p:nvPr/>
        </p:nvCxnSpPr>
        <p:spPr>
          <a:xfrm flipH="1" flipV="1">
            <a:off x="5079105" y="3196230"/>
            <a:ext cx="2556668" cy="898973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FCF7A34-AE3A-41B8-934C-AB4C3795313D}"/>
              </a:ext>
            </a:extLst>
          </p:cNvPr>
          <p:cNvCxnSpPr>
            <a:cxnSpLocks/>
            <a:stCxn id="23" idx="2"/>
            <a:endCxn id="13" idx="6"/>
          </p:cNvCxnSpPr>
          <p:nvPr/>
        </p:nvCxnSpPr>
        <p:spPr>
          <a:xfrm flipH="1">
            <a:off x="7495205" y="2620394"/>
            <a:ext cx="261726" cy="0"/>
          </a:xfrm>
          <a:prstGeom prst="straightConnector1">
            <a:avLst/>
          </a:prstGeom>
          <a:ln>
            <a:solidFill>
              <a:schemeClr val="accent5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E37EDFEB-D2C6-4D15-AFE6-29AEFBD4EA5F}"/>
              </a:ext>
            </a:extLst>
          </p:cNvPr>
          <p:cNvSpPr/>
          <p:nvPr/>
        </p:nvSpPr>
        <p:spPr>
          <a:xfrm>
            <a:off x="192133" y="2110031"/>
            <a:ext cx="1219153" cy="11068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Pentomino</a:t>
            </a:r>
          </a:p>
          <a:p>
            <a:pPr algn="ctr"/>
            <a:r>
              <a:rPr lang="en-US" sz="1000" dirty="0"/>
              <a:t>(Datapath)</a:t>
            </a:r>
          </a:p>
          <a:p>
            <a:pPr algn="ctr"/>
            <a:r>
              <a:rPr lang="en-US" sz="1000" dirty="0"/>
              <a:t>Synthesis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F6FF9FB-FCDE-4A5C-B5FA-819607687975}"/>
              </a:ext>
            </a:extLst>
          </p:cNvPr>
          <p:cNvCxnSpPr>
            <a:cxnSpLocks/>
            <a:stCxn id="11" idx="2"/>
            <a:endCxn id="29" idx="6"/>
          </p:cNvCxnSpPr>
          <p:nvPr/>
        </p:nvCxnSpPr>
        <p:spPr>
          <a:xfrm flipH="1" flipV="1">
            <a:off x="1411286" y="2663456"/>
            <a:ext cx="289923" cy="101009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FD71979E-5D8F-4551-8B46-1D43999DB6C5}"/>
              </a:ext>
            </a:extLst>
          </p:cNvPr>
          <p:cNvSpPr/>
          <p:nvPr/>
        </p:nvSpPr>
        <p:spPr>
          <a:xfrm>
            <a:off x="3713018" y="4824387"/>
            <a:ext cx="1600200" cy="242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FPGA2019 - Public</a:t>
            </a:r>
          </a:p>
        </p:txBody>
      </p:sp>
    </p:spTree>
    <p:extLst>
      <p:ext uri="{BB962C8B-B14F-4D97-AF65-F5344CB8AC3E}">
        <p14:creationId xmlns:p14="http://schemas.microsoft.com/office/powerpoint/2010/main" val="236965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5365CC-BCFF-4AEA-999E-EA28F8A3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6D98CF-5320-447B-AAC9-14C68192A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Fractal Placement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495346-EE74-45AB-930F-8597EB1E78C0}"/>
              </a:ext>
            </a:extLst>
          </p:cNvPr>
          <p:cNvSpPr/>
          <p:nvPr/>
        </p:nvSpPr>
        <p:spPr>
          <a:xfrm>
            <a:off x="3713018" y="4824387"/>
            <a:ext cx="1600200" cy="242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FPGA2019 - Public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096B77-5A37-4ADD-A4AB-E035B97AA77E}"/>
              </a:ext>
            </a:extLst>
          </p:cNvPr>
          <p:cNvSpPr/>
          <p:nvPr/>
        </p:nvSpPr>
        <p:spPr>
          <a:xfrm>
            <a:off x="5867399" y="579010"/>
            <a:ext cx="1476007" cy="2738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D4F5E7-5BDA-4C15-B57B-3DA8FB48D19D}"/>
              </a:ext>
            </a:extLst>
          </p:cNvPr>
          <p:cNvSpPr/>
          <p:nvPr/>
        </p:nvSpPr>
        <p:spPr>
          <a:xfrm>
            <a:off x="5867399" y="1080189"/>
            <a:ext cx="1476007" cy="2738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Synthesis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111418F-6BB3-4ED8-9570-D836E7AAD4E0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6605403" y="852854"/>
            <a:ext cx="0" cy="22733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6745BB8-C8F1-47A5-A0A4-7CDA340FAA19}"/>
              </a:ext>
            </a:extLst>
          </p:cNvPr>
          <p:cNvSpPr/>
          <p:nvPr/>
        </p:nvSpPr>
        <p:spPr>
          <a:xfrm>
            <a:off x="5867399" y="2039394"/>
            <a:ext cx="1476007" cy="2738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Cluster/Pack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161002-1257-4BB2-AD9D-66285CFD0B88}"/>
              </a:ext>
            </a:extLst>
          </p:cNvPr>
          <p:cNvSpPr/>
          <p:nvPr/>
        </p:nvSpPr>
        <p:spPr>
          <a:xfrm>
            <a:off x="5867399" y="3067878"/>
            <a:ext cx="1476007" cy="2738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Placement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DFC101-6BB0-43DD-9A38-C2F0B2D2A8D7}"/>
              </a:ext>
            </a:extLst>
          </p:cNvPr>
          <p:cNvSpPr/>
          <p:nvPr/>
        </p:nvSpPr>
        <p:spPr>
          <a:xfrm>
            <a:off x="5867399" y="3558880"/>
            <a:ext cx="1476007" cy="2738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Route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71ED118-A6E1-41E8-B3ED-6AFB6B13C614}"/>
              </a:ext>
            </a:extLst>
          </p:cNvPr>
          <p:cNvCxnSpPr>
            <a:stCxn id="11" idx="2"/>
            <a:endCxn id="13" idx="0"/>
          </p:cNvCxnSpPr>
          <p:nvPr/>
        </p:nvCxnSpPr>
        <p:spPr>
          <a:xfrm>
            <a:off x="6605403" y="3341722"/>
            <a:ext cx="0" cy="21715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7DCBD33-4762-4367-AAE2-166833EE6C46}"/>
              </a:ext>
            </a:extLst>
          </p:cNvPr>
          <p:cNvSpPr/>
          <p:nvPr/>
        </p:nvSpPr>
        <p:spPr>
          <a:xfrm>
            <a:off x="5867399" y="4049882"/>
            <a:ext cx="1476007" cy="2738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Timing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0C9C20-C01C-4ED8-A68A-6ADC5BB3E3E8}"/>
              </a:ext>
            </a:extLst>
          </p:cNvPr>
          <p:cNvCxnSpPr>
            <a:stCxn id="13" idx="2"/>
            <a:endCxn id="15" idx="0"/>
          </p:cNvCxnSpPr>
          <p:nvPr/>
        </p:nvCxnSpPr>
        <p:spPr>
          <a:xfrm>
            <a:off x="6605403" y="3832724"/>
            <a:ext cx="0" cy="21715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561DE13-6778-46D9-AA68-9A174CCC97FA}"/>
              </a:ext>
            </a:extLst>
          </p:cNvPr>
          <p:cNvSpPr/>
          <p:nvPr/>
        </p:nvSpPr>
        <p:spPr>
          <a:xfrm>
            <a:off x="5867398" y="1552907"/>
            <a:ext cx="1476007" cy="2738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Re-synthesis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BDBBA5C-51A9-46DA-926C-E57010E4F579}"/>
              </a:ext>
            </a:extLst>
          </p:cNvPr>
          <p:cNvCxnSpPr>
            <a:stCxn id="8" idx="2"/>
            <a:endCxn id="17" idx="0"/>
          </p:cNvCxnSpPr>
          <p:nvPr/>
        </p:nvCxnSpPr>
        <p:spPr>
          <a:xfrm flipH="1">
            <a:off x="6605402" y="1354033"/>
            <a:ext cx="1" cy="19887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A2D53C-EB99-4B72-B361-B2F911D94F32}"/>
              </a:ext>
            </a:extLst>
          </p:cNvPr>
          <p:cNvCxnSpPr>
            <a:stCxn id="17" idx="2"/>
            <a:endCxn id="10" idx="0"/>
          </p:cNvCxnSpPr>
          <p:nvPr/>
        </p:nvCxnSpPr>
        <p:spPr>
          <a:xfrm>
            <a:off x="6605402" y="1826751"/>
            <a:ext cx="1" cy="21264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row: Curved Left 19">
            <a:extLst>
              <a:ext uri="{FF2B5EF4-FFF2-40B4-BE49-F238E27FC236}">
                <a16:creationId xmlns:a16="http://schemas.microsoft.com/office/drawing/2014/main" id="{47491830-4C18-490C-8A12-7930E4F65034}"/>
              </a:ext>
            </a:extLst>
          </p:cNvPr>
          <p:cNvSpPr/>
          <p:nvPr/>
        </p:nvSpPr>
        <p:spPr>
          <a:xfrm>
            <a:off x="7408974" y="1575395"/>
            <a:ext cx="394849" cy="744899"/>
          </a:xfrm>
          <a:prstGeom prst="curvedLeftArrow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urved Left 20">
            <a:extLst>
              <a:ext uri="{FF2B5EF4-FFF2-40B4-BE49-F238E27FC236}">
                <a16:creationId xmlns:a16="http://schemas.microsoft.com/office/drawing/2014/main" id="{4FC80F29-464D-4357-87B7-87C62644379E}"/>
              </a:ext>
            </a:extLst>
          </p:cNvPr>
          <p:cNvSpPr/>
          <p:nvPr/>
        </p:nvSpPr>
        <p:spPr>
          <a:xfrm rot="10800000">
            <a:off x="5327062" y="1552907"/>
            <a:ext cx="394849" cy="744899"/>
          </a:xfrm>
          <a:prstGeom prst="curvedLeftArrow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6B9AA86-FDEB-47EA-8A77-501EDA4F8C92}"/>
              </a:ext>
            </a:extLst>
          </p:cNvPr>
          <p:cNvSpPr/>
          <p:nvPr/>
        </p:nvSpPr>
        <p:spPr>
          <a:xfrm>
            <a:off x="5867398" y="2540055"/>
            <a:ext cx="1476007" cy="2738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Pre-Placement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937758B-DE3A-4EFF-A7E1-A31D0059D768}"/>
              </a:ext>
            </a:extLst>
          </p:cNvPr>
          <p:cNvCxnSpPr>
            <a:stCxn id="10" idx="2"/>
            <a:endCxn id="27" idx="0"/>
          </p:cNvCxnSpPr>
          <p:nvPr/>
        </p:nvCxnSpPr>
        <p:spPr>
          <a:xfrm flipH="1">
            <a:off x="6605402" y="2313238"/>
            <a:ext cx="1" cy="22681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8D2EF6C-50B6-4DF4-AB93-88D671300223}"/>
              </a:ext>
            </a:extLst>
          </p:cNvPr>
          <p:cNvCxnSpPr>
            <a:stCxn id="27" idx="2"/>
            <a:endCxn id="11" idx="0"/>
          </p:cNvCxnSpPr>
          <p:nvPr/>
        </p:nvCxnSpPr>
        <p:spPr>
          <a:xfrm>
            <a:off x="6605402" y="2813899"/>
            <a:ext cx="1" cy="25397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Arrow: Curved Left 32">
            <a:extLst>
              <a:ext uri="{FF2B5EF4-FFF2-40B4-BE49-F238E27FC236}">
                <a16:creationId xmlns:a16="http://schemas.microsoft.com/office/drawing/2014/main" id="{C0F33F2D-78E7-43BB-AC06-B37525DA62A5}"/>
              </a:ext>
            </a:extLst>
          </p:cNvPr>
          <p:cNvSpPr/>
          <p:nvPr/>
        </p:nvSpPr>
        <p:spPr>
          <a:xfrm>
            <a:off x="7514981" y="2596823"/>
            <a:ext cx="394849" cy="744899"/>
          </a:xfrm>
          <a:prstGeom prst="curvedLeftArrow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Arrow: Curved Left 33">
            <a:extLst>
              <a:ext uri="{FF2B5EF4-FFF2-40B4-BE49-F238E27FC236}">
                <a16:creationId xmlns:a16="http://schemas.microsoft.com/office/drawing/2014/main" id="{E0E56684-8F8F-4007-90FE-A8391029D9FF}"/>
              </a:ext>
            </a:extLst>
          </p:cNvPr>
          <p:cNvSpPr/>
          <p:nvPr/>
        </p:nvSpPr>
        <p:spPr>
          <a:xfrm rot="10800000">
            <a:off x="5322691" y="2596823"/>
            <a:ext cx="394849" cy="744899"/>
          </a:xfrm>
          <a:prstGeom prst="curvedLeftArrow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9843003-1608-44FB-8E48-FE472B362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46" y="939125"/>
            <a:ext cx="3908667" cy="319225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691F872-F783-4074-A248-0A39D6CFF075}"/>
              </a:ext>
            </a:extLst>
          </p:cNvPr>
          <p:cNvSpPr txBox="1"/>
          <p:nvPr/>
        </p:nvSpPr>
        <p:spPr>
          <a:xfrm>
            <a:off x="1121097" y="4204375"/>
            <a:ext cx="3122650" cy="4924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2"/>
                </a:solidFill>
              </a:rPr>
              <a:t>Array of 208 </a:t>
            </a:r>
            <a:r>
              <a:rPr lang="en-US" b="1" i="1" dirty="0" err="1">
                <a:solidFill>
                  <a:schemeClr val="accent2"/>
                </a:solidFill>
              </a:rPr>
              <a:t>Nios</a:t>
            </a:r>
            <a:r>
              <a:rPr lang="en-US" b="1" i="1" dirty="0">
                <a:solidFill>
                  <a:schemeClr val="accent2"/>
                </a:solidFill>
              </a:rPr>
              <a:t> Processors </a:t>
            </a:r>
          </a:p>
          <a:p>
            <a:pPr algn="ctr"/>
            <a:r>
              <a:rPr lang="en-US" sz="1400" b="1" i="1" dirty="0">
                <a:solidFill>
                  <a:schemeClr val="accent2"/>
                </a:solidFill>
              </a:rPr>
              <a:t>400MHz in slowest speed grade S10</a:t>
            </a:r>
          </a:p>
        </p:txBody>
      </p:sp>
    </p:spTree>
    <p:extLst>
      <p:ext uri="{BB962C8B-B14F-4D97-AF65-F5344CB8AC3E}">
        <p14:creationId xmlns:p14="http://schemas.microsoft.com/office/powerpoint/2010/main" val="107541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77CA8-D95E-4A9E-87C8-5F8728C7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25823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C3521E-E9DC-44BC-85A2-4F98DE175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70DDE-9138-44ED-99E6-460996E7A5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Changed direction of packing &amp; clustering</a:t>
            </a:r>
          </a:p>
          <a:p>
            <a:r>
              <a:rPr lang="en-US" sz="1600" dirty="0"/>
              <a:t>	25 years of research and practice 	turned upside down</a:t>
            </a:r>
          </a:p>
          <a:p>
            <a:r>
              <a:rPr lang="en-US" sz="1600" dirty="0"/>
              <a:t>	Reduce packing and placement 	complexity by order of magnitude</a:t>
            </a:r>
          </a:p>
          <a:p>
            <a:r>
              <a:rPr lang="en-US" sz="1400" dirty="0"/>
              <a:t>		Reduction in run time</a:t>
            </a:r>
          </a:p>
          <a:p>
            <a:r>
              <a:rPr lang="en-US" sz="1600" dirty="0"/>
              <a:t>	Full device</a:t>
            </a:r>
          </a:p>
          <a:p>
            <a:r>
              <a:rPr lang="en-US" sz="1400" dirty="0"/>
              <a:t>		Higher speed @ higher density</a:t>
            </a:r>
          </a:p>
          <a:p>
            <a:r>
              <a:rPr lang="en-US" sz="1600" dirty="0"/>
              <a:t>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EC9E1-6FDF-4419-BCEE-8CE5F331721F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Scope for More</a:t>
            </a:r>
          </a:p>
          <a:p>
            <a:r>
              <a:rPr lang="en-US" sz="1600" dirty="0"/>
              <a:t>	Micro Level</a:t>
            </a:r>
          </a:p>
          <a:p>
            <a:r>
              <a:rPr lang="en-US" sz="1400" dirty="0"/>
              <a:t>		Datapath regularization</a:t>
            </a:r>
          </a:p>
          <a:p>
            <a:r>
              <a:rPr lang="en-US" sz="1600" dirty="0"/>
              <a:t>	Macro Level</a:t>
            </a:r>
          </a:p>
          <a:p>
            <a:r>
              <a:rPr lang="en-US" sz="1400" dirty="0"/>
              <a:t>		High precision math</a:t>
            </a:r>
          </a:p>
          <a:p>
            <a:r>
              <a:rPr lang="en-US" sz="1400" dirty="0"/>
              <a:t>		Aggregated structures</a:t>
            </a:r>
          </a:p>
          <a:p>
            <a:r>
              <a:rPr lang="en-US" sz="1400" dirty="0"/>
              <a:t>		</a:t>
            </a:r>
            <a:r>
              <a:rPr lang="en-US" sz="1400" dirty="0" err="1"/>
              <a:t>NoCs</a:t>
            </a:r>
            <a:endParaRPr lang="en-US" sz="1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5AE8CAF-23A2-4238-98D8-0484CF387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“Fractal” Synthesis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9C3EF4-C59F-4F01-82FC-0CAABA68A4E1}"/>
              </a:ext>
            </a:extLst>
          </p:cNvPr>
          <p:cNvSpPr/>
          <p:nvPr/>
        </p:nvSpPr>
        <p:spPr>
          <a:xfrm>
            <a:off x="3713018" y="4824387"/>
            <a:ext cx="1600200" cy="242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FPGA2019 - Public</a:t>
            </a:r>
          </a:p>
        </p:txBody>
      </p:sp>
    </p:spTree>
    <p:extLst>
      <p:ext uri="{BB962C8B-B14F-4D97-AF65-F5344CB8AC3E}">
        <p14:creationId xmlns:p14="http://schemas.microsoft.com/office/powerpoint/2010/main" val="293090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77CA8-D95E-4A9E-87C8-5F8728C7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48593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11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8B43EA-3095-4AB1-A533-87EC184D6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F86A53-334D-468D-85EE-8F05CEEEA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FPGA Wake Up Call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9A176-1193-4CD4-97F3-793FDAC3B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897" y="1177528"/>
            <a:ext cx="3686840" cy="27328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FDAC52-9E54-4F77-B607-44966B3B0904}"/>
              </a:ext>
            </a:extLst>
          </p:cNvPr>
          <p:cNvSpPr txBox="1"/>
          <p:nvPr/>
        </p:nvSpPr>
        <p:spPr>
          <a:xfrm>
            <a:off x="758896" y="1399308"/>
            <a:ext cx="177452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2000" dirty="0">
                <a:solidFill>
                  <a:srgbClr val="003C71"/>
                </a:solidFill>
              </a:rPr>
              <a:t>1,700 Startups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AAD1CD-F3F2-461E-A945-30C5C6C6108D}"/>
              </a:ext>
            </a:extLst>
          </p:cNvPr>
          <p:cNvSpPr txBox="1"/>
          <p:nvPr/>
        </p:nvSpPr>
        <p:spPr>
          <a:xfrm>
            <a:off x="758895" y="1988126"/>
            <a:ext cx="177452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2000" dirty="0">
                <a:solidFill>
                  <a:srgbClr val="003C71"/>
                </a:solidFill>
              </a:rPr>
              <a:t>2,700 Startups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55F948-6BC2-4798-B0E6-09AAEBE15769}"/>
              </a:ext>
            </a:extLst>
          </p:cNvPr>
          <p:cNvSpPr txBox="1"/>
          <p:nvPr/>
        </p:nvSpPr>
        <p:spPr>
          <a:xfrm>
            <a:off x="758895" y="2560034"/>
            <a:ext cx="1875513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2000" dirty="0">
                <a:solidFill>
                  <a:srgbClr val="003C71"/>
                </a:solidFill>
              </a:rPr>
              <a:t>3,465 Startups</a:t>
            </a:r>
            <a:r>
              <a:rPr lang="en-US" sz="2000" baseline="30000" dirty="0">
                <a:solidFill>
                  <a:srgbClr val="003C71"/>
                </a:solidFill>
              </a:rPr>
              <a:t>1</a:t>
            </a:r>
            <a:r>
              <a:rPr lang="en-US" sz="2000" dirty="0">
                <a:solidFill>
                  <a:srgbClr val="003C71"/>
                </a:solidFill>
              </a:rPr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13AA68-F23F-4CA8-BA75-43401EC5F41E}"/>
              </a:ext>
            </a:extLst>
          </p:cNvPr>
          <p:cNvCxnSpPr/>
          <p:nvPr/>
        </p:nvCxnSpPr>
        <p:spPr>
          <a:xfrm>
            <a:off x="630382" y="1399308"/>
            <a:ext cx="2001982" cy="307777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798D5F-BD17-406D-AB00-A87253ECC690}"/>
              </a:ext>
            </a:extLst>
          </p:cNvPr>
          <p:cNvCxnSpPr/>
          <p:nvPr/>
        </p:nvCxnSpPr>
        <p:spPr>
          <a:xfrm flipH="1">
            <a:off x="630382" y="1260764"/>
            <a:ext cx="1903038" cy="533400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F51B08D-C9D2-4661-98DD-0AFBBEDF0D11}"/>
              </a:ext>
            </a:extLst>
          </p:cNvPr>
          <p:cNvCxnSpPr/>
          <p:nvPr/>
        </p:nvCxnSpPr>
        <p:spPr>
          <a:xfrm>
            <a:off x="624841" y="1975659"/>
            <a:ext cx="2001982" cy="307777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3F3E1F-420F-4EC9-89AD-51D62E5A8F04}"/>
              </a:ext>
            </a:extLst>
          </p:cNvPr>
          <p:cNvCxnSpPr/>
          <p:nvPr/>
        </p:nvCxnSpPr>
        <p:spPr>
          <a:xfrm flipH="1">
            <a:off x="707967" y="1886990"/>
            <a:ext cx="1903038" cy="533400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E77D0BB-E1C8-4B24-974D-73EDF33CAA33}"/>
              </a:ext>
            </a:extLst>
          </p:cNvPr>
          <p:cNvSpPr txBox="1"/>
          <p:nvPr/>
        </p:nvSpPr>
        <p:spPr>
          <a:xfrm>
            <a:off x="7452737" y="3910337"/>
            <a:ext cx="83356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F3115E-418E-45BF-A3DA-0B68097247F0}"/>
              </a:ext>
            </a:extLst>
          </p:cNvPr>
          <p:cNvSpPr txBox="1"/>
          <p:nvPr/>
        </p:nvSpPr>
        <p:spPr>
          <a:xfrm>
            <a:off x="4281055" y="4505498"/>
            <a:ext cx="3167534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Sources: 1 – asgard.vc (05/18), 2 – CBInsights.com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9F6E01-6EA0-4863-AFE9-C129508DE3A8}"/>
              </a:ext>
            </a:extLst>
          </p:cNvPr>
          <p:cNvSpPr/>
          <p:nvPr/>
        </p:nvSpPr>
        <p:spPr>
          <a:xfrm>
            <a:off x="6242858" y="2001809"/>
            <a:ext cx="806334" cy="680259"/>
          </a:xfrm>
          <a:prstGeom prst="ellipse">
            <a:avLst/>
          </a:prstGeom>
          <a:solidFill>
            <a:schemeClr val="accent4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5F427E-55D4-4FC7-818D-6F320EFD474F}"/>
              </a:ext>
            </a:extLst>
          </p:cNvPr>
          <p:cNvSpPr/>
          <p:nvPr/>
        </p:nvSpPr>
        <p:spPr>
          <a:xfrm>
            <a:off x="3713018" y="4824387"/>
            <a:ext cx="1600200" cy="242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FPGA2019 - Public</a:t>
            </a:r>
          </a:p>
        </p:txBody>
      </p:sp>
    </p:spTree>
    <p:extLst>
      <p:ext uri="{BB962C8B-B14F-4D97-AF65-F5344CB8AC3E}">
        <p14:creationId xmlns:p14="http://schemas.microsoft.com/office/powerpoint/2010/main" val="373430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C758A9-30A1-4178-A0B2-D93DE6D5A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174C64-068F-4D3C-B7FE-944B73AC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vs. FPGA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CD84CE-AC5D-41F9-8D79-89CBB1B697D7}"/>
              </a:ext>
            </a:extLst>
          </p:cNvPr>
          <p:cNvSpPr/>
          <p:nvPr/>
        </p:nvSpPr>
        <p:spPr>
          <a:xfrm>
            <a:off x="3713018" y="4824387"/>
            <a:ext cx="1600200" cy="242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FPGA2019 - Public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CC86CA-1EFB-4320-AD29-82DA5E031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66" y="1702560"/>
            <a:ext cx="318035" cy="552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5E30EF-DBAA-476C-87D2-6BA921E74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165" y="1702560"/>
            <a:ext cx="318035" cy="5528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18E62D-8BB9-4406-A46E-787BA4CD4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364" y="1702560"/>
            <a:ext cx="318035" cy="552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04344B-E157-4A37-B218-27EFA9C17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363" y="1702560"/>
            <a:ext cx="318035" cy="5528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10F318-CECD-44F1-A305-AD40C2E6F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66" y="2416069"/>
            <a:ext cx="318035" cy="552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872968-E4C9-4E07-8172-19726C3BC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165" y="2416069"/>
            <a:ext cx="318035" cy="5528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B79EED-8D72-450A-A58F-06D5934BF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364" y="2416069"/>
            <a:ext cx="318035" cy="552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1099EF-50B5-4F37-A748-A6638D0CE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363" y="2416069"/>
            <a:ext cx="318035" cy="5528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F9848B-C889-4D42-8F92-1670FA59C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530" y="1702560"/>
            <a:ext cx="318035" cy="552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741002-FD4D-4A9F-B8FA-2EB0E76CE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529" y="1702560"/>
            <a:ext cx="318035" cy="5528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422A15-59FF-4D3E-8B85-176D79E2F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728" y="1702560"/>
            <a:ext cx="318035" cy="5528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EC9AA8-A949-4B38-A038-49D117F7D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727" y="1702560"/>
            <a:ext cx="318035" cy="5528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6881BE-2EB8-4239-983B-39E0F5B4A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530" y="2416069"/>
            <a:ext cx="318035" cy="552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95DA7B8-E845-45D6-9DCE-EAA2D7C28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529" y="2416069"/>
            <a:ext cx="318035" cy="5528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D17C93C-78FE-44F4-AB9B-766D5E4D0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728" y="2416069"/>
            <a:ext cx="318035" cy="5528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EEA6B1-2ACB-49DC-8361-0ACE5E913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727" y="2416069"/>
            <a:ext cx="318035" cy="552846"/>
          </a:xfrm>
          <a:prstGeom prst="rect">
            <a:avLst/>
          </a:prstGeom>
        </p:spPr>
      </p:pic>
      <p:sp>
        <p:nvSpPr>
          <p:cNvPr id="22" name="Cloud 21">
            <a:extLst>
              <a:ext uri="{FF2B5EF4-FFF2-40B4-BE49-F238E27FC236}">
                <a16:creationId xmlns:a16="http://schemas.microsoft.com/office/drawing/2014/main" id="{5D70A021-97E7-485D-9151-A0F9DE86DFFA}"/>
              </a:ext>
            </a:extLst>
          </p:cNvPr>
          <p:cNvSpPr/>
          <p:nvPr/>
        </p:nvSpPr>
        <p:spPr>
          <a:xfrm>
            <a:off x="7514086" y="1736850"/>
            <a:ext cx="1309254" cy="1094509"/>
          </a:xfrm>
          <a:prstGeom prst="cloud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Left-Right 22">
            <a:extLst>
              <a:ext uri="{FF2B5EF4-FFF2-40B4-BE49-F238E27FC236}">
                <a16:creationId xmlns:a16="http://schemas.microsoft.com/office/drawing/2014/main" id="{983210B1-2F31-4B3A-BF8A-0D96E1C39CBF}"/>
              </a:ext>
            </a:extLst>
          </p:cNvPr>
          <p:cNvSpPr/>
          <p:nvPr/>
        </p:nvSpPr>
        <p:spPr>
          <a:xfrm>
            <a:off x="7309726" y="1647144"/>
            <a:ext cx="374073" cy="209975"/>
          </a:xfrm>
          <a:prstGeom prst="left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Left-Right 23">
            <a:extLst>
              <a:ext uri="{FF2B5EF4-FFF2-40B4-BE49-F238E27FC236}">
                <a16:creationId xmlns:a16="http://schemas.microsoft.com/office/drawing/2014/main" id="{D19C3CAC-BE00-41BE-AB16-1E0083B2FBD9}"/>
              </a:ext>
            </a:extLst>
          </p:cNvPr>
          <p:cNvSpPr/>
          <p:nvPr/>
        </p:nvSpPr>
        <p:spPr>
          <a:xfrm>
            <a:off x="7309725" y="1891409"/>
            <a:ext cx="374073" cy="209975"/>
          </a:xfrm>
          <a:prstGeom prst="left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Left-Right 24">
            <a:extLst>
              <a:ext uri="{FF2B5EF4-FFF2-40B4-BE49-F238E27FC236}">
                <a16:creationId xmlns:a16="http://schemas.microsoft.com/office/drawing/2014/main" id="{824130D3-DD15-4FF1-BFDF-6DFCF1A21D0B}"/>
              </a:ext>
            </a:extLst>
          </p:cNvPr>
          <p:cNvSpPr/>
          <p:nvPr/>
        </p:nvSpPr>
        <p:spPr>
          <a:xfrm>
            <a:off x="7309726" y="2162048"/>
            <a:ext cx="374073" cy="209975"/>
          </a:xfrm>
          <a:prstGeom prst="left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Left-Right 25">
            <a:extLst>
              <a:ext uri="{FF2B5EF4-FFF2-40B4-BE49-F238E27FC236}">
                <a16:creationId xmlns:a16="http://schemas.microsoft.com/office/drawing/2014/main" id="{999DCCA3-BC30-439A-A11F-D40BB83E9920}"/>
              </a:ext>
            </a:extLst>
          </p:cNvPr>
          <p:cNvSpPr/>
          <p:nvPr/>
        </p:nvSpPr>
        <p:spPr>
          <a:xfrm>
            <a:off x="7309725" y="2406313"/>
            <a:ext cx="374073" cy="209975"/>
          </a:xfrm>
          <a:prstGeom prst="left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Left-Right 26">
            <a:extLst>
              <a:ext uri="{FF2B5EF4-FFF2-40B4-BE49-F238E27FC236}">
                <a16:creationId xmlns:a16="http://schemas.microsoft.com/office/drawing/2014/main" id="{2B8A5EA6-6372-4D4E-9DE2-A63D1EC83524}"/>
              </a:ext>
            </a:extLst>
          </p:cNvPr>
          <p:cNvSpPr/>
          <p:nvPr/>
        </p:nvSpPr>
        <p:spPr>
          <a:xfrm>
            <a:off x="7305365" y="2675257"/>
            <a:ext cx="374073" cy="209975"/>
          </a:xfrm>
          <a:prstGeom prst="left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Left-Right 27">
            <a:extLst>
              <a:ext uri="{FF2B5EF4-FFF2-40B4-BE49-F238E27FC236}">
                <a16:creationId xmlns:a16="http://schemas.microsoft.com/office/drawing/2014/main" id="{66294881-626C-45D6-B45E-FA38ACF6081D}"/>
              </a:ext>
            </a:extLst>
          </p:cNvPr>
          <p:cNvSpPr/>
          <p:nvPr/>
        </p:nvSpPr>
        <p:spPr>
          <a:xfrm>
            <a:off x="7305364" y="2919522"/>
            <a:ext cx="374073" cy="209975"/>
          </a:xfrm>
          <a:prstGeom prst="left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68583D-56DD-4059-A5A2-8DDD010EFB4F}"/>
              </a:ext>
            </a:extLst>
          </p:cNvPr>
          <p:cNvSpPr txBox="1"/>
          <p:nvPr/>
        </p:nvSpPr>
        <p:spPr>
          <a:xfrm>
            <a:off x="1288719" y="1295312"/>
            <a:ext cx="512961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GB" sz="2000" dirty="0">
                <a:solidFill>
                  <a:srgbClr val="003C71"/>
                </a:solidFill>
              </a:rPr>
              <a:t>GPU</a:t>
            </a:r>
            <a:endParaRPr lang="en-US" sz="2000" dirty="0" err="1">
              <a:solidFill>
                <a:srgbClr val="003C7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1EAA903-6AA6-4503-A3C6-6F0E8D8E1F50}"/>
              </a:ext>
            </a:extLst>
          </p:cNvPr>
          <p:cNvSpPr txBox="1"/>
          <p:nvPr/>
        </p:nvSpPr>
        <p:spPr>
          <a:xfrm>
            <a:off x="6547728" y="1314451"/>
            <a:ext cx="63799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GB" sz="2000" dirty="0">
                <a:solidFill>
                  <a:srgbClr val="003C71"/>
                </a:solidFill>
              </a:rPr>
              <a:t>FPGA</a:t>
            </a:r>
            <a:endParaRPr lang="en-US" sz="2000" dirty="0" err="1">
              <a:solidFill>
                <a:srgbClr val="003C7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162421-22AE-4E02-9A6A-63C8CD410ACE}"/>
              </a:ext>
            </a:extLst>
          </p:cNvPr>
          <p:cNvSpPr txBox="1"/>
          <p:nvPr/>
        </p:nvSpPr>
        <p:spPr>
          <a:xfrm>
            <a:off x="1997242" y="1891409"/>
            <a:ext cx="4148572" cy="72327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2"/>
                </a:solidFill>
              </a:rPr>
              <a:t>At any process node, FPGA has </a:t>
            </a:r>
          </a:p>
          <a:p>
            <a:pPr algn="ctr"/>
            <a:r>
              <a:rPr lang="en-US" b="1" i="1" dirty="0">
                <a:solidFill>
                  <a:schemeClr val="accent2"/>
                </a:solidFill>
              </a:rPr>
              <a:t>similar FP32 density as GPU</a:t>
            </a:r>
          </a:p>
          <a:p>
            <a:endParaRPr lang="en-US" sz="1100" dirty="0" err="1">
              <a:solidFill>
                <a:srgbClr val="003C71"/>
              </a:solidFill>
            </a:endParaRPr>
          </a:p>
        </p:txBody>
      </p:sp>
      <p:pic>
        <p:nvPicPr>
          <p:cNvPr id="142" name="Picture 141">
            <a:extLst>
              <a:ext uri="{FF2B5EF4-FFF2-40B4-BE49-F238E27FC236}">
                <a16:creationId xmlns:a16="http://schemas.microsoft.com/office/drawing/2014/main" id="{9F660E2D-E1F2-4690-A303-247E1EC0A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479" y="3255715"/>
            <a:ext cx="2851958" cy="640521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6FB62089-2FFD-4E0B-8F26-569FA6B45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479" y="3990024"/>
            <a:ext cx="2851958" cy="640521"/>
          </a:xfrm>
          <a:prstGeom prst="rect">
            <a:avLst/>
          </a:prstGeom>
        </p:spPr>
      </p:pic>
      <p:sp>
        <p:nvSpPr>
          <p:cNvPr id="144" name="TextBox 143">
            <a:extLst>
              <a:ext uri="{FF2B5EF4-FFF2-40B4-BE49-F238E27FC236}">
                <a16:creationId xmlns:a16="http://schemas.microsoft.com/office/drawing/2014/main" id="{8A507285-28E4-45A7-BD0A-8A33B0553CE6}"/>
              </a:ext>
            </a:extLst>
          </p:cNvPr>
          <p:cNvSpPr txBox="1"/>
          <p:nvPr/>
        </p:nvSpPr>
        <p:spPr>
          <a:xfrm>
            <a:off x="593362" y="3680792"/>
            <a:ext cx="3977051" cy="4308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00" i="1" dirty="0">
                <a:solidFill>
                  <a:schemeClr val="accent2"/>
                </a:solidFill>
              </a:rPr>
              <a:t>Now need tensor cores – massively parallel DOTs</a:t>
            </a:r>
          </a:p>
          <a:p>
            <a:r>
              <a:rPr lang="en-US" sz="1400" i="1" dirty="0">
                <a:solidFill>
                  <a:schemeClr val="accent2"/>
                </a:solidFill>
              </a:rPr>
              <a:t>Hardware flow for high sustained to peak </a:t>
            </a:r>
          </a:p>
        </p:txBody>
      </p:sp>
    </p:spTree>
    <p:extLst>
      <p:ext uri="{BB962C8B-B14F-4D97-AF65-F5344CB8AC3E}">
        <p14:creationId xmlns:p14="http://schemas.microsoft.com/office/powerpoint/2010/main" val="133283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70A926-695B-47EB-9436-A4FBB0C4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B43AFF-2325-420C-A5F7-394CF32C9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Than AI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3B8926-341B-43F5-A1C5-264DF6C7DB5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“Customers buy logic, but they pay for routing”</a:t>
            </a:r>
          </a:p>
          <a:p>
            <a:r>
              <a:rPr lang="en-US" dirty="0"/>
              <a:t>The logic vs. routing problem shows up in other computation as well</a:t>
            </a:r>
          </a:p>
          <a:p>
            <a:r>
              <a:rPr lang="en-US" dirty="0"/>
              <a:t>	FEC – GF()</a:t>
            </a:r>
          </a:p>
          <a:p>
            <a:r>
              <a:rPr lang="en-US" dirty="0"/>
              <a:t>Hidden in many other application types</a:t>
            </a:r>
          </a:p>
          <a:p>
            <a:r>
              <a:rPr lang="en-US" dirty="0"/>
              <a:t>Multiplier Regularization balances logic &amp; routing</a:t>
            </a:r>
          </a:p>
          <a:p>
            <a:r>
              <a:rPr lang="en-US" dirty="0"/>
              <a:t>Fractal Synthesis arranges balanced design in FPGA</a:t>
            </a:r>
          </a:p>
          <a:p>
            <a:r>
              <a:rPr lang="en-US" dirty="0"/>
              <a:t>	Next generation algorithms extend this to non-arithmetic applications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810459-C0C2-43C8-96BC-45DF2749F75F}"/>
              </a:ext>
            </a:extLst>
          </p:cNvPr>
          <p:cNvSpPr/>
          <p:nvPr/>
        </p:nvSpPr>
        <p:spPr>
          <a:xfrm>
            <a:off x="3713018" y="4824387"/>
            <a:ext cx="1600200" cy="242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FPGA2019 - Public</a:t>
            </a:r>
          </a:p>
        </p:txBody>
      </p:sp>
    </p:spTree>
    <p:extLst>
      <p:ext uri="{BB962C8B-B14F-4D97-AF65-F5344CB8AC3E}">
        <p14:creationId xmlns:p14="http://schemas.microsoft.com/office/powerpoint/2010/main" val="228702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ACB0E2-38D7-42E3-A05F-AFA265384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D5DDA8-961D-47B5-A795-DD87A510A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Low, Medium, High Precision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ACF912-BB5B-4208-9301-969FACED5A91}"/>
              </a:ext>
            </a:extLst>
          </p:cNvPr>
          <p:cNvSpPr/>
          <p:nvPr/>
        </p:nvSpPr>
        <p:spPr>
          <a:xfrm>
            <a:off x="3713018" y="4824387"/>
            <a:ext cx="1600200" cy="242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FPGA2019 - Public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4477F7-7959-455F-A7A6-422045D67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34" y="2040177"/>
            <a:ext cx="2366865" cy="531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0AB4CF-4359-44C6-83F4-7A18C2392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008" y="1702560"/>
            <a:ext cx="318035" cy="5528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595776-6452-43E7-A5C8-FF2A235C6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007" y="1702560"/>
            <a:ext cx="318035" cy="552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585457-21C3-4EFC-8B71-FCCC5A666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206" y="1702560"/>
            <a:ext cx="318035" cy="5528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96D4D8-2407-4589-847C-7A349ACCE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05" y="1702560"/>
            <a:ext cx="318035" cy="552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136E8C-5F07-42BB-9B79-C4455BDE1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008" y="2416069"/>
            <a:ext cx="318035" cy="5528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3B95ED-FCEF-487F-8375-4F3ADA6D2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007" y="2416069"/>
            <a:ext cx="318035" cy="552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E15DF5-D9F3-4B98-AB81-53723D576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206" y="2416069"/>
            <a:ext cx="318035" cy="5528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42BE26-C017-4F0A-92B9-CA64C95C5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05" y="2416069"/>
            <a:ext cx="318035" cy="5528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69147C8-0872-43E7-BE8E-385711D502A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03" y="1203623"/>
            <a:ext cx="1585136" cy="242489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59C0734-A7EC-4E1F-892F-40DA8F413863}"/>
              </a:ext>
            </a:extLst>
          </p:cNvPr>
          <p:cNvSpPr txBox="1"/>
          <p:nvPr/>
        </p:nvSpPr>
        <p:spPr>
          <a:xfrm>
            <a:off x="1540417" y="3646274"/>
            <a:ext cx="973023" cy="5078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C71"/>
                </a:solidFill>
              </a:rPr>
              <a:t>3b-8b</a:t>
            </a:r>
          </a:p>
          <a:p>
            <a:pPr algn="ctr"/>
            <a:r>
              <a:rPr lang="en-US" sz="1100" dirty="0">
                <a:solidFill>
                  <a:srgbClr val="003C71"/>
                </a:solidFill>
              </a:rPr>
              <a:t>100K instances</a:t>
            </a:r>
          </a:p>
          <a:p>
            <a:pPr algn="ctr"/>
            <a:r>
              <a:rPr lang="en-US" sz="1100" dirty="0">
                <a:solidFill>
                  <a:srgbClr val="003C71"/>
                </a:solidFill>
              </a:rPr>
              <a:t>Soft Logic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B05FEB-A051-42BF-8231-56382784DE50}"/>
              </a:ext>
            </a:extLst>
          </p:cNvPr>
          <p:cNvSpPr txBox="1"/>
          <p:nvPr/>
        </p:nvSpPr>
        <p:spPr>
          <a:xfrm>
            <a:off x="3902997" y="3646273"/>
            <a:ext cx="889667" cy="5078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C71"/>
                </a:solidFill>
              </a:rPr>
              <a:t>FP32</a:t>
            </a:r>
          </a:p>
          <a:p>
            <a:pPr algn="ctr"/>
            <a:r>
              <a:rPr lang="en-US" sz="1100" dirty="0">
                <a:solidFill>
                  <a:srgbClr val="003C71"/>
                </a:solidFill>
              </a:rPr>
              <a:t>10K instances</a:t>
            </a:r>
          </a:p>
          <a:p>
            <a:pPr algn="ctr"/>
            <a:r>
              <a:rPr lang="en-US" sz="1100" dirty="0">
                <a:solidFill>
                  <a:srgbClr val="003C71"/>
                </a:solidFill>
              </a:rPr>
              <a:t>Hard Logic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EC1DFC-9D52-439A-A2AE-8DF23B717A54}"/>
              </a:ext>
            </a:extLst>
          </p:cNvPr>
          <p:cNvSpPr txBox="1"/>
          <p:nvPr/>
        </p:nvSpPr>
        <p:spPr>
          <a:xfrm>
            <a:off x="6648397" y="3665679"/>
            <a:ext cx="801501" cy="5078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3C71"/>
                </a:solidFill>
              </a:rPr>
              <a:t>1Kb-8Kb</a:t>
            </a:r>
          </a:p>
          <a:p>
            <a:pPr algn="ctr"/>
            <a:r>
              <a:rPr lang="en-US" sz="1100" dirty="0">
                <a:solidFill>
                  <a:srgbClr val="003C71"/>
                </a:solidFill>
              </a:rPr>
              <a:t>10 instances</a:t>
            </a:r>
          </a:p>
          <a:p>
            <a:pPr algn="ctr"/>
            <a:r>
              <a:rPr lang="en-US" sz="1100" dirty="0">
                <a:solidFill>
                  <a:srgbClr val="003C71"/>
                </a:solidFill>
              </a:rPr>
              <a:t>Mixed Logic</a:t>
            </a:r>
          </a:p>
        </p:txBody>
      </p:sp>
    </p:spTree>
    <p:extLst>
      <p:ext uri="{BB962C8B-B14F-4D97-AF65-F5344CB8AC3E}">
        <p14:creationId xmlns:p14="http://schemas.microsoft.com/office/powerpoint/2010/main" val="47562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77CA8-D95E-4A9E-87C8-5F8728C7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426643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nt_PPT Template_ClearPro_16x9">
  <a:themeElements>
    <a:clrScheme name="Intel Color Palette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0071C5"/>
      </a:accent1>
      <a:accent2>
        <a:srgbClr val="00AEEF"/>
      </a:accent2>
      <a:accent3>
        <a:srgbClr val="F3D54E"/>
      </a:accent3>
      <a:accent4>
        <a:srgbClr val="FFA300"/>
      </a:accent4>
      <a:accent5>
        <a:srgbClr val="FC4C02"/>
      </a:accent5>
      <a:accent6>
        <a:srgbClr val="C3D600"/>
      </a:accent6>
      <a:hlink>
        <a:srgbClr val="0071C5"/>
      </a:hlink>
      <a:folHlink>
        <a:srgbClr val="00AEEF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defRPr sz="1100" dirty="0" err="1" smtClean="0">
            <a:solidFill>
              <a:srgbClr val="003C7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CF58B2EA-EC06-48D8-A589-D522B6C24566}" vid="{A32E25BC-EF4C-4D44-A366-1C8FA2CBC4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SharedContentType xmlns="Microsoft.SharePoint.Taxonomy.ContentTypeSync" SourceId="b2fd7923-39df-40b1-bcec-a4d906d8b0f0" ContentTypeId="0x0101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SMeta2010Field xmlns="http://schemas.microsoft.com/sharepoint/v3" xsi:nil="true"/>
    <i0ef210a7e3946bab494eccab0e83972 xmlns="3b4d28b8-0d8d-4973-9546-4ed7603e2ec6">
      <Terms xmlns="http://schemas.microsoft.com/office/infopath/2007/PartnerControls"/>
    </i0ef210a7e3946bab494eccab0e83972>
    <TaxCatchAll xmlns="ded6fe7b-f8fc-47a8-a37a-d903398c8fc9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D40806F657184EB66D828BD152EA24" ma:contentTypeVersion="19" ma:contentTypeDescription="Create a new document." ma:contentTypeScope="" ma:versionID="1cf180fbf36600275f11a02c8250df9f">
  <xsd:schema xmlns:xsd="http://www.w3.org/2001/XMLSchema" xmlns:xs="http://www.w3.org/2001/XMLSchema" xmlns:p="http://schemas.microsoft.com/office/2006/metadata/properties" xmlns:ns1="http://schemas.microsoft.com/sharepoint/v3" xmlns:ns2="3b4d28b8-0d8d-4973-9546-4ed7603e2ec6" xmlns:ns3="ded6fe7b-f8fc-47a8-a37a-d903398c8fc9" targetNamespace="http://schemas.microsoft.com/office/2006/metadata/properties" ma:root="true" ma:fieldsID="23c91bae31450f70a5db56f1999ac902" ns1:_="" ns2:_="" ns3:_="">
    <xsd:import namespace="http://schemas.microsoft.com/sharepoint/v3"/>
    <xsd:import namespace="3b4d28b8-0d8d-4973-9546-4ed7603e2ec6"/>
    <xsd:import namespace="ded6fe7b-f8fc-47a8-a37a-d903398c8fc9"/>
    <xsd:element name="properties">
      <xsd:complexType>
        <xsd:sequence>
          <xsd:element name="documentManagement">
            <xsd:complexType>
              <xsd:all>
                <xsd:element ref="ns1:CSMeta2010Field" minOccurs="0"/>
                <xsd:element ref="ns2:i0ef210a7e3946bab494eccab0e83972" minOccurs="0"/>
                <xsd:element ref="ns3:TaxCatchAll" minOccurs="0"/>
                <xsd:element ref="ns3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SMeta2010Field" ma:index="3" nillable="true" ma:displayName="Classification Status" ma:internalName="CSMeta2010Field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d28b8-0d8d-4973-9546-4ed7603e2ec6" elementFormDefault="qualified">
    <xsd:import namespace="http://schemas.microsoft.com/office/2006/documentManagement/types"/>
    <xsd:import namespace="http://schemas.microsoft.com/office/infopath/2007/PartnerControls"/>
    <xsd:element name="i0ef210a7e3946bab494eccab0e83972" ma:index="9" nillable="true" ma:taxonomy="true" ma:internalName="i0ef210a7e3946bab494eccab0e83972" ma:taxonomyFieldName="CTPClassification" ma:displayName="CTPClassification" ma:default="" ma:fieldId="{20ef210a-7e39-46ba-b494-eccab0e83972}" ma:sspId="d21ebfd4-d487-4191-9d41-55b26a396a6f" ma:termSetId="8cfb8c6b-1dc8-4c40-b480-54ae63be50d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d6fe7b-f8fc-47a8-a37a-d903398c8fc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1b37a657-3aad-469b-b81d-e86a341b34d5}" ma:internalName="TaxCatchAll" ma:showField="CatchAllData" ma:web="3b4d28b8-0d8d-4973-9546-4ed7603e2e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b37a657-3aad-469b-b81d-e86a341b34d5}" ma:internalName="TaxCatchAllLabel" ma:readOnly="true" ma:showField="CatchAllDataLabel" ma:web="3b4d28b8-0d8d-4973-9546-4ed7603e2e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1DFF1A-D8A5-4CAC-B3C6-64A3A906999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5736FDB-633D-435D-9977-7A4CBE3D3D97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8FED1B32-2535-4019-B1E2-FEF5E90559AA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sharepoint/v3"/>
    <ds:schemaRef ds:uri="http://purl.org/dc/elements/1.1/"/>
    <ds:schemaRef ds:uri="http://schemas.openxmlformats.org/package/2006/metadata/core-properties"/>
    <ds:schemaRef ds:uri="ded6fe7b-f8fc-47a8-a37a-d903398c8fc9"/>
    <ds:schemaRef ds:uri="http://www.w3.org/XML/1998/namespace"/>
    <ds:schemaRef ds:uri="3b4d28b8-0d8d-4973-9546-4ed7603e2ec6"/>
    <ds:schemaRef ds:uri="http://schemas.microsoft.com/office/2006/metadata/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1F11FDBA-9F9F-4717-ADF5-1C8AE16AC0E2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FFEDEA64-B69E-4533-B95A-B33D30D4E5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b4d28b8-0d8d-4973-9546-4ed7603e2ec6"/>
    <ds:schemaRef ds:uri="ded6fe7b-f8fc-47a8-a37a-d903398c8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952</Words>
  <Application>Microsoft Office PowerPoint</Application>
  <PresentationFormat>On-screen Show (16:9)</PresentationFormat>
  <Paragraphs>415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Intel Clear</vt:lpstr>
      <vt:lpstr>Intel Clear Pro</vt:lpstr>
      <vt:lpstr>Wingdings</vt:lpstr>
      <vt:lpstr>Int_PPT Template_ClearPro_16x9</vt:lpstr>
      <vt:lpstr>Fractal Synthesis </vt:lpstr>
      <vt:lpstr>PowerPoint Presentation</vt:lpstr>
      <vt:lpstr>PowerPoint Presentation</vt:lpstr>
      <vt:lpstr>Fractal?</vt:lpstr>
      <vt:lpstr>FPGA Wake Up Call</vt:lpstr>
      <vt:lpstr>GPU vs. FPGA</vt:lpstr>
      <vt:lpstr>More Than AI</vt:lpstr>
      <vt:lpstr>Low, Medium, High Precision</vt:lpstr>
      <vt:lpstr>overview</vt:lpstr>
      <vt:lpstr>PowerPoint Presentation</vt:lpstr>
      <vt:lpstr>What you will learn (hopefully) </vt:lpstr>
      <vt:lpstr>Prior Algorithms and results</vt:lpstr>
      <vt:lpstr>3 Types of Clustering and Packing Algorithms</vt:lpstr>
      <vt:lpstr>Comparison of Current Methods</vt:lpstr>
      <vt:lpstr>So, what’s the problem?</vt:lpstr>
      <vt:lpstr>Fractal Differences</vt:lpstr>
      <vt:lpstr>Current FPGA Methods (2017,2018)</vt:lpstr>
      <vt:lpstr>Project Brainwave (2017)</vt:lpstr>
      <vt:lpstr>Problem statement</vt:lpstr>
      <vt:lpstr>Define Proxy FPGA</vt:lpstr>
      <vt:lpstr>Fill Proxy FPGA - Analytic</vt:lpstr>
      <vt:lpstr>Fill Real FPGA - Experimental</vt:lpstr>
      <vt:lpstr>Regularization</vt:lpstr>
      <vt:lpstr>Regular and Irregular Multipliers</vt:lpstr>
      <vt:lpstr>3x3 - A Trivial First Case</vt:lpstr>
      <vt:lpstr>Regularized 3x3</vt:lpstr>
      <vt:lpstr>3x3 - Details</vt:lpstr>
      <vt:lpstr>4x4 Case – De-regularize then Regularize</vt:lpstr>
      <vt:lpstr>Fractal</vt:lpstr>
      <vt:lpstr>Moving to Fractal Synthesis</vt:lpstr>
      <vt:lpstr>Regularization, not Minimization</vt:lpstr>
      <vt:lpstr>Bin Packing</vt:lpstr>
      <vt:lpstr>Fractal Packing Differences</vt:lpstr>
      <vt:lpstr>Algorithm</vt:lpstr>
      <vt:lpstr>Continuous Arithmetic</vt:lpstr>
      <vt:lpstr>Regular vs. Irregular</vt:lpstr>
      <vt:lpstr>Shipping Analogy</vt:lpstr>
      <vt:lpstr>Results</vt:lpstr>
      <vt:lpstr>Regularized Multiplier Sizes</vt:lpstr>
      <vt:lpstr>PowerPoint Presentation</vt:lpstr>
      <vt:lpstr>~100% Utilization</vt:lpstr>
      <vt:lpstr>Full Chip Discussion</vt:lpstr>
      <vt:lpstr>Whats Next?</vt:lpstr>
      <vt:lpstr>Fractal Synthesis Taxonomy</vt:lpstr>
      <vt:lpstr>Fractal Placement</vt:lpstr>
      <vt:lpstr>conclusions</vt:lpstr>
      <vt:lpstr>“Fractal” Synthesis</vt:lpstr>
      <vt:lpstr>Q&amp;A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2016-11-16T17:50:58Z</dcterms:created>
  <dcterms:modified xsi:type="dcterms:W3CDTF">2019-02-26T00:31:55Z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0x0101002AD40806F657184EB66D828BD152EA24</vt:lpwstr>
  </property>
  <property fmtid="{D5CDD505-2E9C-101B-9397-08002B2CF9AE}" pid="3" name="CTPClassification">
    <vt:lpwstr/>
  </property>
</Properties>
</file>