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6"/>
  </p:notesMasterIdLst>
  <p:handoutMasterIdLst>
    <p:handoutMasterId r:id="rId77"/>
  </p:handoutMasterIdLst>
  <p:sldIdLst>
    <p:sldId id="626" r:id="rId2"/>
    <p:sldId id="778" r:id="rId3"/>
    <p:sldId id="776" r:id="rId4"/>
    <p:sldId id="775" r:id="rId5"/>
    <p:sldId id="751" r:id="rId6"/>
    <p:sldId id="666" r:id="rId7"/>
    <p:sldId id="729" r:id="rId8"/>
    <p:sldId id="697" r:id="rId9"/>
    <p:sldId id="671" r:id="rId10"/>
    <p:sldId id="742" r:id="rId11"/>
    <p:sldId id="743" r:id="rId12"/>
    <p:sldId id="744" r:id="rId13"/>
    <p:sldId id="745" r:id="rId14"/>
    <p:sldId id="746" r:id="rId15"/>
    <p:sldId id="686" r:id="rId16"/>
    <p:sldId id="648" r:id="rId17"/>
    <p:sldId id="672" r:id="rId18"/>
    <p:sldId id="718" r:id="rId19"/>
    <p:sldId id="719" r:id="rId20"/>
    <p:sldId id="720" r:id="rId21"/>
    <p:sldId id="721" r:id="rId22"/>
    <p:sldId id="722" r:id="rId23"/>
    <p:sldId id="673" r:id="rId24"/>
    <p:sldId id="761" r:id="rId25"/>
    <p:sldId id="651" r:id="rId26"/>
    <p:sldId id="653" r:id="rId27"/>
    <p:sldId id="700" r:id="rId28"/>
    <p:sldId id="655" r:id="rId29"/>
    <p:sldId id="701" r:id="rId30"/>
    <p:sldId id="766" r:id="rId31"/>
    <p:sldId id="781" r:id="rId32"/>
    <p:sldId id="782" r:id="rId33"/>
    <p:sldId id="760" r:id="rId34"/>
    <p:sldId id="688" r:id="rId35"/>
    <p:sldId id="680" r:id="rId36"/>
    <p:sldId id="677" r:id="rId37"/>
    <p:sldId id="681" r:id="rId38"/>
    <p:sldId id="752" r:id="rId39"/>
    <p:sldId id="682" r:id="rId40"/>
    <p:sldId id="689" r:id="rId41"/>
    <p:sldId id="698" r:id="rId42"/>
    <p:sldId id="674" r:id="rId43"/>
    <p:sldId id="737" r:id="rId44"/>
    <p:sldId id="730" r:id="rId45"/>
    <p:sldId id="747" r:id="rId46"/>
    <p:sldId id="748" r:id="rId47"/>
    <p:sldId id="749" r:id="rId48"/>
    <p:sldId id="767" r:id="rId49"/>
    <p:sldId id="728" r:id="rId50"/>
    <p:sldId id="727" r:id="rId51"/>
    <p:sldId id="699" r:id="rId52"/>
    <p:sldId id="675" r:id="rId53"/>
    <p:sldId id="753" r:id="rId54"/>
    <p:sldId id="755" r:id="rId55"/>
    <p:sldId id="669" r:id="rId56"/>
    <p:sldId id="739" r:id="rId57"/>
    <p:sldId id="756" r:id="rId58"/>
    <p:sldId id="740" r:id="rId59"/>
    <p:sldId id="757" r:id="rId60"/>
    <p:sldId id="741" r:id="rId61"/>
    <p:sldId id="736" r:id="rId62"/>
    <p:sldId id="764" r:id="rId63"/>
    <p:sldId id="738" r:id="rId64"/>
    <p:sldId id="783" r:id="rId65"/>
    <p:sldId id="690" r:id="rId66"/>
    <p:sldId id="693" r:id="rId67"/>
    <p:sldId id="691" r:id="rId68"/>
    <p:sldId id="768" r:id="rId69"/>
    <p:sldId id="769" r:id="rId70"/>
    <p:sldId id="771" r:id="rId71"/>
    <p:sldId id="758" r:id="rId72"/>
    <p:sldId id="772" r:id="rId73"/>
    <p:sldId id="773" r:id="rId74"/>
    <p:sldId id="774" r:id="rId75"/>
  </p:sldIdLst>
  <p:sldSz cx="12192000" cy="6858000"/>
  <p:notesSz cx="7010400" cy="92964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FFFF"/>
    <a:srgbClr val="777777"/>
    <a:srgbClr val="C0C0C0"/>
    <a:srgbClr val="D6BBEB"/>
    <a:srgbClr val="000000"/>
    <a:srgbClr val="33CC33"/>
    <a:srgbClr val="AACCFF"/>
    <a:srgbClr val="99FF33"/>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49" autoAdjust="0"/>
    <p:restoredTop sz="88089" autoAdjust="0"/>
  </p:normalViewPr>
  <p:slideViewPr>
    <p:cSldViewPr>
      <p:cViewPr varScale="1">
        <p:scale>
          <a:sx n="60" d="100"/>
          <a:sy n="60" d="100"/>
        </p:scale>
        <p:origin x="504" y="8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47" d="100"/>
          <a:sy n="47" d="100"/>
        </p:scale>
        <p:origin x="2698"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6E3E267-D521-4DC4-8663-3B28D36FFCCA}" type="datetimeFigureOut">
              <a:rPr lang="en-US" smtClean="0"/>
              <a:t>2/25/2019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30C4F02-22F4-4C74-A987-863199DD0E51}" type="slidenum">
              <a:rPr lang="en-US" smtClean="0"/>
              <a:t>‹#›</a:t>
            </a:fld>
            <a:endParaRPr lang="en-US"/>
          </a:p>
        </p:txBody>
      </p:sp>
    </p:spTree>
    <p:extLst>
      <p:ext uri="{BB962C8B-B14F-4D97-AF65-F5344CB8AC3E}">
        <p14:creationId xmlns:p14="http://schemas.microsoft.com/office/powerpoint/2010/main" val="2118133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hr-H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6A2069D-E0F3-480E-9E75-E493CF47C12A}" type="datetimeFigureOut">
              <a:rPr lang="hr-HR" smtClean="0"/>
              <a:pPr/>
              <a:t>25.2.2019.</a:t>
            </a:fld>
            <a:endParaRPr lang="hr-HR"/>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hr-H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hr-H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F1B7F09-BC7E-4955-8C37-C3FC3517D2DC}" type="slidenum">
              <a:rPr lang="hr-HR" smtClean="0"/>
              <a:pPr/>
              <a:t>‹#›</a:t>
            </a:fld>
            <a:endParaRPr lang="hr-HR"/>
          </a:p>
        </p:txBody>
      </p:sp>
    </p:spTree>
    <p:extLst>
      <p:ext uri="{BB962C8B-B14F-4D97-AF65-F5344CB8AC3E}">
        <p14:creationId xmlns:p14="http://schemas.microsoft.com/office/powerpoint/2010/main" val="154927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B7F09-BC7E-4955-8C37-C3FC3517D2DC}" type="slidenum">
              <a:rPr lang="hr-HR" smtClean="0"/>
              <a:pPr/>
              <a:t>1</a:t>
            </a:fld>
            <a:endParaRPr lang="hr-HR"/>
          </a:p>
        </p:txBody>
      </p:sp>
    </p:spTree>
    <p:extLst>
      <p:ext uri="{BB962C8B-B14F-4D97-AF65-F5344CB8AC3E}">
        <p14:creationId xmlns:p14="http://schemas.microsoft.com/office/powerpoint/2010/main" val="3363500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Interconnect of dataflow components which</a:t>
            </a:r>
            <a:r>
              <a:rPr lang="en-US" sz="1200" kern="1200" baseline="0" dirty="0" smtClean="0">
                <a:solidFill>
                  <a:schemeClr val="tx1"/>
                </a:solidFill>
                <a:latin typeface="+mn-lt"/>
                <a:ea typeface="+mn-ea"/>
                <a:cs typeface="+mn-cs"/>
              </a:rPr>
              <a:t> exchange pieces of data, </a:t>
            </a:r>
            <a:r>
              <a:rPr lang="en-US" sz="1200" b="1" kern="1200" baseline="0" dirty="0" smtClean="0">
                <a:solidFill>
                  <a:schemeClr val="tx1"/>
                </a:solidFill>
                <a:latin typeface="+mn-lt"/>
                <a:ea typeface="+mn-ea"/>
                <a:cs typeface="+mn-cs"/>
              </a:rPr>
              <a:t>referred to as tokens</a:t>
            </a:r>
            <a:r>
              <a:rPr lang="en-US" sz="1200" kern="1200" baseline="0" dirty="0" smtClean="0">
                <a:solidFill>
                  <a:schemeClr val="tx1"/>
                </a:solidFill>
                <a:latin typeface="+mn-lt"/>
                <a:ea typeface="+mn-ea"/>
                <a:cs typeface="+mn-cs"/>
              </a:rPr>
              <a:t>. The circuits that we consider have a single token entering through the starting point, propagating through the circuit, and eventually exiting though the exit point.</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F1B7F09-BC7E-4955-8C37-C3FC3517D2DC}" type="slidenum">
              <a:rPr lang="hr-HR" smtClean="0"/>
              <a:pPr/>
              <a:t>10</a:t>
            </a:fld>
            <a:endParaRPr lang="hr-HR"/>
          </a:p>
        </p:txBody>
      </p:sp>
    </p:spTree>
    <p:extLst>
      <p:ext uri="{BB962C8B-B14F-4D97-AF65-F5344CB8AC3E}">
        <p14:creationId xmlns:p14="http://schemas.microsoft.com/office/powerpoint/2010/main" val="3647134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hr-HR"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inside of the loop </a:t>
            </a:r>
            <a:r>
              <a:rPr lang="hr-HR" sz="1200" kern="1200" dirty="0" smtClean="0">
                <a:solidFill>
                  <a:schemeClr val="tx1"/>
                </a:solidFill>
                <a:effectLst/>
                <a:latin typeface="+mn-lt"/>
                <a:ea typeface="+mn-ea"/>
                <a:cs typeface="+mn-cs"/>
              </a:rPr>
              <a:t>is a direct translation of operations </a:t>
            </a:r>
            <a:r>
              <a:rPr lang="en-US" sz="1200" kern="1200" dirty="0" smtClean="0">
                <a:solidFill>
                  <a:schemeClr val="tx1"/>
                </a:solidFill>
                <a:effectLst/>
                <a:latin typeface="+mn-lt"/>
                <a:ea typeface="+mn-ea"/>
                <a:cs typeface="+mn-cs"/>
              </a:rPr>
              <a:t>into corresponding dataflow components.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F1B7F09-BC7E-4955-8C37-C3FC3517D2DC}" type="slidenum">
              <a:rPr lang="hr-HR" smtClean="0"/>
              <a:pPr/>
              <a:t>11</a:t>
            </a:fld>
            <a:endParaRPr lang="hr-HR"/>
          </a:p>
        </p:txBody>
      </p:sp>
    </p:spTree>
    <p:extLst>
      <p:ext uri="{BB962C8B-B14F-4D97-AF65-F5344CB8AC3E}">
        <p14:creationId xmlns:p14="http://schemas.microsoft.com/office/powerpoint/2010/main" val="900884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merge is used to implement control flow. </a:t>
            </a:r>
            <a:r>
              <a:rPr lang="en-US" sz="1200" b="1" kern="1200" dirty="0" smtClean="0">
                <a:solidFill>
                  <a:schemeClr val="tx1"/>
                </a:solidFill>
                <a:effectLst/>
                <a:latin typeface="+mn-lt"/>
                <a:ea typeface="+mn-ea"/>
                <a:cs typeface="+mn-cs"/>
              </a:rPr>
              <a:t>Branch will dispatch </a:t>
            </a:r>
            <a:r>
              <a:rPr lang="en-US" sz="1200" kern="1200" dirty="0" smtClean="0">
                <a:solidFill>
                  <a:schemeClr val="tx1"/>
                </a:solidFill>
                <a:effectLst/>
                <a:latin typeface="+mn-lt"/>
                <a:ea typeface="+mn-ea"/>
                <a:cs typeface="+mn-cs"/>
              </a:rPr>
              <a:t>data either back to the loop body, or to the exit of the loop, if this is determined by the condition.</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F1B7F09-BC7E-4955-8C37-C3FC3517D2DC}" type="slidenum">
              <a:rPr lang="hr-HR" smtClean="0"/>
              <a:pPr/>
              <a:t>12</a:t>
            </a:fld>
            <a:endParaRPr lang="hr-HR"/>
          </a:p>
        </p:txBody>
      </p:sp>
    </p:spTree>
    <p:extLst>
      <p:ext uri="{BB962C8B-B14F-4D97-AF65-F5344CB8AC3E}">
        <p14:creationId xmlns:p14="http://schemas.microsoft.com/office/powerpoint/2010/main" val="4192292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buff serves as a register in standard synchronous circuits and holds the current value of the iterator</a:t>
            </a:r>
            <a:endParaRPr lang="hr-HR"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F1B7F09-BC7E-4955-8C37-C3FC3517D2DC}" type="slidenum">
              <a:rPr lang="hr-HR" smtClean="0"/>
              <a:pPr/>
              <a:t>13</a:t>
            </a:fld>
            <a:endParaRPr lang="hr-HR"/>
          </a:p>
        </p:txBody>
      </p:sp>
    </p:spTree>
    <p:extLst>
      <p:ext uri="{BB962C8B-B14F-4D97-AF65-F5344CB8AC3E}">
        <p14:creationId xmlns:p14="http://schemas.microsoft.com/office/powerpoint/2010/main" val="2085997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t>
            </a:r>
            <a:r>
              <a:rPr lang="en-US" b="1" baseline="0" dirty="0" smtClean="0"/>
              <a:t>fork replicates </a:t>
            </a:r>
            <a:r>
              <a:rPr lang="en-US" baseline="0" dirty="0" smtClean="0"/>
              <a:t>the token holding the value of </a:t>
            </a:r>
            <a:r>
              <a:rPr lang="en-US" baseline="0" dirty="0" err="1" smtClean="0"/>
              <a:t>i</a:t>
            </a:r>
            <a:r>
              <a:rPr lang="en-US" baseline="0" dirty="0" smtClean="0"/>
              <a:t> and sends to multiple successor components</a:t>
            </a:r>
            <a:endParaRPr lang="hr-HR"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F1B7F09-BC7E-4955-8C37-C3FC3517D2DC}" type="slidenum">
              <a:rPr lang="hr-HR" smtClean="0"/>
              <a:pPr/>
              <a:t>14</a:t>
            </a:fld>
            <a:endParaRPr lang="hr-HR"/>
          </a:p>
        </p:txBody>
      </p:sp>
    </p:spTree>
    <p:extLst>
      <p:ext uri="{BB962C8B-B14F-4D97-AF65-F5344CB8AC3E}">
        <p14:creationId xmlns:p14="http://schemas.microsoft.com/office/powerpoint/2010/main" val="812245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F1B7F09-BC7E-4955-8C37-C3FC3517D2DC}" type="slidenum">
              <a:rPr lang="hr-HR" smtClean="0"/>
              <a:pPr/>
              <a:t>15</a:t>
            </a:fld>
            <a:endParaRPr lang="hr-HR"/>
          </a:p>
        </p:txBody>
      </p:sp>
    </p:spTree>
    <p:extLst>
      <p:ext uri="{BB962C8B-B14F-4D97-AF65-F5344CB8AC3E}">
        <p14:creationId xmlns:p14="http://schemas.microsoft.com/office/powerpoint/2010/main" val="538464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Essentially no pipelining of the loop is possible</a:t>
            </a:r>
            <a:endParaRPr lang="en-US" dirty="0"/>
          </a:p>
        </p:txBody>
      </p:sp>
      <p:sp>
        <p:nvSpPr>
          <p:cNvPr id="4" name="Slide Number Placeholder 3"/>
          <p:cNvSpPr>
            <a:spLocks noGrp="1"/>
          </p:cNvSpPr>
          <p:nvPr>
            <p:ph type="sldNum" sz="quarter" idx="10"/>
          </p:nvPr>
        </p:nvSpPr>
        <p:spPr/>
        <p:txBody>
          <a:bodyPr/>
          <a:lstStyle/>
          <a:p>
            <a:fld id="{AF1B7F09-BC7E-4955-8C37-C3FC3517D2DC}" type="slidenum">
              <a:rPr lang="hr-HR" smtClean="0"/>
              <a:pPr/>
              <a:t>16</a:t>
            </a:fld>
            <a:endParaRPr lang="hr-HR"/>
          </a:p>
        </p:txBody>
      </p:sp>
    </p:spTree>
    <p:extLst>
      <p:ext uri="{BB962C8B-B14F-4D97-AF65-F5344CB8AC3E}">
        <p14:creationId xmlns:p14="http://schemas.microsoft.com/office/powerpoint/2010/main" val="1867893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rest of the talk, we will discuss how to enable speculative behavior in dataflow circuits and </a:t>
            </a:r>
            <a:r>
              <a:rPr lang="en-US" sz="1200" b="1" kern="1200" baseline="0" dirty="0" smtClean="0">
                <a:solidFill>
                  <a:schemeClr val="tx1"/>
                </a:solidFill>
                <a:latin typeface="+mn-lt"/>
                <a:ea typeface="+mn-ea"/>
                <a:cs typeface="+mn-cs"/>
              </a:rPr>
              <a:t>we will investigate </a:t>
            </a:r>
            <a:r>
              <a:rPr lang="en-US" sz="1200" kern="1200" baseline="0" dirty="0" smtClean="0">
                <a:solidFill>
                  <a:schemeClr val="tx1"/>
                </a:solidFill>
                <a:latin typeface="+mn-lt"/>
                <a:ea typeface="+mn-ea"/>
                <a:cs typeface="+mn-cs"/>
              </a:rPr>
              <a:t>how this can be used to improve performance in cases such as the one that we have seen in the previous example.</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F1B7F09-BC7E-4955-8C37-C3FC3517D2DC}" type="slidenum">
              <a:rPr lang="hr-HR" smtClean="0"/>
              <a:pPr/>
              <a:t>17</a:t>
            </a:fld>
            <a:endParaRPr lang="hr-HR"/>
          </a:p>
        </p:txBody>
      </p:sp>
    </p:spTree>
    <p:extLst>
      <p:ext uri="{BB962C8B-B14F-4D97-AF65-F5344CB8AC3E}">
        <p14:creationId xmlns:p14="http://schemas.microsoft.com/office/powerpoint/2010/main" val="2035992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FE3229E-9488-48E3-BDCA-4D65C277AA02}" type="slidenum">
              <a:rPr lang="en-US" altLang="en-US" sz="1200" smtClean="0">
                <a:latin typeface="Times New Roman" panose="02020603050405020304" pitchFamily="18" charset="0"/>
                <a:ea typeface="MS PGothic" panose="020B0600070205080204" pitchFamily="34" charset="-128"/>
              </a:rPr>
              <a:pPr fontAlgn="base">
                <a:spcBef>
                  <a:spcPct val="0"/>
                </a:spcBef>
                <a:spcAft>
                  <a:spcPct val="0"/>
                </a:spcAft>
              </a:pPr>
              <a:t>18</a:t>
            </a:fld>
            <a:endParaRPr lang="en-US" altLang="en-US" sz="1200" smtClean="0">
              <a:latin typeface="Times New Roman" panose="02020603050405020304" pitchFamily="18" charset="0"/>
              <a:ea typeface="MS PGothic" panose="020B0600070205080204" pitchFamily="34" charset="-128"/>
            </a:endParaRPr>
          </a:p>
        </p:txBody>
      </p:sp>
      <p:sp>
        <p:nvSpPr>
          <p:cNvPr id="819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smtClean="0">
                <a:solidFill>
                  <a:schemeClr val="tx1"/>
                </a:solidFill>
                <a:effectLst/>
                <a:latin typeface="+mn-lt"/>
                <a:ea typeface="+mn-ea"/>
                <a:cs typeface="+mn-cs"/>
              </a:rPr>
              <a:t>The idea of our framework for handling speculation in dataflow circuits is that some components might be allowed to issue speculative tokens—pieces of data which might or might not prove correct and which will combine with other tokens. These components will be called Speculators. They will tag the output tokens to denote whether the output value has</a:t>
            </a:r>
            <a:r>
              <a:rPr lang="en-US" sz="1200" kern="1200" baseline="0" dirty="0" smtClean="0">
                <a:solidFill>
                  <a:schemeClr val="tx1"/>
                </a:solidFill>
                <a:effectLst/>
                <a:latin typeface="+mn-lt"/>
                <a:ea typeface="+mn-ea"/>
                <a:cs typeface="+mn-cs"/>
              </a:rPr>
              <a:t> been speculatively issued or not.</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79665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FE3229E-9488-48E3-BDCA-4D65C277AA02}" type="slidenum">
              <a:rPr lang="en-US" altLang="en-US" sz="1200" smtClean="0">
                <a:latin typeface="Times New Roman" panose="02020603050405020304" pitchFamily="18" charset="0"/>
                <a:ea typeface="MS PGothic" panose="020B0600070205080204" pitchFamily="34" charset="-128"/>
              </a:rPr>
              <a:pPr fontAlgn="base">
                <a:spcBef>
                  <a:spcPct val="0"/>
                </a:spcBef>
                <a:spcAft>
                  <a:spcPct val="0"/>
                </a:spcAft>
              </a:pPr>
              <a:t>19</a:t>
            </a:fld>
            <a:endParaRPr lang="en-US" altLang="en-US" sz="1200" smtClean="0">
              <a:latin typeface="Times New Roman" panose="02020603050405020304" pitchFamily="18" charset="0"/>
              <a:ea typeface="MS PGothic" panose="020B0600070205080204" pitchFamily="34" charset="-128"/>
            </a:endParaRPr>
          </a:p>
        </p:txBody>
      </p:sp>
      <p:sp>
        <p:nvSpPr>
          <p:cNvPr id="819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smtClean="0">
                <a:solidFill>
                  <a:schemeClr val="tx1"/>
                </a:solidFill>
                <a:effectLst/>
                <a:latin typeface="+mn-lt"/>
                <a:ea typeface="+mn-ea"/>
                <a:cs typeface="+mn-cs"/>
              </a:rPr>
              <a:t>Speculative tokens cannot be allowed to propagate indefinitely and </a:t>
            </a:r>
            <a:r>
              <a:rPr lang="en-US" sz="1200" b="1" kern="1200" dirty="0" smtClean="0">
                <a:solidFill>
                  <a:schemeClr val="tx1"/>
                </a:solidFill>
                <a:effectLst/>
                <a:latin typeface="+mn-lt"/>
                <a:ea typeface="+mn-ea"/>
                <a:cs typeface="+mn-cs"/>
              </a:rPr>
              <a:t>must not affect the architectural state</a:t>
            </a:r>
            <a:r>
              <a:rPr lang="en-US" sz="1200" kern="1200" dirty="0" smtClean="0">
                <a:solidFill>
                  <a:schemeClr val="tx1"/>
                </a:solidFill>
                <a:effectLst/>
                <a:latin typeface="+mn-lt"/>
                <a:ea typeface="+mn-ea"/>
                <a:cs typeface="+mn-cs"/>
              </a:rPr>
              <a:t> of the circuit. Therefore, we will use Commit</a:t>
            </a:r>
            <a:r>
              <a:rPr lang="en-US" sz="1200" kern="1200" baseline="0" dirty="0" smtClean="0">
                <a:solidFill>
                  <a:schemeClr val="tx1"/>
                </a:solidFill>
                <a:effectLst/>
                <a:latin typeface="+mn-lt"/>
                <a:ea typeface="+mn-ea"/>
                <a:cs typeface="+mn-cs"/>
              </a:rPr>
              <a:t> units with the purpose of stalling speculative tokens until their correctness has been confirmed.</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8550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Dataflow circuits </a:t>
            </a:r>
            <a:r>
              <a:rPr lang="en-US" sz="1200" b="1" kern="1200" dirty="0" smtClean="0">
                <a:solidFill>
                  <a:schemeClr val="tx1"/>
                </a:solidFill>
                <a:effectLst/>
                <a:latin typeface="+mn-lt"/>
                <a:ea typeface="+mn-ea"/>
                <a:cs typeface="+mn-cs"/>
              </a:rPr>
              <a:t>have been recently explored in the context of</a:t>
            </a:r>
            <a:r>
              <a:rPr lang="en-US" sz="1200" kern="1200" dirty="0" smtClean="0">
                <a:solidFill>
                  <a:schemeClr val="tx1"/>
                </a:solidFill>
                <a:effectLst/>
                <a:latin typeface="+mn-lt"/>
                <a:ea typeface="+mn-ea"/>
                <a:cs typeface="+mn-cs"/>
              </a:rPr>
              <a:t> HLS. Standard,</a:t>
            </a:r>
            <a:r>
              <a:rPr lang="en-US" sz="1200" kern="1200" baseline="0" dirty="0" smtClean="0">
                <a:solidFill>
                  <a:schemeClr val="tx1"/>
                </a:solidFill>
                <a:effectLst/>
                <a:latin typeface="+mn-lt"/>
                <a:ea typeface="+mn-ea"/>
                <a:cs typeface="+mn-cs"/>
              </a:rPr>
              <a:t> statically scheduled HLS is suitable for regular applications, similar to VLIWs in the processor world. However, irregular and control-dominated applications </a:t>
            </a:r>
            <a:r>
              <a:rPr lang="en-US" sz="1200" b="1" kern="1200" baseline="0" dirty="0" smtClean="0">
                <a:solidFill>
                  <a:schemeClr val="tx1"/>
                </a:solidFill>
                <a:effectLst/>
                <a:latin typeface="+mn-lt"/>
                <a:ea typeface="+mn-ea"/>
                <a:cs typeface="+mn-cs"/>
              </a:rPr>
              <a:t>require dynamic scheduling</a:t>
            </a:r>
            <a:r>
              <a:rPr lang="en-US" sz="1200" kern="1200" baseline="0" dirty="0" smtClean="0">
                <a:solidFill>
                  <a:schemeClr val="tx1"/>
                </a:solidFill>
                <a:effectLst/>
                <a:latin typeface="+mn-lt"/>
                <a:ea typeface="+mn-ea"/>
                <a:cs typeface="+mn-cs"/>
              </a:rPr>
              <a:t>, which dataflow circuits implement, similar to superscalar processors.</a:t>
            </a:r>
          </a:p>
          <a:p>
            <a:endParaRPr lang="en-US" dirty="0"/>
          </a:p>
        </p:txBody>
      </p:sp>
      <p:sp>
        <p:nvSpPr>
          <p:cNvPr id="4" name="Slide Number Placeholder 3"/>
          <p:cNvSpPr>
            <a:spLocks noGrp="1"/>
          </p:cNvSpPr>
          <p:nvPr>
            <p:ph type="sldNum" sz="quarter" idx="10"/>
          </p:nvPr>
        </p:nvSpPr>
        <p:spPr/>
        <p:txBody>
          <a:bodyPr/>
          <a:lstStyle/>
          <a:p>
            <a:fld id="{AF1B7F09-BC7E-4955-8C37-C3FC3517D2DC}" type="slidenum">
              <a:rPr lang="hr-HR" smtClean="0"/>
              <a:pPr/>
              <a:t>2</a:t>
            </a:fld>
            <a:endParaRPr lang="hr-HR"/>
          </a:p>
        </p:txBody>
      </p:sp>
    </p:spTree>
    <p:extLst>
      <p:ext uri="{BB962C8B-B14F-4D97-AF65-F5344CB8AC3E}">
        <p14:creationId xmlns:p14="http://schemas.microsoft.com/office/powerpoint/2010/main" val="2926606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FE3229E-9488-48E3-BDCA-4D65C277AA02}" type="slidenum">
              <a:rPr lang="en-US" altLang="en-US" sz="1200" smtClean="0">
                <a:latin typeface="Times New Roman" panose="02020603050405020304" pitchFamily="18" charset="0"/>
                <a:ea typeface="MS PGothic" panose="020B0600070205080204" pitchFamily="34" charset="-128"/>
              </a:rPr>
              <a:pPr fontAlgn="base">
                <a:spcBef>
                  <a:spcPct val="0"/>
                </a:spcBef>
                <a:spcAft>
                  <a:spcPct val="0"/>
                </a:spcAft>
              </a:pPr>
              <a:t>20</a:t>
            </a:fld>
            <a:endParaRPr lang="en-US" altLang="en-US" sz="1200" smtClean="0">
              <a:latin typeface="Times New Roman" panose="02020603050405020304" pitchFamily="18" charset="0"/>
              <a:ea typeface="MS PGothic" panose="020B0600070205080204" pitchFamily="34" charset="-128"/>
            </a:endParaRPr>
          </a:p>
        </p:txBody>
      </p:sp>
      <p:sp>
        <p:nvSpPr>
          <p:cNvPr id="819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smtClean="0">
                <a:solidFill>
                  <a:schemeClr val="tx1"/>
                </a:solidFill>
                <a:effectLst/>
                <a:latin typeface="+mn-lt"/>
                <a:ea typeface="+mn-ea"/>
                <a:cs typeface="+mn-cs"/>
              </a:rPr>
              <a:t>Some operations were executed with incorrect values and then squashed; they might then have to be repeated with the correct </a:t>
            </a:r>
            <a:r>
              <a:rPr lang="en-US" sz="1200" kern="1200" dirty="0" err="1" smtClean="0">
                <a:solidFill>
                  <a:schemeClr val="tx1"/>
                </a:solidFill>
                <a:effectLst/>
                <a:latin typeface="+mn-lt"/>
                <a:ea typeface="+mn-ea"/>
                <a:cs typeface="+mn-cs"/>
              </a:rPr>
              <a:t>nonspeculative</a:t>
            </a:r>
            <a:r>
              <a:rPr lang="en-US" sz="1200" kern="1200" dirty="0" smtClean="0">
                <a:solidFill>
                  <a:schemeClr val="tx1"/>
                </a:solidFill>
                <a:effectLst/>
                <a:latin typeface="+mn-lt"/>
                <a:ea typeface="+mn-ea"/>
                <a:cs typeface="+mn-cs"/>
              </a:rPr>
              <a:t> values. We need to save a copy of all regular tokens which </a:t>
            </a:r>
            <a:r>
              <a:rPr lang="en-US" sz="1200" b="1" kern="1200" dirty="0" smtClean="0">
                <a:solidFill>
                  <a:schemeClr val="tx1"/>
                </a:solidFill>
                <a:effectLst/>
                <a:latin typeface="+mn-lt"/>
                <a:ea typeface="+mn-ea"/>
                <a:cs typeface="+mn-cs"/>
              </a:rPr>
              <a:t>combine with speculative tokens</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which we will need to reissue in case of </a:t>
            </a:r>
            <a:r>
              <a:rPr lang="en-US" sz="1200" kern="1200" dirty="0" err="1" smtClean="0">
                <a:solidFill>
                  <a:schemeClr val="tx1"/>
                </a:solidFill>
                <a:effectLst/>
                <a:latin typeface="+mn-lt"/>
                <a:ea typeface="+mn-ea"/>
                <a:cs typeface="+mn-cs"/>
              </a:rPr>
              <a:t>misspeculation</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93160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FE3229E-9488-48E3-BDCA-4D65C277AA02}" type="slidenum">
              <a:rPr lang="en-US" altLang="en-US" sz="1200" smtClean="0">
                <a:latin typeface="Times New Roman" panose="02020603050405020304" pitchFamily="18" charset="0"/>
                <a:ea typeface="MS PGothic" panose="020B0600070205080204" pitchFamily="34" charset="-128"/>
              </a:rPr>
              <a:pPr fontAlgn="base">
                <a:spcBef>
                  <a:spcPct val="0"/>
                </a:spcBef>
                <a:spcAft>
                  <a:spcPct val="0"/>
                </a:spcAft>
              </a:pPr>
              <a:t>21</a:t>
            </a:fld>
            <a:endParaRPr lang="en-US" altLang="en-US" sz="1200" smtClean="0">
              <a:latin typeface="Times New Roman" panose="02020603050405020304" pitchFamily="18" charset="0"/>
              <a:ea typeface="MS PGothic" panose="020B0600070205080204" pitchFamily="34" charset="-128"/>
            </a:endParaRPr>
          </a:p>
        </p:txBody>
      </p:sp>
      <p:sp>
        <p:nvSpPr>
          <p:cNvPr id="819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smtClean="0">
                <a:solidFill>
                  <a:schemeClr val="tx1"/>
                </a:solidFill>
                <a:effectLst/>
                <a:latin typeface="+mn-lt"/>
                <a:ea typeface="+mn-ea"/>
                <a:cs typeface="+mn-cs"/>
              </a:rPr>
              <a:t>Apart from issuing speculative tokens, the Speculator’s role is to determine the correctness of a speculation and trigger actions accordingly by communicating with the input and output components</a:t>
            </a:r>
            <a:r>
              <a:rPr lang="en-US" sz="1200" kern="1200" baseline="0" dirty="0" smtClean="0">
                <a:solidFill>
                  <a:schemeClr val="tx1"/>
                </a:solidFill>
                <a:effectLst/>
                <a:latin typeface="+mn-lt"/>
                <a:ea typeface="+mn-ea"/>
                <a:cs typeface="+mn-cs"/>
              </a:rPr>
              <a:t> through a specialized network.</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4110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FE3229E-9488-48E3-BDCA-4D65C277AA02}" type="slidenum">
              <a:rPr lang="en-US" altLang="en-US" sz="1200" smtClean="0">
                <a:latin typeface="Times New Roman" panose="02020603050405020304" pitchFamily="18" charset="0"/>
                <a:ea typeface="MS PGothic" panose="020B0600070205080204" pitchFamily="34" charset="-128"/>
              </a:rPr>
              <a:pPr fontAlgn="base">
                <a:spcBef>
                  <a:spcPct val="0"/>
                </a:spcBef>
                <a:spcAft>
                  <a:spcPct val="0"/>
                </a:spcAft>
              </a:pPr>
              <a:t>22</a:t>
            </a:fld>
            <a:endParaRPr lang="en-US" altLang="en-US" sz="1200" smtClean="0">
              <a:latin typeface="Times New Roman" panose="02020603050405020304" pitchFamily="18" charset="0"/>
              <a:ea typeface="MS PGothic" panose="020B0600070205080204" pitchFamily="34" charset="-128"/>
            </a:endParaRPr>
          </a:p>
        </p:txBody>
      </p:sp>
      <p:sp>
        <p:nvSpPr>
          <p:cNvPr id="819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smtClean="0">
                <a:solidFill>
                  <a:schemeClr val="tx1"/>
                </a:solidFill>
                <a:effectLst/>
                <a:latin typeface="+mn-lt"/>
                <a:ea typeface="+mn-ea"/>
                <a:cs typeface="+mn-cs"/>
              </a:rPr>
              <a:t>In other words, speculative tokens will be contained in a region of the circuit delimited by special components. The output boundary of the region will be the commit units which squash computations</a:t>
            </a:r>
            <a:r>
              <a:rPr lang="en-US" sz="1200" kern="1200" baseline="0" dirty="0" smtClean="0">
                <a:solidFill>
                  <a:schemeClr val="tx1"/>
                </a:solidFill>
                <a:effectLst/>
                <a:latin typeface="+mn-lt"/>
                <a:ea typeface="+mn-ea"/>
                <a:cs typeface="+mn-cs"/>
              </a:rPr>
              <a:t> and the input boundary will be the save units which replay them.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26892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will take a closer look at</a:t>
            </a:r>
            <a:r>
              <a:rPr lang="en-US" sz="1200" kern="1200" baseline="0" dirty="0" smtClean="0">
                <a:solidFill>
                  <a:schemeClr val="tx1"/>
                </a:solidFill>
                <a:latin typeface="+mn-lt"/>
                <a:ea typeface="+mn-ea"/>
                <a:cs typeface="+mn-cs"/>
              </a:rPr>
              <a:t> the c</a:t>
            </a:r>
            <a:r>
              <a:rPr lang="en-US" sz="1200" kern="1200" dirty="0" smtClean="0">
                <a:solidFill>
                  <a:schemeClr val="tx1"/>
                </a:solidFill>
                <a:latin typeface="+mn-lt"/>
                <a:ea typeface="+mn-ea"/>
                <a:cs typeface="+mn-cs"/>
              </a:rPr>
              <a:t>omponents for speculation and where to place them. </a:t>
            </a:r>
            <a:r>
              <a:rPr lang="en-US" sz="1200" b="1" i="0" u="none" strike="noStrike" kern="1200" baseline="0" dirty="0" smtClean="0">
                <a:solidFill>
                  <a:schemeClr val="tx1"/>
                </a:solidFill>
                <a:latin typeface="+mn-lt"/>
                <a:ea typeface="+mn-ea"/>
                <a:cs typeface="+mn-cs"/>
              </a:rPr>
              <a:t>Initially</a:t>
            </a:r>
            <a:r>
              <a:rPr lang="en-US" sz="1200" b="0" i="0" u="none" strike="noStrike" kern="1200" baseline="0" dirty="0" smtClean="0">
                <a:solidFill>
                  <a:schemeClr val="tx1"/>
                </a:solidFill>
                <a:latin typeface="+mn-lt"/>
                <a:ea typeface="+mn-ea"/>
                <a:cs typeface="+mn-cs"/>
              </a:rPr>
              <a:t>, we will discuss the case where only one speculative token at a time is issued into the circuit—i.e., a new speculation cannot start before the previous one has been resolved. </a:t>
            </a:r>
            <a:r>
              <a:rPr lang="en-US" sz="1200" b="1" i="0" u="none" strike="noStrike" kern="1200" baseline="0" dirty="0" smtClean="0">
                <a:solidFill>
                  <a:schemeClr val="tx1"/>
                </a:solidFill>
                <a:latin typeface="+mn-lt"/>
                <a:ea typeface="+mn-ea"/>
                <a:cs typeface="+mn-cs"/>
              </a:rPr>
              <a:t>We will relax this constraint later on</a:t>
            </a:r>
            <a:r>
              <a:rPr lang="en-US" sz="1200" b="0" i="0" u="none" strike="noStrike"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F1B7F09-BC7E-4955-8C37-C3FC3517D2DC}" type="slidenum">
              <a:rPr lang="hr-HR" smtClean="0"/>
              <a:pPr/>
              <a:t>23</a:t>
            </a:fld>
            <a:endParaRPr lang="hr-HR"/>
          </a:p>
        </p:txBody>
      </p:sp>
    </p:spTree>
    <p:extLst>
      <p:ext uri="{BB962C8B-B14F-4D97-AF65-F5344CB8AC3E}">
        <p14:creationId xmlns:p14="http://schemas.microsoft.com/office/powerpoint/2010/main" val="3117604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Speculative execution starts when a Speculator triggers the execution of a part of the circuit before it is certain that the execution is correct. Any dataflow component can operate as a Speculator. A typical example is a Speculator Branch which can speculate on the condition, causing the Branch to output the data token to one of its successors before the condition token arrives; a speculative</a:t>
            </a:r>
            <a:r>
              <a:rPr lang="en-US" sz="1200" kern="1200" baseline="0" dirty="0" smtClean="0">
                <a:solidFill>
                  <a:schemeClr val="tx1"/>
                </a:solidFill>
                <a:effectLst/>
                <a:latin typeface="+mn-lt"/>
                <a:ea typeface="+mn-ea"/>
                <a:cs typeface="+mn-cs"/>
              </a:rPr>
              <a:t> LSQ </a:t>
            </a:r>
            <a:r>
              <a:rPr lang="en-US" sz="1200" kern="1200" dirty="0" smtClean="0">
                <a:solidFill>
                  <a:schemeClr val="tx1"/>
                </a:solidFill>
                <a:effectLst/>
                <a:latin typeface="+mn-lt"/>
                <a:ea typeface="+mn-ea"/>
                <a:cs typeface="+mn-cs"/>
              </a:rPr>
              <a:t>can perform a speculative load and </a:t>
            </a:r>
            <a:r>
              <a:rPr lang="en-US" sz="1200" b="1" kern="1200" dirty="0" smtClean="0">
                <a:solidFill>
                  <a:schemeClr val="tx1"/>
                </a:solidFill>
                <a:effectLst/>
                <a:latin typeface="+mn-lt"/>
                <a:ea typeface="+mn-ea"/>
                <a:cs typeface="+mn-cs"/>
              </a:rPr>
              <a:t>eagerly output a speculative data token </a:t>
            </a:r>
            <a:r>
              <a:rPr lang="en-US" sz="1200" kern="1200" dirty="0" smtClean="0">
                <a:solidFill>
                  <a:schemeClr val="tx1"/>
                </a:solidFill>
                <a:effectLst/>
                <a:latin typeface="+mn-lt"/>
                <a:ea typeface="+mn-ea"/>
                <a:cs typeface="+mn-cs"/>
              </a:rPr>
              <a:t>as soon as the load address is available and before all memory dependencies are resolved. Values exiting the speculator need an </a:t>
            </a:r>
            <a:r>
              <a:rPr lang="en-US" sz="1200" b="1" kern="1200" dirty="0" smtClean="0">
                <a:solidFill>
                  <a:schemeClr val="tx1"/>
                </a:solidFill>
                <a:effectLst/>
                <a:latin typeface="+mn-lt"/>
                <a:ea typeface="+mn-ea"/>
                <a:cs typeface="+mn-cs"/>
              </a:rPr>
              <a:t>extra bit to denote</a:t>
            </a:r>
            <a:r>
              <a:rPr lang="en-US" sz="1200" kern="1200" dirty="0" smtClean="0">
                <a:solidFill>
                  <a:schemeClr val="tx1"/>
                </a:solidFill>
                <a:effectLst/>
                <a:latin typeface="+mn-lt"/>
                <a:ea typeface="+mn-ea"/>
                <a:cs typeface="+mn-cs"/>
              </a:rPr>
              <a:t> whether they are speculative or not.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1B7F09-BC7E-4955-8C37-C3FC3517D2DC}" type="slidenum">
              <a:rPr lang="hr-HR" smtClean="0"/>
              <a:pPr/>
              <a:t>24</a:t>
            </a:fld>
            <a:endParaRPr lang="hr-HR"/>
          </a:p>
        </p:txBody>
      </p:sp>
    </p:spTree>
    <p:extLst>
      <p:ext uri="{BB962C8B-B14F-4D97-AF65-F5344CB8AC3E}">
        <p14:creationId xmlns:p14="http://schemas.microsoft.com/office/powerpoint/2010/main" val="3101452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The purpose of this work is not to determine when speculation is beneficial </a:t>
            </a:r>
            <a:r>
              <a:rPr lang="en-US" sz="1200" b="0" kern="1200" baseline="0" dirty="0" smtClean="0">
                <a:solidFill>
                  <a:schemeClr val="tx1"/>
                </a:solidFill>
                <a:effectLst/>
                <a:latin typeface="+mn-lt"/>
                <a:ea typeface="+mn-ea"/>
                <a:cs typeface="+mn-cs"/>
              </a:rPr>
              <a:t>and which component should act as a Speculator, but what to do once speculation occurs in a dataflow circuit. Although our methodology is general, we will here </a:t>
            </a:r>
            <a:r>
              <a:rPr lang="en-US" sz="1200" b="1" kern="1200" baseline="0" dirty="0" smtClean="0">
                <a:solidFill>
                  <a:schemeClr val="tx1"/>
                </a:solidFill>
                <a:effectLst/>
                <a:latin typeface="+mn-lt"/>
                <a:ea typeface="+mn-ea"/>
                <a:cs typeface="+mn-cs"/>
              </a:rPr>
              <a:t>demonstrate it </a:t>
            </a:r>
            <a:r>
              <a:rPr lang="en-US" sz="1200" b="0" kern="1200" baseline="0" dirty="0" smtClean="0">
                <a:solidFill>
                  <a:schemeClr val="tx1"/>
                </a:solidFill>
                <a:effectLst/>
                <a:latin typeface="+mn-lt"/>
                <a:ea typeface="+mn-ea"/>
                <a:cs typeface="+mn-cs"/>
              </a:rPr>
              <a:t>on the Branch Speculator, which can output the data speculatively to one of its successors before receiving the corresponding condition. The additional bit on the output wires keeps track of whether speculation has occurred, or the condition was present at the correct time and the data was issued </a:t>
            </a:r>
            <a:r>
              <a:rPr lang="en-US" sz="1200" b="0" kern="1200" baseline="0" dirty="0" err="1" smtClean="0">
                <a:solidFill>
                  <a:schemeClr val="tx1"/>
                </a:solidFill>
                <a:effectLst/>
                <a:latin typeface="+mn-lt"/>
                <a:ea typeface="+mn-ea"/>
                <a:cs typeface="+mn-cs"/>
              </a:rPr>
              <a:t>nonspeculatively</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Our speculator can use any type of branch predictor which a processor would employ, and in our examples we will assume a simple static predictor.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1B7F09-BC7E-4955-8C37-C3FC3517D2DC}" type="slidenum">
              <a:rPr lang="hr-HR" smtClean="0"/>
              <a:pPr/>
              <a:t>25</a:t>
            </a:fld>
            <a:endParaRPr lang="hr-HR"/>
          </a:p>
        </p:txBody>
      </p:sp>
    </p:spTree>
    <p:extLst>
      <p:ext uri="{BB962C8B-B14F-4D97-AF65-F5344CB8AC3E}">
        <p14:creationId xmlns:p14="http://schemas.microsoft.com/office/powerpoint/2010/main" val="387173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Each </a:t>
            </a:r>
            <a:r>
              <a:rPr lang="en-US" sz="1200" kern="1200" dirty="0" err="1" smtClean="0">
                <a:solidFill>
                  <a:schemeClr val="tx1"/>
                </a:solidFill>
                <a:effectLst/>
                <a:latin typeface="+mn-lt"/>
                <a:ea typeface="+mn-ea"/>
                <a:cs typeface="+mn-cs"/>
              </a:rPr>
              <a:t>nonspeculative</a:t>
            </a:r>
            <a:r>
              <a:rPr lang="en-US" sz="1200" kern="1200" dirty="0" smtClean="0">
                <a:solidFill>
                  <a:schemeClr val="tx1"/>
                </a:solidFill>
                <a:effectLst/>
                <a:latin typeface="+mn-lt"/>
                <a:ea typeface="+mn-ea"/>
                <a:cs typeface="+mn-cs"/>
              </a:rPr>
              <a:t> token which at some point interacts with a speculative token needs to be </a:t>
            </a:r>
            <a:r>
              <a:rPr lang="en-US" sz="1200" b="1" kern="1200" dirty="0" smtClean="0">
                <a:solidFill>
                  <a:schemeClr val="tx1"/>
                </a:solidFill>
                <a:effectLst/>
                <a:latin typeface="+mn-lt"/>
                <a:ea typeface="+mn-ea"/>
                <a:cs typeface="+mn-cs"/>
              </a:rPr>
              <a:t>appropriately saved</a:t>
            </a:r>
            <a:r>
              <a:rPr lang="en-US" sz="1200" kern="1200" dirty="0" smtClean="0">
                <a:solidFill>
                  <a:schemeClr val="tx1"/>
                </a:solidFill>
                <a:effectLst/>
                <a:latin typeface="+mn-lt"/>
                <a:ea typeface="+mn-ea"/>
                <a:cs typeface="+mn-cs"/>
              </a:rPr>
              <a:t> until the speculation is confirmed or canceled. To this end, we use Save units which store the last token that passed through it until the Speculator determines the correctness of the speculation. In case the Speculator indicates that the speculation was correct or that it did not speculate on the saved values, the saved tokens are not needed and can be discarded. On the other hand, if the speculation was incorrect, all Save units need to reinsert their saved token into the circuit to repeat the previously miscalculated computations.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1B7F09-BC7E-4955-8C37-C3FC3517D2DC}" type="slidenum">
              <a:rPr lang="hr-HR" smtClean="0"/>
              <a:pPr/>
              <a:t>26</a:t>
            </a:fld>
            <a:endParaRPr lang="hr-HR"/>
          </a:p>
        </p:txBody>
      </p:sp>
    </p:spTree>
    <p:extLst>
      <p:ext uri="{BB962C8B-B14F-4D97-AF65-F5344CB8AC3E}">
        <p14:creationId xmlns:p14="http://schemas.microsoft.com/office/powerpoint/2010/main" val="4199563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Save unit takes a </a:t>
            </a:r>
            <a:r>
              <a:rPr lang="en-US" sz="1200" kern="1200" dirty="0" err="1" smtClean="0">
                <a:solidFill>
                  <a:schemeClr val="tx1"/>
                </a:solidFill>
                <a:effectLst/>
                <a:latin typeface="+mn-lt"/>
                <a:ea typeface="+mn-ea"/>
                <a:cs typeface="+mn-cs"/>
              </a:rPr>
              <a:t>nonspeculative</a:t>
            </a:r>
            <a:r>
              <a:rPr lang="en-US" sz="1200" kern="1200" dirty="0" smtClean="0">
                <a:solidFill>
                  <a:schemeClr val="tx1"/>
                </a:solidFill>
                <a:effectLst/>
                <a:latin typeface="+mn-lt"/>
                <a:ea typeface="+mn-ea"/>
                <a:cs typeface="+mn-cs"/>
              </a:rPr>
              <a:t> token as input and outputs a </a:t>
            </a:r>
            <a:r>
              <a:rPr lang="en-US" sz="1200" kern="1200" dirty="0" err="1" smtClean="0">
                <a:solidFill>
                  <a:schemeClr val="tx1"/>
                </a:solidFill>
                <a:effectLst/>
                <a:latin typeface="+mn-lt"/>
                <a:ea typeface="+mn-ea"/>
                <a:cs typeface="+mn-cs"/>
              </a:rPr>
              <a:t>nonspeculative</a:t>
            </a:r>
            <a:r>
              <a:rPr lang="en-US" sz="1200" kern="1200" dirty="0" smtClean="0">
                <a:solidFill>
                  <a:schemeClr val="tx1"/>
                </a:solidFill>
                <a:effectLst/>
                <a:latin typeface="+mn-lt"/>
                <a:ea typeface="+mn-ea"/>
                <a:cs typeface="+mn-cs"/>
              </a:rPr>
              <a:t> token. It requires only a single register for storing a token. When the speculation is resolved, the value from the register will either be reinserted into the circuit or determined unneeded and discarded through the Branch.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1B7F09-BC7E-4955-8C37-C3FC3517D2DC}" type="slidenum">
              <a:rPr lang="hr-HR" smtClean="0"/>
              <a:pPr/>
              <a:t>27</a:t>
            </a:fld>
            <a:endParaRPr lang="hr-HR"/>
          </a:p>
        </p:txBody>
      </p:sp>
    </p:spTree>
    <p:extLst>
      <p:ext uri="{BB962C8B-B14F-4D97-AF65-F5344CB8AC3E}">
        <p14:creationId xmlns:p14="http://schemas.microsoft.com/office/powerpoint/2010/main" val="3659954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case the speculation is incorrect, the component will output incorrect data or send a token in the wrong control flow direction: at some point, this </a:t>
            </a:r>
            <a:r>
              <a:rPr lang="en-US" sz="1200" kern="1200" dirty="0" err="1" smtClean="0">
                <a:solidFill>
                  <a:schemeClr val="tx1"/>
                </a:solidFill>
                <a:effectLst/>
                <a:latin typeface="+mn-lt"/>
                <a:ea typeface="+mn-ea"/>
                <a:cs typeface="+mn-cs"/>
              </a:rPr>
              <a:t>misspeculated</a:t>
            </a:r>
            <a:r>
              <a:rPr lang="en-US" sz="1200" kern="1200" dirty="0" smtClean="0">
                <a:solidFill>
                  <a:schemeClr val="tx1"/>
                </a:solidFill>
                <a:effectLst/>
                <a:latin typeface="+mn-lt"/>
                <a:ea typeface="+mn-ea"/>
                <a:cs typeface="+mn-cs"/>
              </a:rPr>
              <a:t> data will need to be discarded. We use Commit units that stall speculative tokens until they receive the corresponding decision from the Speculator: in case the speculation is determined correct, the speculative tokens are converted into regular tokens and passed on to the rest of the circuit; otherwise, they are discarded by this unit. Any regular token that reaches the unit is simply propagated through.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1B7F09-BC7E-4955-8C37-C3FC3517D2DC}" type="slidenum">
              <a:rPr lang="hr-HR" smtClean="0"/>
              <a:pPr/>
              <a:t>28</a:t>
            </a:fld>
            <a:endParaRPr lang="hr-HR"/>
          </a:p>
        </p:txBody>
      </p:sp>
    </p:spTree>
    <p:extLst>
      <p:ext uri="{BB962C8B-B14F-4D97-AF65-F5344CB8AC3E}">
        <p14:creationId xmlns:p14="http://schemas.microsoft.com/office/powerpoint/2010/main" val="3733997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structure of the Commit unit. Data enters the unit through an internal Branch; depending on the value of the speculative bit, it is either directly passed on to the successor components (in case the data is </a:t>
            </a:r>
            <a:r>
              <a:rPr lang="en-US" sz="1200" kern="1200" dirty="0" err="1" smtClean="0">
                <a:solidFill>
                  <a:schemeClr val="tx1"/>
                </a:solidFill>
                <a:effectLst/>
                <a:latin typeface="+mn-lt"/>
                <a:ea typeface="+mn-ea"/>
                <a:cs typeface="+mn-cs"/>
              </a:rPr>
              <a:t>nonspeculative</a:t>
            </a:r>
            <a:r>
              <a:rPr lang="en-US" sz="1200" kern="1200" dirty="0" smtClean="0">
                <a:solidFill>
                  <a:schemeClr val="tx1"/>
                </a:solidFill>
                <a:effectLst/>
                <a:latin typeface="+mn-lt"/>
                <a:ea typeface="+mn-ea"/>
                <a:cs typeface="+mn-cs"/>
              </a:rPr>
              <a:t>), or stalled until the unit receives a decision from the Speculator.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1B7F09-BC7E-4955-8C37-C3FC3517D2DC}" type="slidenum">
              <a:rPr lang="hr-HR" smtClean="0"/>
              <a:pPr/>
              <a:t>29</a:t>
            </a:fld>
            <a:endParaRPr lang="hr-HR"/>
          </a:p>
        </p:txBody>
      </p:sp>
    </p:spTree>
    <p:extLst>
      <p:ext uri="{BB962C8B-B14F-4D97-AF65-F5344CB8AC3E}">
        <p14:creationId xmlns:p14="http://schemas.microsoft.com/office/powerpoint/2010/main" val="2739448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This </a:t>
            </a:r>
            <a:r>
              <a:rPr lang="en-US" sz="1200" b="1" kern="1200" baseline="0" dirty="0" smtClean="0">
                <a:solidFill>
                  <a:schemeClr val="tx1"/>
                </a:solidFill>
                <a:effectLst/>
                <a:latin typeface="+mn-lt"/>
                <a:ea typeface="+mn-ea"/>
                <a:cs typeface="+mn-cs"/>
              </a:rPr>
              <a:t>flexibility also makes them well suited to support </a:t>
            </a:r>
            <a:r>
              <a:rPr lang="en-US" sz="1200" kern="1200" baseline="0" dirty="0" smtClean="0">
                <a:solidFill>
                  <a:schemeClr val="tx1"/>
                </a:solidFill>
                <a:effectLst/>
                <a:latin typeface="+mn-lt"/>
                <a:ea typeface="+mn-ea"/>
                <a:cs typeface="+mn-cs"/>
              </a:rPr>
              <a:t>speculative </a:t>
            </a:r>
            <a:r>
              <a:rPr lang="en-US" sz="1200" kern="1200" dirty="0" smtClean="0">
                <a:solidFill>
                  <a:schemeClr val="tx1"/>
                </a:solidFill>
                <a:effectLst/>
                <a:latin typeface="+mn-lt"/>
                <a:ea typeface="+mn-ea"/>
                <a:cs typeface="+mn-cs"/>
              </a:rPr>
              <a:t>execution</a:t>
            </a:r>
            <a:r>
              <a:rPr lang="en-US" sz="1200" kern="1200" baseline="0" dirty="0" smtClean="0">
                <a:solidFill>
                  <a:schemeClr val="tx1"/>
                </a:solidFill>
                <a:effectLst/>
                <a:latin typeface="+mn-lt"/>
                <a:ea typeface="+mn-ea"/>
                <a:cs typeface="+mn-cs"/>
              </a:rPr>
              <a:t>. Speculation means</a:t>
            </a:r>
            <a:r>
              <a:rPr lang="en-US" sz="1200" kern="1200" dirty="0" smtClean="0">
                <a:solidFill>
                  <a:schemeClr val="tx1"/>
                </a:solidFill>
                <a:effectLst/>
                <a:latin typeface="+mn-lt"/>
                <a:ea typeface="+mn-ea"/>
                <a:cs typeface="+mn-cs"/>
              </a:rPr>
              <a:t> executing certain operations before it is known whether they are correct or required. It can significantly increase parallelism in loops where the condition takes many cycles to compute; it can also increase the performance of circuits limited by potential memory dependencies by assuming early on that operations are independent and by reverting to the correct execution if the prediction was wrong.</a:t>
            </a:r>
          </a:p>
          <a:p>
            <a:endParaRPr lang="en-US" dirty="0"/>
          </a:p>
        </p:txBody>
      </p:sp>
      <p:sp>
        <p:nvSpPr>
          <p:cNvPr id="4" name="Slide Number Placeholder 3"/>
          <p:cNvSpPr>
            <a:spLocks noGrp="1"/>
          </p:cNvSpPr>
          <p:nvPr>
            <p:ph type="sldNum" sz="quarter" idx="10"/>
          </p:nvPr>
        </p:nvSpPr>
        <p:spPr/>
        <p:txBody>
          <a:bodyPr/>
          <a:lstStyle/>
          <a:p>
            <a:fld id="{AF1B7F09-BC7E-4955-8C37-C3FC3517D2DC}" type="slidenum">
              <a:rPr lang="hr-HR" smtClean="0"/>
              <a:pPr/>
              <a:t>3</a:t>
            </a:fld>
            <a:endParaRPr lang="hr-HR"/>
          </a:p>
        </p:txBody>
      </p:sp>
    </p:spTree>
    <p:extLst>
      <p:ext uri="{BB962C8B-B14F-4D97-AF65-F5344CB8AC3E}">
        <p14:creationId xmlns:p14="http://schemas.microsoft.com/office/powerpoint/2010/main" val="1403157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Every speculative region needs to be </a:t>
            </a:r>
            <a:r>
              <a:rPr lang="en-US" sz="1200" b="1" i="0" u="none" strike="noStrike" kern="1200" baseline="0" dirty="0" smtClean="0">
                <a:solidFill>
                  <a:schemeClr val="tx1"/>
                </a:solidFill>
                <a:latin typeface="+mn-lt"/>
                <a:ea typeface="+mn-ea"/>
                <a:cs typeface="+mn-cs"/>
              </a:rPr>
              <a:t>delimited with Save and Commit </a:t>
            </a:r>
            <a:r>
              <a:rPr lang="en-US" sz="1200" b="0" i="0" u="none" strike="noStrike" kern="1200" baseline="0" dirty="0" smtClean="0">
                <a:solidFill>
                  <a:schemeClr val="tx1"/>
                </a:solidFill>
                <a:latin typeface="+mn-lt"/>
                <a:ea typeface="+mn-ea"/>
                <a:cs typeface="+mn-cs"/>
              </a:rPr>
              <a:t>units to ensure that </a:t>
            </a:r>
            <a:r>
              <a:rPr lang="en-US" sz="1200" b="0" i="0" u="none" strike="noStrike" kern="1200" baseline="0" dirty="0" err="1" smtClean="0">
                <a:solidFill>
                  <a:schemeClr val="tx1"/>
                </a:solidFill>
                <a:latin typeface="+mn-lt"/>
                <a:ea typeface="+mn-ea"/>
                <a:cs typeface="+mn-cs"/>
              </a:rPr>
              <a:t>misspeculated</a:t>
            </a:r>
            <a:r>
              <a:rPr lang="en-US" sz="1200" b="0" i="0" u="none" strike="noStrike" kern="1200" baseline="0" dirty="0" smtClean="0">
                <a:solidFill>
                  <a:schemeClr val="tx1"/>
                </a:solidFill>
                <a:latin typeface="+mn-lt"/>
                <a:ea typeface="+mn-ea"/>
                <a:cs typeface="+mn-cs"/>
              </a:rPr>
              <a:t> computations are appropriately squashed and replayed. A Save unit is required whenever a regular token can interact with a speculative one, so the operations can </a:t>
            </a:r>
            <a:r>
              <a:rPr lang="en-US" sz="1200" b="0" i="0" u="none" strike="noStrike" kern="1200" baseline="0" dirty="0" err="1" smtClean="0">
                <a:solidFill>
                  <a:schemeClr val="tx1"/>
                </a:solidFill>
                <a:latin typeface="+mn-lt"/>
                <a:ea typeface="+mn-ea"/>
                <a:cs typeface="+mn-cs"/>
              </a:rPr>
              <a:t>reexecute</a:t>
            </a:r>
            <a:r>
              <a:rPr lang="en-US" sz="1200" b="0" i="0" u="none" strike="noStrike" kern="1200" baseline="0" dirty="0" smtClean="0">
                <a:solidFill>
                  <a:schemeClr val="tx1"/>
                </a:solidFill>
                <a:latin typeface="+mn-lt"/>
                <a:ea typeface="+mn-ea"/>
                <a:cs typeface="+mn-cs"/>
              </a:rPr>
              <a:t> in the case of a </a:t>
            </a:r>
            <a:r>
              <a:rPr lang="en-US" sz="1200" b="0" i="0" u="none" strike="noStrike" kern="1200" baseline="0" dirty="0" err="1" smtClean="0">
                <a:solidFill>
                  <a:schemeClr val="tx1"/>
                </a:solidFill>
                <a:latin typeface="+mn-lt"/>
                <a:ea typeface="+mn-ea"/>
                <a:cs typeface="+mn-cs"/>
              </a:rPr>
              <a:t>misspeculation</a:t>
            </a:r>
            <a:r>
              <a:rPr lang="en-US" sz="1200" b="0" i="0" u="none" strike="noStrike"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AF1B7F09-BC7E-4955-8C37-C3FC3517D2DC}" type="slidenum">
              <a:rPr lang="hr-HR" smtClean="0"/>
              <a:pPr/>
              <a:t>30</a:t>
            </a:fld>
            <a:endParaRPr lang="hr-HR"/>
          </a:p>
        </p:txBody>
      </p:sp>
    </p:spTree>
    <p:extLst>
      <p:ext uri="{BB962C8B-B14F-4D97-AF65-F5344CB8AC3E}">
        <p14:creationId xmlns:p14="http://schemas.microsoft.com/office/powerpoint/2010/main" val="1403172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To maximize performance (i.e., smaller number of correct computations to </a:t>
            </a:r>
            <a:r>
              <a:rPr lang="en-US" sz="1200" b="0" i="0" u="none" strike="noStrike" kern="1200" baseline="0" dirty="0" err="1" smtClean="0">
                <a:solidFill>
                  <a:schemeClr val="tx1"/>
                </a:solidFill>
                <a:latin typeface="+mn-lt"/>
                <a:ea typeface="+mn-ea"/>
                <a:cs typeface="+mn-cs"/>
              </a:rPr>
              <a:t>reexecute</a:t>
            </a:r>
            <a:r>
              <a:rPr lang="en-US" sz="1200" b="0" i="0" u="none" strike="noStrike" kern="1200" baseline="0" dirty="0" smtClean="0">
                <a:solidFill>
                  <a:schemeClr val="tx1"/>
                </a:solidFill>
                <a:latin typeface="+mn-lt"/>
                <a:ea typeface="+mn-ea"/>
                <a:cs typeface="+mn-cs"/>
              </a:rPr>
              <a:t> in case of a </a:t>
            </a:r>
            <a:r>
              <a:rPr lang="en-US" sz="1200" b="0" i="0" u="none" strike="noStrike" kern="1200" baseline="0" dirty="0" err="1" smtClean="0">
                <a:solidFill>
                  <a:schemeClr val="tx1"/>
                </a:solidFill>
                <a:latin typeface="+mn-lt"/>
                <a:ea typeface="+mn-ea"/>
                <a:cs typeface="+mn-cs"/>
              </a:rPr>
              <a:t>misspeculation</a:t>
            </a:r>
            <a:r>
              <a:rPr lang="en-US" sz="1200" b="0" i="0" u="none" strike="noStrike" kern="1200" baseline="0" dirty="0" smtClean="0">
                <a:solidFill>
                  <a:schemeClr val="tx1"/>
                </a:solidFill>
                <a:latin typeface="+mn-lt"/>
                <a:ea typeface="+mn-ea"/>
                <a:cs typeface="+mn-cs"/>
              </a:rPr>
              <a:t>) and minimize resource requirements (i.e., smaller number of Save units required), we place the Save units as close as possible to the paths carrying speculative tokens.</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F1B7F09-BC7E-4955-8C37-C3FC3517D2DC}" type="slidenum">
              <a:rPr lang="hr-HR" smtClean="0"/>
              <a:pPr/>
              <a:t>31</a:t>
            </a:fld>
            <a:endParaRPr lang="hr-HR"/>
          </a:p>
        </p:txBody>
      </p:sp>
    </p:spTree>
    <p:extLst>
      <p:ext uri="{BB962C8B-B14F-4D97-AF65-F5344CB8AC3E}">
        <p14:creationId xmlns:p14="http://schemas.microsoft.com/office/powerpoint/2010/main" val="744269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Every speculation needs to be resolved before terminating the program and only regular tokens can be used for modifying memory. Initially, we consider the case where only </a:t>
            </a:r>
            <a:r>
              <a:rPr lang="en-US" sz="1200" b="0" i="0" u="none" strike="noStrike" kern="1200" baseline="0" dirty="0" err="1" smtClean="0">
                <a:solidFill>
                  <a:schemeClr val="tx1"/>
                </a:solidFill>
                <a:latin typeface="+mn-lt"/>
                <a:ea typeface="+mn-ea"/>
                <a:cs typeface="+mn-cs"/>
              </a:rPr>
              <a:t>nonspeculative</a:t>
            </a:r>
            <a:r>
              <a:rPr lang="en-US" sz="1200" b="0" i="0" u="none" strike="noStrike" kern="1200" baseline="0" dirty="0" smtClean="0">
                <a:solidFill>
                  <a:schemeClr val="tx1"/>
                </a:solidFill>
                <a:latin typeface="+mn-lt"/>
                <a:ea typeface="+mn-ea"/>
                <a:cs typeface="+mn-cs"/>
              </a:rPr>
              <a:t> tokens can be inputs to the Speculator and we can issue only a single speculation at a time. Therefore, every path which starts with the Speculator and ends with a exit point, a store unit, or the speculator itself will need to contain a Commit unit. </a:t>
            </a:r>
          </a:p>
        </p:txBody>
      </p:sp>
      <p:sp>
        <p:nvSpPr>
          <p:cNvPr id="4" name="Slide Number Placeholder 3"/>
          <p:cNvSpPr>
            <a:spLocks noGrp="1"/>
          </p:cNvSpPr>
          <p:nvPr>
            <p:ph type="sldNum" sz="quarter" idx="10"/>
          </p:nvPr>
        </p:nvSpPr>
        <p:spPr/>
        <p:txBody>
          <a:bodyPr/>
          <a:lstStyle/>
          <a:p>
            <a:fld id="{AF1B7F09-BC7E-4955-8C37-C3FC3517D2DC}" type="slidenum">
              <a:rPr lang="hr-HR" smtClean="0"/>
              <a:pPr/>
              <a:t>32</a:t>
            </a:fld>
            <a:endParaRPr lang="hr-HR"/>
          </a:p>
        </p:txBody>
      </p:sp>
    </p:spTree>
    <p:extLst>
      <p:ext uri="{BB962C8B-B14F-4D97-AF65-F5344CB8AC3E}">
        <p14:creationId xmlns:p14="http://schemas.microsoft.com/office/powerpoint/2010/main" val="653943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The Commit units should be placed as far as possible from the Speculator, as this allows speculating on more computations and therefore increases performance in case the speculation was correct.</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F1B7F09-BC7E-4955-8C37-C3FC3517D2DC}" type="slidenum">
              <a:rPr lang="hr-HR" smtClean="0"/>
              <a:pPr/>
              <a:t>33</a:t>
            </a:fld>
            <a:endParaRPr lang="hr-HR"/>
          </a:p>
        </p:txBody>
      </p:sp>
    </p:spTree>
    <p:extLst>
      <p:ext uri="{BB962C8B-B14F-4D97-AF65-F5344CB8AC3E}">
        <p14:creationId xmlns:p14="http://schemas.microsoft.com/office/powerpoint/2010/main" val="3192762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dataflow circuit between a Speculator and its Commit units needs to carry data with a speculative tag. This modification requires only a minor change to standard dataflow components.</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most cases, it is simply </a:t>
            </a:r>
            <a:r>
              <a:rPr lang="en-US" sz="1200" b="0" kern="1200" dirty="0" smtClean="0">
                <a:solidFill>
                  <a:schemeClr val="tx1"/>
                </a:solidFill>
                <a:effectLst/>
                <a:latin typeface="+mn-lt"/>
                <a:ea typeface="+mn-ea"/>
                <a:cs typeface="+mn-cs"/>
              </a:rPr>
              <a:t>one more bit of payload which is</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propagated together with the data. For instance, a Fork just replicates this bit together with the data token</a:t>
            </a:r>
            <a:r>
              <a:rPr lang="en-US" sz="1200" b="0" kern="1200" baseline="0" dirty="0" smtClean="0">
                <a:solidFill>
                  <a:schemeClr val="tx1"/>
                </a:solidFill>
                <a:effectLst/>
                <a:latin typeface="+mn-lt"/>
                <a:ea typeface="+mn-ea"/>
                <a:cs typeface="+mn-cs"/>
              </a:rPr>
              <a:t>. A</a:t>
            </a:r>
            <a:r>
              <a:rPr lang="en-US" sz="1200" b="0" kern="1200" dirty="0" smtClean="0">
                <a:solidFill>
                  <a:schemeClr val="tx1"/>
                </a:solidFill>
                <a:effectLst/>
                <a:latin typeface="+mn-lt"/>
                <a:ea typeface="+mn-ea"/>
                <a:cs typeface="+mn-cs"/>
              </a:rPr>
              <a:t> buffer contains</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an additional bit of storage </a:t>
            </a:r>
            <a:r>
              <a:rPr lang="en-US" sz="1200" b="0" kern="1200" baseline="0" dirty="0" smtClean="0">
                <a:solidFill>
                  <a:schemeClr val="tx1"/>
                </a:solidFill>
                <a:effectLst/>
                <a:latin typeface="+mn-lt"/>
                <a:ea typeface="+mn-ea"/>
                <a:cs typeface="+mn-cs"/>
              </a:rPr>
              <a:t>and sends the extra bit on with the token. In arithmetic units, the bits are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OR’ed</a:t>
            </a:r>
            <a:r>
              <a:rPr lang="en-US" sz="1200" b="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all inputs to make the output is speculative when any of the inputs is speculative.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1B7F09-BC7E-4955-8C37-C3FC3517D2DC}" type="slidenum">
              <a:rPr lang="hr-HR" smtClean="0"/>
              <a:pPr/>
              <a:t>34</a:t>
            </a:fld>
            <a:endParaRPr lang="hr-HR"/>
          </a:p>
        </p:txBody>
      </p:sp>
    </p:spTree>
    <p:extLst>
      <p:ext uri="{BB962C8B-B14F-4D97-AF65-F5344CB8AC3E}">
        <p14:creationId xmlns:p14="http://schemas.microsoft.com/office/powerpoint/2010/main" val="2701826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85872B6-1751-43DF-BB97-5043AE393BEC}" type="slidenum">
              <a:rPr lang="en-US" altLang="en-US" sz="1200" smtClean="0">
                <a:latin typeface="Times New Roman" panose="02020603050405020304" pitchFamily="18" charset="0"/>
                <a:ea typeface="MS PGothic" panose="020B0600070205080204" pitchFamily="34" charset="-128"/>
              </a:rPr>
              <a:pPr fontAlgn="base">
                <a:spcBef>
                  <a:spcPct val="0"/>
                </a:spcBef>
                <a:spcAft>
                  <a:spcPct val="0"/>
                </a:spcAft>
              </a:pPr>
              <a:t>35</a:t>
            </a:fld>
            <a:endParaRPr lang="en-US" altLang="en-US" sz="1200" smtClean="0">
              <a:latin typeface="Times New Roman" panose="02020603050405020304" pitchFamily="18" charset="0"/>
              <a:ea typeface="MS PGothic" panose="020B0600070205080204" pitchFamily="34" charset="-128"/>
            </a:endParaRPr>
          </a:p>
        </p:txBody>
      </p:sp>
      <p:sp>
        <p:nvSpPr>
          <p:cNvPr id="1843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Tree>
    <p:extLst>
      <p:ext uri="{BB962C8B-B14F-4D97-AF65-F5344CB8AC3E}">
        <p14:creationId xmlns:p14="http://schemas.microsoft.com/office/powerpoint/2010/main" val="20276589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85872B6-1751-43DF-BB97-5043AE393BEC}" type="slidenum">
              <a:rPr lang="en-US" altLang="en-US" sz="1200" smtClean="0">
                <a:latin typeface="Times New Roman" panose="02020603050405020304" pitchFamily="18" charset="0"/>
                <a:ea typeface="MS PGothic" panose="020B0600070205080204" pitchFamily="34" charset="-128"/>
              </a:rPr>
              <a:pPr fontAlgn="base">
                <a:spcBef>
                  <a:spcPct val="0"/>
                </a:spcBef>
                <a:spcAft>
                  <a:spcPct val="0"/>
                </a:spcAft>
              </a:pPr>
              <a:t>36</a:t>
            </a:fld>
            <a:endParaRPr lang="en-US" altLang="en-US" sz="1200" smtClean="0">
              <a:latin typeface="Times New Roman" panose="02020603050405020304" pitchFamily="18" charset="0"/>
              <a:ea typeface="MS PGothic" panose="020B0600070205080204" pitchFamily="34" charset="-128"/>
            </a:endParaRPr>
          </a:p>
        </p:txBody>
      </p:sp>
      <p:sp>
        <p:nvSpPr>
          <p:cNvPr id="1843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35119061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85872B6-1751-43DF-BB97-5043AE393BEC}" type="slidenum">
              <a:rPr lang="en-US" altLang="en-US" sz="1200" smtClean="0">
                <a:latin typeface="Times New Roman" panose="02020603050405020304" pitchFamily="18" charset="0"/>
                <a:ea typeface="MS PGothic" panose="020B0600070205080204" pitchFamily="34" charset="-128"/>
              </a:rPr>
              <a:pPr fontAlgn="base">
                <a:spcBef>
                  <a:spcPct val="0"/>
                </a:spcBef>
                <a:spcAft>
                  <a:spcPct val="0"/>
                </a:spcAft>
              </a:pPr>
              <a:t>37</a:t>
            </a:fld>
            <a:endParaRPr lang="en-US" altLang="en-US" sz="1200" smtClean="0">
              <a:latin typeface="Times New Roman" panose="02020603050405020304" pitchFamily="18" charset="0"/>
              <a:ea typeface="MS PGothic" panose="020B0600070205080204" pitchFamily="34" charset="-128"/>
            </a:endParaRPr>
          </a:p>
        </p:txBody>
      </p:sp>
      <p:sp>
        <p:nvSpPr>
          <p:cNvPr id="1843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Tree>
    <p:extLst>
      <p:ext uri="{BB962C8B-B14F-4D97-AF65-F5344CB8AC3E}">
        <p14:creationId xmlns:p14="http://schemas.microsoft.com/office/powerpoint/2010/main" val="8375710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85872B6-1751-43DF-BB97-5043AE393BEC}" type="slidenum">
              <a:rPr lang="en-US" altLang="en-US" sz="1200" smtClean="0">
                <a:latin typeface="Times New Roman" panose="02020603050405020304" pitchFamily="18" charset="0"/>
                <a:ea typeface="MS PGothic" panose="020B0600070205080204" pitchFamily="34" charset="-128"/>
              </a:rPr>
              <a:pPr fontAlgn="base">
                <a:spcBef>
                  <a:spcPct val="0"/>
                </a:spcBef>
                <a:spcAft>
                  <a:spcPct val="0"/>
                </a:spcAft>
              </a:pPr>
              <a:t>38</a:t>
            </a:fld>
            <a:endParaRPr lang="en-US" altLang="en-US" sz="1200" smtClean="0">
              <a:latin typeface="Times New Roman" panose="02020603050405020304" pitchFamily="18" charset="0"/>
              <a:ea typeface="MS PGothic" panose="020B0600070205080204" pitchFamily="34" charset="-128"/>
            </a:endParaRPr>
          </a:p>
        </p:txBody>
      </p:sp>
      <p:sp>
        <p:nvSpPr>
          <p:cNvPr id="1843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If what we sent to the exit was incorrect, same, otherwise we would output the wrong value.</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561224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85872B6-1751-43DF-BB97-5043AE393BEC}" type="slidenum">
              <a:rPr lang="en-US" altLang="en-US" sz="1200" smtClean="0">
                <a:latin typeface="Times New Roman" panose="02020603050405020304" pitchFamily="18" charset="0"/>
                <a:ea typeface="MS PGothic" panose="020B0600070205080204" pitchFamily="34" charset="-128"/>
              </a:rPr>
              <a:pPr fontAlgn="base">
                <a:spcBef>
                  <a:spcPct val="0"/>
                </a:spcBef>
                <a:spcAft>
                  <a:spcPct val="0"/>
                </a:spcAft>
              </a:pPr>
              <a:t>39</a:t>
            </a:fld>
            <a:endParaRPr lang="en-US" altLang="en-US" sz="1200" smtClean="0">
              <a:latin typeface="Times New Roman" panose="02020603050405020304" pitchFamily="18" charset="0"/>
              <a:ea typeface="MS PGothic" panose="020B0600070205080204" pitchFamily="34" charset="-128"/>
            </a:endParaRPr>
          </a:p>
        </p:txBody>
      </p:sp>
      <p:sp>
        <p:nvSpPr>
          <p:cNvPr id="1843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If what we sent back through the loop was incorrect, we need to be able to discard it (otherwise a false token would continue propagating through the loop).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39180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we want circuits produced by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HLS to truly behave as superscalar</a:t>
            </a:r>
            <a:r>
              <a:rPr lang="en-US" sz="1200" kern="1200" baseline="0" dirty="0" smtClean="0">
                <a:solidFill>
                  <a:schemeClr val="tx1"/>
                </a:solidFill>
                <a:effectLst/>
                <a:latin typeface="+mn-lt"/>
                <a:ea typeface="+mn-ea"/>
                <a:cs typeface="+mn-cs"/>
              </a:rPr>
              <a:t> processors, speculation is a </a:t>
            </a:r>
            <a:r>
              <a:rPr lang="en-US" sz="1200" b="1" kern="1200" baseline="0" dirty="0" smtClean="0">
                <a:solidFill>
                  <a:schemeClr val="tx1"/>
                </a:solidFill>
                <a:effectLst/>
                <a:latin typeface="+mn-lt"/>
                <a:ea typeface="+mn-ea"/>
                <a:cs typeface="+mn-cs"/>
              </a:rPr>
              <a:t>fundamental feature </a:t>
            </a:r>
            <a:r>
              <a:rPr lang="en-US" sz="1200" kern="1200" baseline="0" dirty="0" smtClean="0">
                <a:solidFill>
                  <a:schemeClr val="tx1"/>
                </a:solidFill>
                <a:effectLst/>
                <a:latin typeface="+mn-lt"/>
                <a:ea typeface="+mn-ea"/>
                <a:cs typeface="+mn-cs"/>
              </a:rPr>
              <a:t>which they need to support and this is what we will discuss in this talk.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1B7F09-BC7E-4955-8C37-C3FC3517D2DC}" type="slidenum">
              <a:rPr lang="hr-HR" smtClean="0"/>
              <a:pPr/>
              <a:t>4</a:t>
            </a:fld>
            <a:endParaRPr lang="hr-HR"/>
          </a:p>
        </p:txBody>
      </p:sp>
    </p:spTree>
    <p:extLst>
      <p:ext uri="{BB962C8B-B14F-4D97-AF65-F5344CB8AC3E}">
        <p14:creationId xmlns:p14="http://schemas.microsoft.com/office/powerpoint/2010/main" val="1983947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85872B6-1751-43DF-BB97-5043AE393BEC}" type="slidenum">
              <a:rPr lang="en-US" altLang="en-US" sz="1200" smtClean="0">
                <a:latin typeface="Times New Roman" panose="02020603050405020304" pitchFamily="18" charset="0"/>
                <a:ea typeface="MS PGothic" panose="020B0600070205080204" pitchFamily="34" charset="-128"/>
              </a:rPr>
              <a:pPr fontAlgn="base">
                <a:spcBef>
                  <a:spcPct val="0"/>
                </a:spcBef>
                <a:spcAft>
                  <a:spcPct val="0"/>
                </a:spcAft>
              </a:pPr>
              <a:t>40</a:t>
            </a:fld>
            <a:endParaRPr lang="en-US" altLang="en-US" sz="1200" smtClean="0">
              <a:latin typeface="Times New Roman" panose="02020603050405020304" pitchFamily="18" charset="0"/>
              <a:ea typeface="MS PGothic" panose="020B0600070205080204" pitchFamily="34" charset="-128"/>
            </a:endParaRPr>
          </a:p>
        </p:txBody>
      </p:sp>
      <p:sp>
        <p:nvSpPr>
          <p:cNvPr id="1843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Tree>
    <p:extLst>
      <p:ext uri="{BB962C8B-B14F-4D97-AF65-F5344CB8AC3E}">
        <p14:creationId xmlns:p14="http://schemas.microsoft.com/office/powerpoint/2010/main" val="30078474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approach described so far </a:t>
            </a:r>
            <a:r>
              <a:rPr lang="en-US" sz="1200" b="1" kern="1200" dirty="0" smtClean="0">
                <a:solidFill>
                  <a:schemeClr val="tx1"/>
                </a:solidFill>
                <a:effectLst/>
                <a:latin typeface="+mn-lt"/>
                <a:ea typeface="+mn-ea"/>
                <a:cs typeface="+mn-cs"/>
              </a:rPr>
              <a:t>advances some computations</a:t>
            </a:r>
            <a:r>
              <a:rPr lang="en-US" sz="1200" kern="1200" dirty="0" smtClean="0">
                <a:solidFill>
                  <a:schemeClr val="tx1"/>
                </a:solidFill>
                <a:effectLst/>
                <a:latin typeface="+mn-lt"/>
                <a:ea typeface="+mn-ea"/>
                <a:cs typeface="+mn-cs"/>
              </a:rPr>
              <a:t>, but does not bring significant performance benefit when speculation occurs in a loop, as it requires us to conservatively wait for one speculation to end to be able to trigger a new one.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1B7F09-BC7E-4955-8C37-C3FC3517D2DC}" type="slidenum">
              <a:rPr lang="hr-HR" smtClean="0"/>
              <a:pPr/>
              <a:t>41</a:t>
            </a:fld>
            <a:endParaRPr lang="hr-HR"/>
          </a:p>
        </p:txBody>
      </p:sp>
    </p:spTree>
    <p:extLst>
      <p:ext uri="{BB962C8B-B14F-4D97-AF65-F5344CB8AC3E}">
        <p14:creationId xmlns:p14="http://schemas.microsoft.com/office/powerpoint/2010/main" val="1419405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have introduced</a:t>
            </a:r>
            <a:r>
              <a:rPr lang="en-US" sz="1200" kern="1200" baseline="0" dirty="0" smtClean="0">
                <a:solidFill>
                  <a:schemeClr val="tx1"/>
                </a:solidFill>
                <a:latin typeface="+mn-lt"/>
                <a:ea typeface="+mn-ea"/>
                <a:cs typeface="+mn-cs"/>
              </a:rPr>
              <a:t> the components and seen that their naïve placement is </a:t>
            </a:r>
            <a:r>
              <a:rPr lang="en-US" sz="1200" b="1" kern="1200" baseline="0" dirty="0" smtClean="0">
                <a:solidFill>
                  <a:schemeClr val="tx1"/>
                </a:solidFill>
                <a:latin typeface="+mn-lt"/>
                <a:ea typeface="+mn-ea"/>
                <a:cs typeface="+mn-cs"/>
              </a:rPr>
              <a:t>not sufficient</a:t>
            </a:r>
            <a:r>
              <a:rPr lang="en-US" sz="1200" kern="1200" baseline="0" dirty="0" smtClean="0">
                <a:solidFill>
                  <a:schemeClr val="tx1"/>
                </a:solidFill>
                <a:latin typeface="+mn-lt"/>
                <a:ea typeface="+mn-ea"/>
                <a:cs typeface="+mn-cs"/>
              </a:rPr>
              <a:t> to achieve maximum parallelism. We will here present a modification that helps us to resolve this issue by enabling us to </a:t>
            </a:r>
            <a:r>
              <a:rPr lang="en-US" sz="1200" b="1" kern="1200" baseline="0" dirty="0" smtClean="0">
                <a:solidFill>
                  <a:schemeClr val="tx1"/>
                </a:solidFill>
                <a:latin typeface="+mn-lt"/>
                <a:ea typeface="+mn-ea"/>
                <a:cs typeface="+mn-cs"/>
              </a:rPr>
              <a:t>issue multiple speculations concurrently.</a:t>
            </a:r>
            <a:endParaRPr lang="en-US" sz="1200" b="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F1B7F09-BC7E-4955-8C37-C3FC3517D2DC}" type="slidenum">
              <a:rPr lang="hr-HR" smtClean="0"/>
              <a:pPr/>
              <a:t>42</a:t>
            </a:fld>
            <a:endParaRPr lang="hr-HR"/>
          </a:p>
        </p:txBody>
      </p:sp>
    </p:spTree>
    <p:extLst>
      <p:ext uri="{BB962C8B-B14F-4D97-AF65-F5344CB8AC3E}">
        <p14:creationId xmlns:p14="http://schemas.microsoft.com/office/powerpoint/2010/main" val="30307848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85872B6-1751-43DF-BB97-5043AE393BEC}" type="slidenum">
              <a:rPr lang="en-US" altLang="en-US" sz="1200" smtClean="0">
                <a:latin typeface="Times New Roman" panose="02020603050405020304" pitchFamily="18" charset="0"/>
                <a:ea typeface="MS PGothic" panose="020B0600070205080204" pitchFamily="34" charset="-128"/>
              </a:rPr>
              <a:pPr fontAlgn="base">
                <a:spcBef>
                  <a:spcPct val="0"/>
                </a:spcBef>
                <a:spcAft>
                  <a:spcPct val="0"/>
                </a:spcAft>
              </a:pPr>
              <a:t>43</a:t>
            </a:fld>
            <a:endParaRPr lang="en-US" altLang="en-US" sz="1200" smtClean="0">
              <a:latin typeface="Times New Roman" panose="02020603050405020304" pitchFamily="18" charset="0"/>
              <a:ea typeface="MS PGothic" panose="020B0600070205080204" pitchFamily="34" charset="-128"/>
            </a:endParaRPr>
          </a:p>
        </p:txBody>
      </p:sp>
      <p:sp>
        <p:nvSpPr>
          <p:cNvPr id="1843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smtClean="0">
                <a:solidFill>
                  <a:schemeClr val="tx1"/>
                </a:solidFill>
                <a:effectLst/>
                <a:latin typeface="+mn-lt"/>
                <a:ea typeface="+mn-ea"/>
                <a:cs typeface="+mn-cs"/>
              </a:rPr>
              <a:t>In points where Save and Commit units meet, the approach taken so far allowed a new token to enter the Save unit only after the Commit unit sent out a confirmed token. This occurs only after the late token reaches the Speculator and it sends out a confirmation to the Commit. Thus, all speculations through cyclic paths are </a:t>
            </a:r>
            <a:r>
              <a:rPr lang="en-US" sz="1200" kern="1200" dirty="0" err="1" smtClean="0">
                <a:solidFill>
                  <a:schemeClr val="tx1"/>
                </a:solidFill>
                <a:effectLst/>
                <a:latin typeface="+mn-lt"/>
                <a:ea typeface="+mn-ea"/>
                <a:cs typeface="+mn-cs"/>
              </a:rPr>
              <a:t>sequentialized</a:t>
            </a:r>
            <a:r>
              <a:rPr lang="en-US" sz="1200" kern="1200" dirty="0" smtClean="0">
                <a:solidFill>
                  <a:schemeClr val="tx1"/>
                </a:solidFill>
                <a:effectLst/>
                <a:latin typeface="+mn-lt"/>
                <a:ea typeface="+mn-ea"/>
                <a:cs typeface="+mn-cs"/>
              </a:rPr>
              <a:t>, which prevents us from achieving a high-throughput pipeline. </a:t>
            </a:r>
          </a:p>
          <a:p>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7363352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85872B6-1751-43DF-BB97-5043AE393BEC}" type="slidenum">
              <a:rPr lang="en-US" altLang="en-US" sz="1200" smtClean="0">
                <a:latin typeface="Times New Roman" panose="02020603050405020304" pitchFamily="18" charset="0"/>
                <a:ea typeface="MS PGothic" panose="020B0600070205080204" pitchFamily="34" charset="-128"/>
              </a:rPr>
              <a:pPr fontAlgn="base">
                <a:spcBef>
                  <a:spcPct val="0"/>
                </a:spcBef>
                <a:spcAft>
                  <a:spcPct val="0"/>
                </a:spcAft>
              </a:pPr>
              <a:t>44</a:t>
            </a:fld>
            <a:endParaRPr lang="en-US" altLang="en-US" sz="1200" smtClean="0">
              <a:latin typeface="Times New Roman" panose="02020603050405020304" pitchFamily="18" charset="0"/>
              <a:ea typeface="MS PGothic" panose="020B0600070205080204" pitchFamily="34" charset="-128"/>
            </a:endParaRPr>
          </a:p>
        </p:txBody>
      </p:sp>
      <p:sp>
        <p:nvSpPr>
          <p:cNvPr id="1843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smtClean="0">
                <a:solidFill>
                  <a:schemeClr val="tx1"/>
                </a:solidFill>
                <a:effectLst/>
                <a:latin typeface="+mn-lt"/>
                <a:ea typeface="+mn-ea"/>
                <a:cs typeface="+mn-cs"/>
              </a:rPr>
              <a:t>Whenever a Save and Commit unit meet on a cyclic path, we can merge them into a single unit which allows issuing a speculative token even before the previous speculation has been resolved. The Save-Commit unit (with the </a:t>
            </a:r>
            <a:r>
              <a:rPr lang="en-US" sz="1200" b="1" kern="1200" dirty="0" smtClean="0">
                <a:solidFill>
                  <a:schemeClr val="tx1"/>
                </a:solidFill>
                <a:effectLst/>
                <a:latin typeface="+mn-lt"/>
                <a:ea typeface="+mn-ea"/>
                <a:cs typeface="+mn-cs"/>
              </a:rPr>
              <a:t>simplified</a:t>
            </a:r>
            <a:r>
              <a:rPr lang="en-US" sz="1200" b="1" kern="1200" baseline="0" dirty="0" smtClean="0">
                <a:solidFill>
                  <a:schemeClr val="tx1"/>
                </a:solidFill>
                <a:effectLst/>
                <a:latin typeface="+mn-lt"/>
                <a:ea typeface="+mn-ea"/>
                <a:cs typeface="+mn-cs"/>
              </a:rPr>
              <a:t> version </a:t>
            </a:r>
            <a:r>
              <a:rPr lang="en-US" sz="1200" kern="1200" baseline="0" dirty="0" smtClean="0">
                <a:solidFill>
                  <a:schemeClr val="tx1"/>
                </a:solidFill>
                <a:effectLst/>
                <a:latin typeface="+mn-lt"/>
                <a:ea typeface="+mn-ea"/>
                <a:cs typeface="+mn-cs"/>
              </a:rPr>
              <a:t>given on the right)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performs the combined functionality of both units</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10845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85872B6-1751-43DF-BB97-5043AE393BEC}" type="slidenum">
              <a:rPr lang="en-US" altLang="en-US" sz="1200" smtClean="0">
                <a:latin typeface="Times New Roman" panose="02020603050405020304" pitchFamily="18" charset="0"/>
                <a:ea typeface="MS PGothic" panose="020B0600070205080204" pitchFamily="34" charset="-128"/>
              </a:rPr>
              <a:pPr fontAlgn="base">
                <a:spcBef>
                  <a:spcPct val="0"/>
                </a:spcBef>
                <a:spcAft>
                  <a:spcPct val="0"/>
                </a:spcAft>
              </a:pPr>
              <a:t>45</a:t>
            </a:fld>
            <a:endParaRPr lang="en-US" altLang="en-US" sz="1200" smtClean="0">
              <a:latin typeface="Times New Roman" panose="02020603050405020304" pitchFamily="18" charset="0"/>
              <a:ea typeface="MS PGothic" panose="020B0600070205080204" pitchFamily="34" charset="-128"/>
            </a:endParaRPr>
          </a:p>
        </p:txBody>
      </p:sp>
      <p:sp>
        <p:nvSpPr>
          <p:cNvPr id="1843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a Commit unit, it has the ability to discard speculative tokens</a:t>
            </a:r>
            <a:r>
              <a:rPr lang="en-US" sz="1200" kern="1200" baseline="0" dirty="0" smtClean="0">
                <a:solidFill>
                  <a:schemeClr val="tx1"/>
                </a:solidFill>
                <a:effectLst/>
                <a:latin typeface="+mn-lt"/>
                <a:ea typeface="+mn-ea"/>
                <a:cs typeface="+mn-cs"/>
              </a:rPr>
              <a:t> as they enter the unit</a:t>
            </a:r>
            <a:r>
              <a:rPr lang="en-US" sz="1200" kern="1200" dirty="0" smtClean="0">
                <a:solidFill>
                  <a:schemeClr val="tx1"/>
                </a:solidFill>
                <a:effectLst/>
                <a:latin typeface="+mn-lt"/>
                <a:ea typeface="+mn-ea"/>
                <a:cs typeface="+mn-cs"/>
              </a:rPr>
              <a:t>. However, unlike a regular Commit unit, this unit will also let speculative tokens pass to the successors. This is crucial to achieve high performance as it will allow</a:t>
            </a:r>
            <a:r>
              <a:rPr lang="en-US" sz="1200" kern="1200" baseline="0" dirty="0" smtClean="0">
                <a:solidFill>
                  <a:schemeClr val="tx1"/>
                </a:solidFill>
                <a:effectLst/>
                <a:latin typeface="+mn-lt"/>
                <a:ea typeface="+mn-ea"/>
                <a:cs typeface="+mn-cs"/>
              </a:rPr>
              <a:t> the speculator to issue the subsequent speculations at a higher rate.</a:t>
            </a:r>
            <a:endParaRPr lang="en-GB" altLang="en-US" dirty="0" smtClean="0"/>
          </a:p>
        </p:txBody>
      </p:sp>
    </p:spTree>
    <p:extLst>
      <p:ext uri="{BB962C8B-B14F-4D97-AF65-F5344CB8AC3E}">
        <p14:creationId xmlns:p14="http://schemas.microsoft.com/office/powerpoint/2010/main" val="27746150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85872B6-1751-43DF-BB97-5043AE393BEC}" type="slidenum">
              <a:rPr lang="en-US" altLang="en-US" sz="1200" smtClean="0">
                <a:latin typeface="Times New Roman" panose="02020603050405020304" pitchFamily="18" charset="0"/>
                <a:ea typeface="MS PGothic" panose="020B0600070205080204" pitchFamily="34" charset="-128"/>
              </a:rPr>
              <a:pPr fontAlgn="base">
                <a:spcBef>
                  <a:spcPct val="0"/>
                </a:spcBef>
                <a:spcAft>
                  <a:spcPct val="0"/>
                </a:spcAft>
              </a:pPr>
              <a:t>46</a:t>
            </a:fld>
            <a:endParaRPr lang="en-US" altLang="en-US" sz="1200" smtClean="0">
              <a:latin typeface="Times New Roman" panose="02020603050405020304" pitchFamily="18" charset="0"/>
              <a:ea typeface="MS PGothic" panose="020B0600070205080204" pitchFamily="34" charset="-128"/>
            </a:endParaRPr>
          </a:p>
        </p:txBody>
      </p:sp>
      <p:sp>
        <p:nvSpPr>
          <p:cNvPr id="1843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data that passes through will also be saved</a:t>
            </a:r>
            <a:r>
              <a:rPr lang="en-US" sz="1200" kern="1200" dirty="0" smtClean="0">
                <a:solidFill>
                  <a:schemeClr val="tx1"/>
                </a:solidFill>
                <a:effectLst/>
                <a:latin typeface="+mn-lt"/>
                <a:ea typeface="+mn-ea"/>
                <a:cs typeface="+mn-cs"/>
              </a:rPr>
              <a:t>, corresponding to regular or speculated data from multiple loop iterations, until they are no longer needed.</a:t>
            </a:r>
          </a:p>
        </p:txBody>
      </p:sp>
    </p:spTree>
    <p:extLst>
      <p:ext uri="{BB962C8B-B14F-4D97-AF65-F5344CB8AC3E}">
        <p14:creationId xmlns:p14="http://schemas.microsoft.com/office/powerpoint/2010/main" val="26325898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85872B6-1751-43DF-BB97-5043AE393BEC}" type="slidenum">
              <a:rPr lang="en-US" altLang="en-US" sz="1200" smtClean="0">
                <a:latin typeface="Times New Roman" panose="02020603050405020304" pitchFamily="18" charset="0"/>
                <a:ea typeface="MS PGothic" panose="020B0600070205080204" pitchFamily="34" charset="-128"/>
              </a:rPr>
              <a:pPr fontAlgn="base">
                <a:spcBef>
                  <a:spcPct val="0"/>
                </a:spcBef>
                <a:spcAft>
                  <a:spcPct val="0"/>
                </a:spcAft>
              </a:pPr>
              <a:t>47</a:t>
            </a:fld>
            <a:endParaRPr lang="en-US" altLang="en-US" sz="1200" smtClean="0">
              <a:latin typeface="Times New Roman" panose="02020603050405020304" pitchFamily="18" charset="0"/>
              <a:ea typeface="MS PGothic" panose="020B0600070205080204" pitchFamily="34" charset="-128"/>
            </a:endParaRPr>
          </a:p>
        </p:txBody>
      </p:sp>
      <p:sp>
        <p:nvSpPr>
          <p:cNvPr id="1843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As </a:t>
            </a:r>
            <a:r>
              <a:rPr lang="en-US" sz="1200" kern="1200" dirty="0" smtClean="0">
                <a:solidFill>
                  <a:schemeClr val="tx1"/>
                </a:solidFill>
                <a:effectLst/>
                <a:latin typeface="+mn-lt"/>
                <a:ea typeface="+mn-ea"/>
                <a:cs typeface="+mn-cs"/>
              </a:rPr>
              <a:t>a Save unit, it issues regular tokens to restart computations or discards them when they are no longer needed.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p:txBody>
      </p:sp>
    </p:spTree>
    <p:extLst>
      <p:ext uri="{BB962C8B-B14F-4D97-AF65-F5344CB8AC3E}">
        <p14:creationId xmlns:p14="http://schemas.microsoft.com/office/powerpoint/2010/main" val="19585591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85872B6-1751-43DF-BB97-5043AE393BEC}" type="slidenum">
              <a:rPr lang="en-US" altLang="en-US" sz="1200" smtClean="0">
                <a:latin typeface="Times New Roman" panose="02020603050405020304" pitchFamily="18" charset="0"/>
                <a:ea typeface="MS PGothic" panose="020B0600070205080204" pitchFamily="34" charset="-128"/>
              </a:rPr>
              <a:pPr fontAlgn="base">
                <a:spcBef>
                  <a:spcPct val="0"/>
                </a:spcBef>
                <a:spcAft>
                  <a:spcPct val="0"/>
                </a:spcAft>
              </a:pPr>
              <a:t>48</a:t>
            </a:fld>
            <a:endParaRPr lang="en-US" altLang="en-US" sz="1200" smtClean="0">
              <a:latin typeface="Times New Roman" panose="02020603050405020304" pitchFamily="18" charset="0"/>
              <a:ea typeface="MS PGothic" panose="020B0600070205080204" pitchFamily="34" charset="-128"/>
            </a:endParaRPr>
          </a:p>
        </p:txBody>
      </p:sp>
      <p:sp>
        <p:nvSpPr>
          <p:cNvPr id="1843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the tokens are stored in the unit in order, we can </a:t>
            </a:r>
            <a:r>
              <a:rPr lang="en-US" sz="1200" b="0" i="0" u="none" strike="noStrike" kern="1200" baseline="0" dirty="0" smtClean="0">
                <a:solidFill>
                  <a:schemeClr val="tx1"/>
                </a:solidFill>
                <a:latin typeface="+mn-lt"/>
                <a:ea typeface="+mn-ea"/>
                <a:cs typeface="+mn-cs"/>
              </a:rPr>
              <a:t>easily </a:t>
            </a:r>
            <a:r>
              <a:rPr lang="en-US" sz="1200" b="1" i="0" u="none" strike="noStrike" kern="1200" baseline="0" dirty="0" smtClean="0">
                <a:solidFill>
                  <a:schemeClr val="tx1"/>
                </a:solidFill>
                <a:latin typeface="+mn-lt"/>
                <a:ea typeface="+mn-ea"/>
                <a:cs typeface="+mn-cs"/>
              </a:rPr>
              <a:t>match every discard or resend decision</a:t>
            </a:r>
            <a:r>
              <a:rPr lang="en-US" sz="1200" b="0" i="0" u="none" strike="noStrike" kern="1200" baseline="0" dirty="0" smtClean="0">
                <a:solidFill>
                  <a:schemeClr val="tx1"/>
                </a:solidFill>
                <a:latin typeface="+mn-lt"/>
                <a:ea typeface="+mn-ea"/>
                <a:cs typeface="+mn-cs"/>
              </a:rPr>
              <a:t> to a token queued in this unit. The action of reissuing will be applied on the oldest stored token, corresponding to the oldest speculation which occurred. In case of </a:t>
            </a:r>
            <a:r>
              <a:rPr lang="en-US" sz="1200" b="0" i="0" u="none" strike="noStrike" kern="1200" baseline="0" dirty="0" err="1" smtClean="0">
                <a:solidFill>
                  <a:schemeClr val="tx1"/>
                </a:solidFill>
                <a:latin typeface="+mn-lt"/>
                <a:ea typeface="+mn-ea"/>
                <a:cs typeface="+mn-cs"/>
              </a:rPr>
              <a:t>misspeculation</a:t>
            </a:r>
            <a:r>
              <a:rPr lang="en-US" sz="1200" b="0" i="0" u="none" strike="noStrike" kern="1200" baseline="0" dirty="0" smtClean="0">
                <a:solidFill>
                  <a:schemeClr val="tx1"/>
                </a:solidFill>
                <a:latin typeface="+mn-lt"/>
                <a:ea typeface="+mn-ea"/>
                <a:cs typeface="+mn-cs"/>
              </a:rPr>
              <a:t>, the Speculator will issue a discard signal for each subsequent speculative token. If the data tokens to cancel are not yet available in the queue, the data is discarded as soon as it enters the unit.</a:t>
            </a:r>
          </a:p>
          <a:p>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p:txBody>
      </p:sp>
    </p:spTree>
    <p:extLst>
      <p:ext uri="{BB962C8B-B14F-4D97-AF65-F5344CB8AC3E}">
        <p14:creationId xmlns:p14="http://schemas.microsoft.com/office/powerpoint/2010/main" val="34017768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fact</a:t>
            </a:r>
            <a:r>
              <a:rPr lang="en-US" sz="1200" kern="1200" baseline="0" dirty="0" smtClean="0">
                <a:solidFill>
                  <a:schemeClr val="tx1"/>
                </a:solidFill>
                <a:effectLst/>
                <a:latin typeface="+mn-lt"/>
                <a:ea typeface="+mn-ea"/>
                <a:cs typeface="+mn-cs"/>
              </a:rPr>
              <a:t> that the unit lets speculative values pass and stores multiple tokens (corresponding to multiple loop iterations) allows us to </a:t>
            </a:r>
            <a:r>
              <a:rPr lang="en-US" sz="1200" b="1" kern="1200" baseline="0" dirty="0" smtClean="0">
                <a:solidFill>
                  <a:schemeClr val="tx1"/>
                </a:solidFill>
                <a:effectLst/>
                <a:latin typeface="+mn-lt"/>
                <a:ea typeface="+mn-ea"/>
                <a:cs typeface="+mn-cs"/>
              </a:rPr>
              <a:t>issue multiple speculations concurrently</a:t>
            </a:r>
            <a:r>
              <a:rPr lang="en-US" sz="1200" kern="1200" baseline="0" dirty="0" smtClean="0">
                <a:solidFill>
                  <a:schemeClr val="tx1"/>
                </a:solidFill>
                <a:effectLst/>
                <a:latin typeface="+mn-lt"/>
                <a:ea typeface="+mn-ea"/>
                <a:cs typeface="+mn-cs"/>
              </a:rPr>
              <a:t> (in flight) and gives us the ability to revert state to whichever value our FIFO stores.</a:t>
            </a:r>
          </a:p>
          <a:p>
            <a:endParaRPr lang="en-US" dirty="0"/>
          </a:p>
        </p:txBody>
      </p:sp>
      <p:sp>
        <p:nvSpPr>
          <p:cNvPr id="4" name="Slide Number Placeholder 3"/>
          <p:cNvSpPr>
            <a:spLocks noGrp="1"/>
          </p:cNvSpPr>
          <p:nvPr>
            <p:ph type="sldNum" sz="quarter" idx="10"/>
          </p:nvPr>
        </p:nvSpPr>
        <p:spPr/>
        <p:txBody>
          <a:bodyPr/>
          <a:lstStyle/>
          <a:p>
            <a:fld id="{AF1B7F09-BC7E-4955-8C37-C3FC3517D2DC}" type="slidenum">
              <a:rPr lang="hr-HR" smtClean="0"/>
              <a:pPr/>
              <a:t>50</a:t>
            </a:fld>
            <a:endParaRPr lang="hr-HR"/>
          </a:p>
        </p:txBody>
      </p:sp>
    </p:spTree>
    <p:extLst>
      <p:ext uri="{BB962C8B-B14F-4D97-AF65-F5344CB8AC3E}">
        <p14:creationId xmlns:p14="http://schemas.microsoft.com/office/powerpoint/2010/main" val="1372898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illustrate the need to </a:t>
            </a:r>
            <a:r>
              <a:rPr lang="en-US" sz="1200" b="1" kern="1200" dirty="0" smtClean="0">
                <a:solidFill>
                  <a:schemeClr val="tx1"/>
                </a:solidFill>
                <a:effectLst/>
                <a:latin typeface="+mn-lt"/>
                <a:ea typeface="+mn-ea"/>
                <a:cs typeface="+mn-cs"/>
              </a:rPr>
              <a:t>accommodate speculative behavior</a:t>
            </a:r>
            <a:r>
              <a:rPr lang="en-US" sz="1200" kern="1200" dirty="0" smtClean="0">
                <a:solidFill>
                  <a:schemeClr val="tx1"/>
                </a:solidFill>
                <a:effectLst/>
                <a:latin typeface="+mn-lt"/>
                <a:ea typeface="+mn-ea"/>
                <a:cs typeface="+mn-cs"/>
              </a:rPr>
              <a:t>, consider the example. The value of d is needed to determine</a:t>
            </a:r>
            <a:r>
              <a:rPr lang="en-US" sz="1200" kern="1200" baseline="0" dirty="0" smtClean="0">
                <a:solidFill>
                  <a:schemeClr val="tx1"/>
                </a:solidFill>
                <a:effectLst/>
                <a:latin typeface="+mn-lt"/>
                <a:ea typeface="+mn-ea"/>
                <a:cs typeface="+mn-cs"/>
              </a:rPr>
              <a:t> the start of another loop iteration and this value takes multiple cycles to compute due to the </a:t>
            </a:r>
            <a:r>
              <a:rPr lang="en-US" sz="1200" b="1" kern="1200" baseline="0" dirty="0" smtClean="0">
                <a:solidFill>
                  <a:schemeClr val="tx1"/>
                </a:solidFill>
                <a:effectLst/>
                <a:latin typeface="+mn-lt"/>
                <a:ea typeface="+mn-ea"/>
                <a:cs typeface="+mn-cs"/>
              </a:rPr>
              <a:t>3-stage floating point addition</a:t>
            </a:r>
            <a:r>
              <a:rPr lang="en-US" sz="1200" kern="1200" baseline="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nonspeculative</a:t>
            </a:r>
            <a:r>
              <a:rPr lang="en-US" sz="1200" kern="1200" dirty="0" smtClean="0">
                <a:solidFill>
                  <a:schemeClr val="tx1"/>
                </a:solidFill>
                <a:effectLst/>
                <a:latin typeface="+mn-lt"/>
                <a:ea typeface="+mn-ea"/>
                <a:cs typeface="+mn-cs"/>
              </a:rPr>
              <a:t> system,</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even if it supports dynamic scheduling</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would not allow a new loop iteration to start until the condition to exit the loop has been checked,</a:t>
            </a:r>
            <a:r>
              <a:rPr lang="en-US" sz="1200" kern="1200" baseline="0" dirty="0" smtClean="0">
                <a:solidFill>
                  <a:schemeClr val="tx1"/>
                </a:solidFill>
                <a:effectLst/>
                <a:latin typeface="+mn-lt"/>
                <a:ea typeface="+mn-ea"/>
                <a:cs typeface="+mn-cs"/>
              </a:rPr>
              <a:t> therefore completely </a:t>
            </a:r>
            <a:r>
              <a:rPr lang="en-US" sz="1200" kern="1200" baseline="0" dirty="0" err="1" smtClean="0">
                <a:solidFill>
                  <a:schemeClr val="tx1"/>
                </a:solidFill>
                <a:effectLst/>
                <a:latin typeface="+mn-lt"/>
                <a:ea typeface="+mn-ea"/>
                <a:cs typeface="+mn-cs"/>
              </a:rPr>
              <a:t>sequentializing</a:t>
            </a:r>
            <a:r>
              <a:rPr lang="en-US" sz="1200" kern="1200" baseline="0" dirty="0" smtClean="0">
                <a:solidFill>
                  <a:schemeClr val="tx1"/>
                </a:solidFill>
                <a:effectLst/>
                <a:latin typeface="+mn-lt"/>
                <a:ea typeface="+mn-ea"/>
                <a:cs typeface="+mn-cs"/>
              </a:rPr>
              <a:t> the loop iterations.</a:t>
            </a: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AF1B7F09-BC7E-4955-8C37-C3FC3517D2DC}" type="slidenum">
              <a:rPr lang="hr-HR" smtClean="0"/>
              <a:pPr/>
              <a:t>5</a:t>
            </a:fld>
            <a:endParaRPr lang="hr-HR"/>
          </a:p>
        </p:txBody>
      </p:sp>
    </p:spTree>
    <p:extLst>
      <p:ext uri="{BB962C8B-B14F-4D97-AF65-F5344CB8AC3E}">
        <p14:creationId xmlns:p14="http://schemas.microsoft.com/office/powerpoint/2010/main" val="6068524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F1B7F09-BC7E-4955-8C37-C3FC3517D2DC}" type="slidenum">
              <a:rPr lang="hr-HR" smtClean="0"/>
              <a:pPr/>
              <a:t>51</a:t>
            </a:fld>
            <a:endParaRPr lang="hr-HR"/>
          </a:p>
        </p:txBody>
      </p:sp>
    </p:spTree>
    <p:extLst>
      <p:ext uri="{BB962C8B-B14F-4D97-AF65-F5344CB8AC3E}">
        <p14:creationId xmlns:p14="http://schemas.microsoft.com/office/powerpoint/2010/main" val="3917574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want to measure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advantages </a:t>
            </a:r>
            <a:r>
              <a:rPr lang="en-US" sz="1200" b="0" kern="1200" baseline="0" dirty="0" smtClean="0">
                <a:solidFill>
                  <a:schemeClr val="tx1"/>
                </a:solidFill>
                <a:latin typeface="+mn-lt"/>
                <a:ea typeface="+mn-ea"/>
                <a:cs typeface="+mn-cs"/>
              </a:rPr>
              <a:t>of using speculation </a:t>
            </a:r>
            <a:r>
              <a:rPr lang="en-US" sz="1200" b="1" kern="1200" baseline="0" dirty="0" smtClean="0">
                <a:solidFill>
                  <a:schemeClr val="tx1"/>
                </a:solidFill>
                <a:latin typeface="+mn-lt"/>
                <a:ea typeface="+mn-ea"/>
                <a:cs typeface="+mn-cs"/>
              </a:rPr>
              <a:t>and the resource cost </a:t>
            </a:r>
            <a:r>
              <a:rPr lang="en-US" sz="1200" b="0" kern="1200" baseline="0" dirty="0" smtClean="0">
                <a:solidFill>
                  <a:schemeClr val="tx1"/>
                </a:solidFill>
                <a:latin typeface="+mn-lt"/>
                <a:ea typeface="+mn-ea"/>
                <a:cs typeface="+mn-cs"/>
              </a:rPr>
              <a:t>that adding this functionality implies.</a:t>
            </a:r>
            <a:endParaRPr lang="en-US" sz="1200" b="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F1B7F09-BC7E-4955-8C37-C3FC3517D2DC}" type="slidenum">
              <a:rPr lang="hr-HR" smtClean="0"/>
              <a:pPr/>
              <a:t>52</a:t>
            </a:fld>
            <a:endParaRPr lang="hr-HR"/>
          </a:p>
        </p:txBody>
      </p:sp>
    </p:spTree>
    <p:extLst>
      <p:ext uri="{BB962C8B-B14F-4D97-AF65-F5344CB8AC3E}">
        <p14:creationId xmlns:p14="http://schemas.microsoft.com/office/powerpoint/2010/main" val="7260060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compare static</a:t>
            </a:r>
            <a:r>
              <a:rPr lang="en-US" sz="1200" b="1" kern="1200" dirty="0" smtClean="0">
                <a:solidFill>
                  <a:srgbClr val="FF0000"/>
                </a:solidFill>
                <a:effectLst/>
                <a:latin typeface="+mn-lt"/>
                <a:ea typeface="+mn-ea"/>
                <a:cs typeface="+mn-cs"/>
              </a:rPr>
              <a:t> </a:t>
            </a:r>
            <a:r>
              <a:rPr lang="en-US" sz="1200" kern="1200" dirty="0" smtClean="0">
                <a:solidFill>
                  <a:schemeClr val="tx1"/>
                </a:solidFill>
                <a:effectLst/>
                <a:latin typeface="+mn-lt"/>
                <a:ea typeface="+mn-ea"/>
                <a:cs typeface="+mn-cs"/>
              </a:rPr>
              <a:t>and dynamic implementations of various realistic kernels. The statically-scheduled baselines (indicated as static) are obtained using </a:t>
            </a:r>
            <a:r>
              <a:rPr lang="en-US" sz="1200" b="1" kern="1200" dirty="0" err="1" smtClean="0">
                <a:solidFill>
                  <a:schemeClr val="tx1"/>
                </a:solidFill>
                <a:effectLst/>
                <a:latin typeface="+mn-lt"/>
                <a:ea typeface="+mn-ea"/>
                <a:cs typeface="+mn-cs"/>
              </a:rPr>
              <a:t>Vivado</a:t>
            </a:r>
            <a:r>
              <a:rPr lang="en-US" sz="1200" b="1" kern="1200" baseline="0" dirty="0" smtClean="0">
                <a:solidFill>
                  <a:schemeClr val="tx1"/>
                </a:solidFill>
                <a:effectLst/>
                <a:latin typeface="+mn-lt"/>
                <a:ea typeface="+mn-ea"/>
                <a:cs typeface="+mn-cs"/>
              </a:rPr>
              <a:t> HLS</a:t>
            </a:r>
            <a:r>
              <a:rPr lang="en-US" sz="1200" kern="1200" dirty="0" smtClean="0">
                <a:solidFill>
                  <a:schemeClr val="tx1"/>
                </a:solidFill>
                <a:effectLst/>
                <a:latin typeface="+mn-lt"/>
                <a:ea typeface="+mn-ea"/>
                <a:cs typeface="+mn-cs"/>
              </a:rPr>
              <a:t>. We compare them with dynamic designs automatically produced from C code. Finally, we manually modify these circuits with the speculative components. Although our speculative methodology is perfectly general, in our examples we speculate on a single control flow decision using Branch Speculators. The Speculators contain a </a:t>
            </a:r>
            <a:r>
              <a:rPr lang="en-US" sz="1200" b="1" kern="1200" dirty="0" smtClean="0">
                <a:solidFill>
                  <a:schemeClr val="tx1"/>
                </a:solidFill>
                <a:effectLst/>
                <a:latin typeface="+mn-lt"/>
                <a:ea typeface="+mn-ea"/>
                <a:cs typeface="+mn-cs"/>
              </a:rPr>
              <a:t>static predictor that assumes the branch always taken</a:t>
            </a:r>
            <a:r>
              <a:rPr lang="en-US" sz="1200" kern="1200" dirty="0" smtClean="0">
                <a:solidFill>
                  <a:schemeClr val="tx1"/>
                </a:solidFill>
                <a:effectLst/>
                <a:latin typeface="+mn-lt"/>
                <a:ea typeface="+mn-ea"/>
                <a:cs typeface="+mn-cs"/>
              </a:rPr>
              <a:t> whenever the input data becomes available. </a:t>
            </a:r>
          </a:p>
          <a:p>
            <a:endParaRPr lang="en-US" dirty="0"/>
          </a:p>
        </p:txBody>
      </p:sp>
      <p:sp>
        <p:nvSpPr>
          <p:cNvPr id="4" name="Slide Number Placeholder 3"/>
          <p:cNvSpPr>
            <a:spLocks noGrp="1"/>
          </p:cNvSpPr>
          <p:nvPr>
            <p:ph type="sldNum" sz="quarter" idx="10"/>
          </p:nvPr>
        </p:nvSpPr>
        <p:spPr/>
        <p:txBody>
          <a:bodyPr/>
          <a:lstStyle/>
          <a:p>
            <a:fld id="{AF1B7F09-BC7E-4955-8C37-C3FC3517D2DC}" type="slidenum">
              <a:rPr lang="hr-HR" smtClean="0"/>
              <a:pPr/>
              <a:t>53</a:t>
            </a:fld>
            <a:endParaRPr lang="hr-HR"/>
          </a:p>
        </p:txBody>
      </p:sp>
    </p:spTree>
    <p:extLst>
      <p:ext uri="{BB962C8B-B14F-4D97-AF65-F5344CB8AC3E}">
        <p14:creationId xmlns:p14="http://schemas.microsoft.com/office/powerpoint/2010/main" val="17408593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For the purpose of our experiments, we </a:t>
            </a:r>
            <a:r>
              <a:rPr lang="en-US" sz="1200" b="1" kern="1200" baseline="0" dirty="0" smtClean="0">
                <a:solidFill>
                  <a:schemeClr val="tx1"/>
                </a:solidFill>
                <a:effectLst/>
                <a:latin typeface="+mn-lt"/>
                <a:ea typeface="+mn-ea"/>
                <a:cs typeface="+mn-cs"/>
              </a:rPr>
              <a:t>picked kernels which can benefit </a:t>
            </a:r>
            <a:r>
              <a:rPr lang="en-US" sz="1200" kern="1200" baseline="0" dirty="0" smtClean="0">
                <a:solidFill>
                  <a:schemeClr val="tx1"/>
                </a:solidFill>
                <a:effectLst/>
                <a:latin typeface="+mn-lt"/>
                <a:ea typeface="+mn-ea"/>
                <a:cs typeface="+mn-cs"/>
              </a:rPr>
              <a:t>from branch prediction and where </a:t>
            </a:r>
            <a:r>
              <a:rPr lang="en-US" sz="1200" b="1" kern="1200" baseline="0" dirty="0" smtClean="0">
                <a:solidFill>
                  <a:schemeClr val="tx1"/>
                </a:solidFill>
                <a:effectLst/>
                <a:latin typeface="+mn-lt"/>
                <a:ea typeface="+mn-ea"/>
                <a:cs typeface="+mn-cs"/>
              </a:rPr>
              <a:t>dynamic scheduling on its own </a:t>
            </a:r>
            <a:r>
              <a:rPr lang="en-US" sz="1200" kern="1200" baseline="0" dirty="0" smtClean="0">
                <a:solidFill>
                  <a:schemeClr val="tx1"/>
                </a:solidFill>
                <a:effectLst/>
                <a:latin typeface="+mn-lt"/>
                <a:ea typeface="+mn-ea"/>
                <a:cs typeface="+mn-cs"/>
              </a:rPr>
              <a:t>does not manage to achieve high parallelism. Our simple kernels represent</a:t>
            </a:r>
            <a:r>
              <a:rPr lang="en-US" sz="1200" b="1" kern="1200" baseline="0" dirty="0" smtClean="0">
                <a:solidFill>
                  <a:schemeClr val="tx1"/>
                </a:solidFill>
                <a:effectLst/>
                <a:latin typeface="+mn-lt"/>
                <a:ea typeface="+mn-ea"/>
                <a:cs typeface="+mn-cs"/>
              </a:rPr>
              <a:t> typical control-dominated software code from real numerical applications</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1B7F09-BC7E-4955-8C37-C3FC3517D2DC}" type="slidenum">
              <a:rPr lang="hr-HR" smtClean="0"/>
              <a:pPr/>
              <a:t>54</a:t>
            </a:fld>
            <a:endParaRPr lang="hr-HR"/>
          </a:p>
        </p:txBody>
      </p:sp>
    </p:spTree>
    <p:extLst>
      <p:ext uri="{BB962C8B-B14F-4D97-AF65-F5344CB8AC3E}">
        <p14:creationId xmlns:p14="http://schemas.microsoft.com/office/powerpoint/2010/main" val="4606887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II is the number of cycles between start times of two consecutive loop iterations </a:t>
            </a:r>
            <a:r>
              <a:rPr lang="en-US" sz="1200" kern="1200" dirty="0" smtClean="0">
                <a:solidFill>
                  <a:schemeClr val="tx1"/>
                </a:solidFill>
                <a:effectLst/>
                <a:latin typeface="+mn-lt"/>
                <a:ea typeface="+mn-ea"/>
                <a:cs typeface="+mn-cs"/>
              </a:rPr>
              <a:t>The static scheduler constructs a conservative schedule which prevents almost any pipelining of these loops because it waits for the condition to be determined before starting a new loop iteration. In spite of the flexibility of dynamic circuits, dynamic scheduling alone does not suffice to achieve high parallelism for the exact same reason as the static schedule does not.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1B7F09-BC7E-4955-8C37-C3FC3517D2DC}" type="slidenum">
              <a:rPr lang="hr-HR" smtClean="0"/>
              <a:pPr/>
              <a:t>55</a:t>
            </a:fld>
            <a:endParaRPr lang="hr-HR"/>
          </a:p>
        </p:txBody>
      </p:sp>
    </p:spTree>
    <p:extLst>
      <p:ext uri="{BB962C8B-B14F-4D97-AF65-F5344CB8AC3E}">
        <p14:creationId xmlns:p14="http://schemas.microsoft.com/office/powerpoint/2010/main" val="27505225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We now observe the effects of our enhancements</a:t>
            </a:r>
            <a:r>
              <a:rPr lang="en-US" baseline="0" dirty="0" smtClean="0"/>
              <a:t> on the critical path. It has already been noted that dataflow circuits </a:t>
            </a:r>
            <a:r>
              <a:rPr lang="en-US" b="1" baseline="0" dirty="0" smtClean="0"/>
              <a:t>may negatively impact CP </a:t>
            </a:r>
            <a:r>
              <a:rPr lang="en-US" baseline="0" dirty="0" smtClean="0"/>
              <a:t>and this is only aggravated when additional combinational units are added to the paths.</a:t>
            </a:r>
            <a:endParaRPr lang="en-US" dirty="0"/>
          </a:p>
        </p:txBody>
      </p:sp>
      <p:sp>
        <p:nvSpPr>
          <p:cNvPr id="4" name="Slide Number Placeholder 3"/>
          <p:cNvSpPr>
            <a:spLocks noGrp="1"/>
          </p:cNvSpPr>
          <p:nvPr>
            <p:ph type="sldNum" sz="quarter" idx="10"/>
          </p:nvPr>
        </p:nvSpPr>
        <p:spPr/>
        <p:txBody>
          <a:bodyPr/>
          <a:lstStyle/>
          <a:p>
            <a:fld id="{AF1B7F09-BC7E-4955-8C37-C3FC3517D2DC}" type="slidenum">
              <a:rPr lang="hr-HR" smtClean="0"/>
              <a:pPr/>
              <a:t>56</a:t>
            </a:fld>
            <a:endParaRPr lang="hr-HR"/>
          </a:p>
        </p:txBody>
      </p:sp>
    </p:spTree>
    <p:extLst>
      <p:ext uri="{BB962C8B-B14F-4D97-AF65-F5344CB8AC3E}">
        <p14:creationId xmlns:p14="http://schemas.microsoft.com/office/powerpoint/2010/main" val="4873274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1B7F09-BC7E-4955-8C37-C3FC3517D2DC}" type="slidenum">
              <a:rPr lang="hr-HR" smtClean="0"/>
              <a:pPr/>
              <a:t>57</a:t>
            </a:fld>
            <a:endParaRPr lang="hr-HR"/>
          </a:p>
        </p:txBody>
      </p:sp>
    </p:spTree>
    <p:extLst>
      <p:ext uri="{BB962C8B-B14F-4D97-AF65-F5344CB8AC3E}">
        <p14:creationId xmlns:p14="http://schemas.microsoft.com/office/powerpoint/2010/main" val="2568710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We can see that</a:t>
            </a:r>
            <a:r>
              <a:rPr lang="en-US" baseline="0" dirty="0" smtClean="0"/>
              <a:t> dynamic scheduling alone is not enough to increase performance</a:t>
            </a:r>
            <a:endParaRPr lang="en-US" dirty="0"/>
          </a:p>
        </p:txBody>
      </p:sp>
      <p:sp>
        <p:nvSpPr>
          <p:cNvPr id="4" name="Slide Number Placeholder 3"/>
          <p:cNvSpPr>
            <a:spLocks noGrp="1"/>
          </p:cNvSpPr>
          <p:nvPr>
            <p:ph type="sldNum" sz="quarter" idx="10"/>
          </p:nvPr>
        </p:nvSpPr>
        <p:spPr/>
        <p:txBody>
          <a:bodyPr/>
          <a:lstStyle/>
          <a:p>
            <a:fld id="{AF1B7F09-BC7E-4955-8C37-C3FC3517D2DC}" type="slidenum">
              <a:rPr lang="hr-HR" smtClean="0"/>
              <a:pPr/>
              <a:t>58</a:t>
            </a:fld>
            <a:endParaRPr lang="hr-HR"/>
          </a:p>
        </p:txBody>
      </p:sp>
    </p:spTree>
    <p:extLst>
      <p:ext uri="{BB962C8B-B14F-4D97-AF65-F5344CB8AC3E}">
        <p14:creationId xmlns:p14="http://schemas.microsoft.com/office/powerpoint/2010/main" val="42072287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However, the total execution time is significantly reduced in speculative designs due to the lowered II.</a:t>
            </a:r>
            <a:endParaRPr lang="en-US" dirty="0"/>
          </a:p>
        </p:txBody>
      </p:sp>
      <p:sp>
        <p:nvSpPr>
          <p:cNvPr id="4" name="Slide Number Placeholder 3"/>
          <p:cNvSpPr>
            <a:spLocks noGrp="1"/>
          </p:cNvSpPr>
          <p:nvPr>
            <p:ph type="sldNum" sz="quarter" idx="10"/>
          </p:nvPr>
        </p:nvSpPr>
        <p:spPr/>
        <p:txBody>
          <a:bodyPr/>
          <a:lstStyle/>
          <a:p>
            <a:fld id="{AF1B7F09-BC7E-4955-8C37-C3FC3517D2DC}" type="slidenum">
              <a:rPr lang="hr-HR" smtClean="0"/>
              <a:pPr/>
              <a:t>59</a:t>
            </a:fld>
            <a:endParaRPr lang="hr-HR"/>
          </a:p>
        </p:txBody>
      </p:sp>
    </p:spTree>
    <p:extLst>
      <p:ext uri="{BB962C8B-B14F-4D97-AF65-F5344CB8AC3E}">
        <p14:creationId xmlns:p14="http://schemas.microsoft.com/office/powerpoint/2010/main" val="12385511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Finally, we</a:t>
            </a:r>
            <a:r>
              <a:rPr lang="en-US" baseline="0" dirty="0" smtClean="0"/>
              <a:t> consider the resources required to implement these circuits and note an increase in all speculative designs due to the additional components that we need to add.</a:t>
            </a:r>
            <a:endParaRPr lang="en-US" dirty="0"/>
          </a:p>
        </p:txBody>
      </p:sp>
      <p:sp>
        <p:nvSpPr>
          <p:cNvPr id="4" name="Slide Number Placeholder 3"/>
          <p:cNvSpPr>
            <a:spLocks noGrp="1"/>
          </p:cNvSpPr>
          <p:nvPr>
            <p:ph type="sldNum" sz="quarter" idx="10"/>
          </p:nvPr>
        </p:nvSpPr>
        <p:spPr/>
        <p:txBody>
          <a:bodyPr/>
          <a:lstStyle/>
          <a:p>
            <a:fld id="{AF1B7F09-BC7E-4955-8C37-C3FC3517D2DC}" type="slidenum">
              <a:rPr lang="hr-HR" smtClean="0"/>
              <a:pPr/>
              <a:t>60</a:t>
            </a:fld>
            <a:endParaRPr lang="hr-HR"/>
          </a:p>
        </p:txBody>
      </p:sp>
    </p:spTree>
    <p:extLst>
      <p:ext uri="{BB962C8B-B14F-4D97-AF65-F5344CB8AC3E}">
        <p14:creationId xmlns:p14="http://schemas.microsoft.com/office/powerpoint/2010/main" val="3439148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the other hand, speculation would make possible a high throughput pipeline which </a:t>
            </a:r>
            <a:r>
              <a:rPr lang="en-US" sz="1200" b="1" kern="1200" dirty="0" smtClean="0">
                <a:solidFill>
                  <a:schemeClr val="tx1"/>
                </a:solidFill>
                <a:effectLst/>
                <a:latin typeface="+mn-lt"/>
                <a:ea typeface="+mn-ea"/>
                <a:cs typeface="+mn-cs"/>
              </a:rPr>
              <a:t>tentatively starts another loop iteration</a:t>
            </a:r>
            <a:r>
              <a:rPr lang="en-US" sz="1200" kern="1200" dirty="0" smtClean="0">
                <a:solidFill>
                  <a:schemeClr val="tx1"/>
                </a:solidFill>
                <a:effectLst/>
                <a:latin typeface="+mn-lt"/>
                <a:ea typeface="+mn-ea"/>
                <a:cs typeface="+mn-cs"/>
              </a:rPr>
              <a:t> on every clock cycle and, later on, discards the speculatively computed values if the loop was supposed to terminate prior to their execution.</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AF1B7F09-BC7E-4955-8C37-C3FC3517D2DC}" type="slidenum">
              <a:rPr lang="hr-HR" smtClean="0"/>
              <a:pPr/>
              <a:t>6</a:t>
            </a:fld>
            <a:endParaRPr lang="hr-HR"/>
          </a:p>
        </p:txBody>
      </p:sp>
    </p:spTree>
    <p:extLst>
      <p:ext uri="{BB962C8B-B14F-4D97-AF65-F5344CB8AC3E}">
        <p14:creationId xmlns:p14="http://schemas.microsoft.com/office/powerpoint/2010/main" val="5747430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We summarize our results. </a:t>
            </a:r>
            <a:endParaRPr lang="en-US" dirty="0"/>
          </a:p>
        </p:txBody>
      </p:sp>
      <p:sp>
        <p:nvSpPr>
          <p:cNvPr id="4" name="Slide Number Placeholder 3"/>
          <p:cNvSpPr>
            <a:spLocks noGrp="1"/>
          </p:cNvSpPr>
          <p:nvPr>
            <p:ph type="sldNum" sz="quarter" idx="10"/>
          </p:nvPr>
        </p:nvSpPr>
        <p:spPr/>
        <p:txBody>
          <a:bodyPr/>
          <a:lstStyle/>
          <a:p>
            <a:fld id="{AF1B7F09-BC7E-4955-8C37-C3FC3517D2DC}" type="slidenum">
              <a:rPr lang="hr-HR" smtClean="0"/>
              <a:pPr/>
              <a:t>61</a:t>
            </a:fld>
            <a:endParaRPr lang="hr-HR"/>
          </a:p>
        </p:txBody>
      </p:sp>
    </p:spTree>
    <p:extLst>
      <p:ext uri="{BB962C8B-B14F-4D97-AF65-F5344CB8AC3E}">
        <p14:creationId xmlns:p14="http://schemas.microsoft.com/office/powerpoint/2010/main" val="4830329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work, we present a generic methodology to enable speculative execution in dataflow circuits and show that it can reap significant benefits in appropriate situations. Our simple and methodical approach to bring arbitrary forms of speculation to dataflow circuits mirrors out-of-order processors, where the same commit-or-squash-and-replay approach is at the heart of their very successful speculative mechanisms. We believe all this to be </a:t>
            </a:r>
            <a:r>
              <a:rPr lang="en-US" sz="1200" b="1" i="0" u="none" strike="noStrike" kern="1200" baseline="0" dirty="0" smtClean="0">
                <a:solidFill>
                  <a:schemeClr val="tx1"/>
                </a:solidFill>
                <a:latin typeface="+mn-lt"/>
                <a:ea typeface="+mn-ea"/>
                <a:cs typeface="+mn-cs"/>
              </a:rPr>
              <a:t>key for HLS to be successful in new contexts</a:t>
            </a:r>
            <a:r>
              <a:rPr lang="en-US" sz="1200" b="0" i="0" u="none" strike="noStrike" kern="1200" baseline="0" dirty="0" smtClean="0">
                <a:solidFill>
                  <a:schemeClr val="tx1"/>
                </a:solidFill>
                <a:latin typeface="+mn-lt"/>
                <a:ea typeface="+mn-ea"/>
                <a:cs typeface="+mn-cs"/>
              </a:rPr>
              <a:t> such as datacenters, where applications will be more irregular, control-dominated, and software oriented than most FPGA applications are today.</a:t>
            </a:r>
            <a:endParaRPr lang="en-US" dirty="0"/>
          </a:p>
        </p:txBody>
      </p:sp>
      <p:sp>
        <p:nvSpPr>
          <p:cNvPr id="4" name="Slide Number Placeholder 3"/>
          <p:cNvSpPr>
            <a:spLocks noGrp="1"/>
          </p:cNvSpPr>
          <p:nvPr>
            <p:ph type="sldNum" sz="quarter" idx="10"/>
          </p:nvPr>
        </p:nvSpPr>
        <p:spPr/>
        <p:txBody>
          <a:bodyPr/>
          <a:lstStyle/>
          <a:p>
            <a:fld id="{AF1B7F09-BC7E-4955-8C37-C3FC3517D2DC}" type="slidenum">
              <a:rPr lang="hr-HR" smtClean="0"/>
              <a:pPr/>
              <a:t>62</a:t>
            </a:fld>
            <a:endParaRPr lang="hr-HR"/>
          </a:p>
        </p:txBody>
      </p:sp>
    </p:spTree>
    <p:extLst>
      <p:ext uri="{BB962C8B-B14F-4D97-AF65-F5344CB8AC3E}">
        <p14:creationId xmlns:p14="http://schemas.microsoft.com/office/powerpoint/2010/main" val="25353984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B7F09-BC7E-4955-8C37-C3FC3517D2DC}" type="slidenum">
              <a:rPr lang="hr-HR" smtClean="0"/>
              <a:pPr/>
              <a:t>63</a:t>
            </a:fld>
            <a:endParaRPr lang="hr-HR"/>
          </a:p>
        </p:txBody>
      </p:sp>
    </p:spTree>
    <p:extLst>
      <p:ext uri="{BB962C8B-B14F-4D97-AF65-F5344CB8AC3E}">
        <p14:creationId xmlns:p14="http://schemas.microsoft.com/office/powerpoint/2010/main" val="10937326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B7F09-BC7E-4955-8C37-C3FC3517D2DC}" type="slidenum">
              <a:rPr lang="hr-HR" smtClean="0"/>
              <a:pPr/>
              <a:t>64</a:t>
            </a:fld>
            <a:endParaRPr lang="hr-HR"/>
          </a:p>
        </p:txBody>
      </p:sp>
    </p:spTree>
    <p:extLst>
      <p:ext uri="{BB962C8B-B14F-4D97-AF65-F5344CB8AC3E}">
        <p14:creationId xmlns:p14="http://schemas.microsoft.com/office/powerpoint/2010/main" val="16923744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B7F09-BC7E-4955-8C37-C3FC3517D2DC}" type="slidenum">
              <a:rPr lang="hr-HR" smtClean="0"/>
              <a:pPr/>
              <a:t>65</a:t>
            </a:fld>
            <a:endParaRPr lang="hr-HR"/>
          </a:p>
        </p:txBody>
      </p:sp>
    </p:spTree>
    <p:extLst>
      <p:ext uri="{BB962C8B-B14F-4D97-AF65-F5344CB8AC3E}">
        <p14:creationId xmlns:p14="http://schemas.microsoft.com/office/powerpoint/2010/main" val="24861429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B7F09-BC7E-4955-8C37-C3FC3517D2DC}" type="slidenum">
              <a:rPr lang="hr-HR" smtClean="0"/>
              <a:pPr/>
              <a:t>66</a:t>
            </a:fld>
            <a:endParaRPr lang="hr-HR"/>
          </a:p>
        </p:txBody>
      </p:sp>
    </p:spTree>
    <p:extLst>
      <p:ext uri="{BB962C8B-B14F-4D97-AF65-F5344CB8AC3E}">
        <p14:creationId xmlns:p14="http://schemas.microsoft.com/office/powerpoint/2010/main" val="17390865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B7F09-BC7E-4955-8C37-C3FC3517D2DC}" type="slidenum">
              <a:rPr lang="hr-HR" smtClean="0"/>
              <a:pPr/>
              <a:t>67</a:t>
            </a:fld>
            <a:endParaRPr lang="hr-HR"/>
          </a:p>
        </p:txBody>
      </p:sp>
    </p:spTree>
    <p:extLst>
      <p:ext uri="{BB962C8B-B14F-4D97-AF65-F5344CB8AC3E}">
        <p14:creationId xmlns:p14="http://schemas.microsoft.com/office/powerpoint/2010/main" val="2692041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85872B6-1751-43DF-BB97-5043AE393BEC}" type="slidenum">
              <a:rPr lang="en-US" altLang="en-US" sz="1200" smtClean="0">
                <a:latin typeface="Times New Roman" panose="02020603050405020304" pitchFamily="18" charset="0"/>
                <a:ea typeface="MS PGothic" panose="020B0600070205080204" pitchFamily="34" charset="-128"/>
              </a:rPr>
              <a:pPr fontAlgn="base">
                <a:spcBef>
                  <a:spcPct val="0"/>
                </a:spcBef>
                <a:spcAft>
                  <a:spcPct val="0"/>
                </a:spcAft>
              </a:pPr>
              <a:t>7</a:t>
            </a:fld>
            <a:endParaRPr lang="en-US" altLang="en-US" sz="1200" smtClean="0">
              <a:latin typeface="Times New Roman" panose="02020603050405020304" pitchFamily="18" charset="0"/>
              <a:ea typeface="MS PGothic" panose="020B0600070205080204" pitchFamily="34" charset="-128"/>
            </a:endParaRPr>
          </a:p>
        </p:txBody>
      </p:sp>
      <p:sp>
        <p:nvSpPr>
          <p:cNvPr id="1843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smtClean="0">
                <a:solidFill>
                  <a:schemeClr val="tx1"/>
                </a:solidFill>
                <a:effectLst/>
                <a:latin typeface="+mn-lt"/>
                <a:ea typeface="+mn-ea"/>
                <a:cs typeface="+mn-cs"/>
              </a:rPr>
              <a:t>Many approaches </a:t>
            </a:r>
            <a:r>
              <a:rPr lang="en-US" sz="1200" b="1" kern="1200" dirty="0" smtClean="0">
                <a:solidFill>
                  <a:schemeClr val="tx1"/>
                </a:solidFill>
                <a:effectLst/>
                <a:latin typeface="+mn-lt"/>
                <a:ea typeface="+mn-ea"/>
                <a:cs typeface="+mn-cs"/>
              </a:rPr>
              <a:t>rely on certain forms</a:t>
            </a:r>
            <a:r>
              <a:rPr lang="en-US" sz="1200" kern="1200" dirty="0" smtClean="0">
                <a:solidFill>
                  <a:schemeClr val="tx1"/>
                </a:solidFill>
                <a:effectLst/>
                <a:latin typeface="+mn-lt"/>
                <a:ea typeface="+mn-ea"/>
                <a:cs typeface="+mn-cs"/>
              </a:rPr>
              <a:t> of speculation to extract parallelism. HLS usually exploits </a:t>
            </a:r>
            <a:r>
              <a:rPr lang="en-US" sz="1200" b="1" kern="1200" dirty="0" smtClean="0">
                <a:solidFill>
                  <a:schemeClr val="tx1"/>
                </a:solidFill>
                <a:effectLst/>
                <a:latin typeface="+mn-lt"/>
                <a:ea typeface="+mn-ea"/>
                <a:cs typeface="+mn-cs"/>
              </a:rPr>
              <a:t>aggressive code motion</a:t>
            </a:r>
            <a:r>
              <a:rPr lang="en-US" sz="1200" kern="1200" dirty="0" smtClean="0">
                <a:solidFill>
                  <a:schemeClr val="tx1"/>
                </a:solidFill>
                <a:effectLst/>
                <a:latin typeface="+mn-lt"/>
                <a:ea typeface="+mn-ea"/>
                <a:cs typeface="+mn-cs"/>
              </a:rPr>
              <a:t> techniques to anticipate the execution of some operations before it is certain, but is limited to cases without complex control flow or memory accesses. Some researchers have demonstrated partial forms of memory speculation; their approach </a:t>
            </a:r>
            <a:r>
              <a:rPr lang="en-US" sz="1200" b="1" kern="1200" dirty="0" smtClean="0">
                <a:solidFill>
                  <a:schemeClr val="tx1"/>
                </a:solidFill>
                <a:effectLst/>
                <a:latin typeface="+mn-lt"/>
                <a:ea typeface="+mn-ea"/>
                <a:cs typeface="+mn-cs"/>
              </a:rPr>
              <a:t>lacks generality in reverting state</a:t>
            </a:r>
            <a:r>
              <a:rPr lang="en-US" sz="1200" kern="1200" dirty="0" smtClean="0">
                <a:solidFill>
                  <a:schemeClr val="tx1"/>
                </a:solidFill>
                <a:effectLst/>
                <a:latin typeface="+mn-lt"/>
                <a:ea typeface="+mn-ea"/>
                <a:cs typeface="+mn-cs"/>
              </a:rPr>
              <a:t> after failed predictions.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Several latency-insensitive approaches describe predicated execution based on special tokens which discard </a:t>
            </a:r>
            <a:r>
              <a:rPr lang="en-US" sz="1200" kern="1200" dirty="0" err="1" smtClean="0">
                <a:solidFill>
                  <a:schemeClr val="tx1"/>
                </a:solidFill>
                <a:effectLst/>
                <a:latin typeface="+mn-lt"/>
                <a:ea typeface="+mn-ea"/>
                <a:cs typeface="+mn-cs"/>
              </a:rPr>
              <a:t>mispredicted</a:t>
            </a:r>
            <a:r>
              <a:rPr lang="en-US" sz="1200" kern="1200" dirty="0" smtClean="0">
                <a:solidFill>
                  <a:schemeClr val="tx1"/>
                </a:solidFill>
                <a:effectLst/>
                <a:latin typeface="+mn-lt"/>
                <a:ea typeface="+mn-ea"/>
                <a:cs typeface="+mn-cs"/>
              </a:rPr>
              <a:t> data. However, these techniques are applicable only for standard if -conversion. These approaches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faced difficulties in building a generic mechanism for squashing the computation on the wrong paths.</a:t>
            </a:r>
            <a:endParaRPr lang="en-GB" altLang="en-US" dirty="0" smtClean="0"/>
          </a:p>
        </p:txBody>
      </p:sp>
    </p:spTree>
    <p:extLst>
      <p:ext uri="{BB962C8B-B14F-4D97-AF65-F5344CB8AC3E}">
        <p14:creationId xmlns:p14="http://schemas.microsoft.com/office/powerpoint/2010/main" val="2578326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6150">
              <a:defRPr>
                <a:solidFill>
                  <a:schemeClr val="tx1"/>
                </a:solidFill>
                <a:latin typeface="Arial" panose="020B0604020202020204" pitchFamily="34" charset="0"/>
              </a:defRPr>
            </a:lvl1pPr>
            <a:lvl2pPr marL="742950" indent="-285750" defTabSz="946150">
              <a:defRPr>
                <a:solidFill>
                  <a:schemeClr val="tx1"/>
                </a:solidFill>
                <a:latin typeface="Arial" panose="020B0604020202020204" pitchFamily="34" charset="0"/>
              </a:defRPr>
            </a:lvl2pPr>
            <a:lvl3pPr marL="1143000" indent="-228600" defTabSz="946150">
              <a:defRPr>
                <a:solidFill>
                  <a:schemeClr val="tx1"/>
                </a:solidFill>
                <a:latin typeface="Arial" panose="020B0604020202020204" pitchFamily="34" charset="0"/>
              </a:defRPr>
            </a:lvl3pPr>
            <a:lvl4pPr marL="1600200" indent="-228600" defTabSz="946150">
              <a:defRPr>
                <a:solidFill>
                  <a:schemeClr val="tx1"/>
                </a:solidFill>
                <a:latin typeface="Arial" panose="020B0604020202020204" pitchFamily="34" charset="0"/>
              </a:defRPr>
            </a:lvl4pPr>
            <a:lvl5pPr marL="2057400" indent="-228600" defTabSz="946150">
              <a:defRPr>
                <a:solidFill>
                  <a:schemeClr val="tx1"/>
                </a:solidFill>
                <a:latin typeface="Arial" panose="020B0604020202020204" pitchFamily="34" charset="0"/>
              </a:defRPr>
            </a:lvl5pPr>
            <a:lvl6pPr marL="2514600" indent="-228600" defTabSz="946150" eaLnBrk="0" fontAlgn="base" hangingPunct="0">
              <a:spcBef>
                <a:spcPct val="0"/>
              </a:spcBef>
              <a:spcAft>
                <a:spcPct val="0"/>
              </a:spcAft>
              <a:defRPr>
                <a:solidFill>
                  <a:schemeClr val="tx1"/>
                </a:solidFill>
                <a:latin typeface="Arial" panose="020B0604020202020204" pitchFamily="34" charset="0"/>
              </a:defRPr>
            </a:lvl6pPr>
            <a:lvl7pPr marL="2971800" indent="-228600" defTabSz="946150" eaLnBrk="0" fontAlgn="base" hangingPunct="0">
              <a:spcBef>
                <a:spcPct val="0"/>
              </a:spcBef>
              <a:spcAft>
                <a:spcPct val="0"/>
              </a:spcAft>
              <a:defRPr>
                <a:solidFill>
                  <a:schemeClr val="tx1"/>
                </a:solidFill>
                <a:latin typeface="Arial" panose="020B0604020202020204" pitchFamily="34" charset="0"/>
              </a:defRPr>
            </a:lvl7pPr>
            <a:lvl8pPr marL="3429000" indent="-228600" defTabSz="946150" eaLnBrk="0" fontAlgn="base" hangingPunct="0">
              <a:spcBef>
                <a:spcPct val="0"/>
              </a:spcBef>
              <a:spcAft>
                <a:spcPct val="0"/>
              </a:spcAft>
              <a:defRPr>
                <a:solidFill>
                  <a:schemeClr val="tx1"/>
                </a:solidFill>
                <a:latin typeface="Arial" panose="020B0604020202020204" pitchFamily="34" charset="0"/>
              </a:defRPr>
            </a:lvl8pPr>
            <a:lvl9pPr marL="3886200" indent="-228600" defTabSz="94615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85872B6-1751-43DF-BB97-5043AE393BEC}" type="slidenum">
              <a:rPr lang="en-US" altLang="en-US" sz="1200" smtClean="0">
                <a:latin typeface="Times New Roman" panose="02020603050405020304" pitchFamily="18" charset="0"/>
                <a:ea typeface="MS PGothic" panose="020B0600070205080204" pitchFamily="34" charset="-128"/>
              </a:rPr>
              <a:pPr fontAlgn="base">
                <a:spcBef>
                  <a:spcPct val="0"/>
                </a:spcBef>
                <a:spcAft>
                  <a:spcPct val="0"/>
                </a:spcAft>
              </a:pPr>
              <a:t>8</a:t>
            </a:fld>
            <a:endParaRPr lang="en-US" altLang="en-US" sz="1200" smtClean="0">
              <a:latin typeface="Times New Roman" panose="02020603050405020304" pitchFamily="18" charset="0"/>
              <a:ea typeface="MS PGothic" panose="020B0600070205080204" pitchFamily="34" charset="-128"/>
            </a:endParaRPr>
          </a:p>
        </p:txBody>
      </p:sp>
      <p:sp>
        <p:nvSpPr>
          <p:cNvPr id="18435"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smtClean="0">
                <a:solidFill>
                  <a:schemeClr val="tx1"/>
                </a:solidFill>
                <a:effectLst/>
                <a:latin typeface="+mn-lt"/>
                <a:ea typeface="+mn-ea"/>
                <a:cs typeface="+mn-cs"/>
              </a:rPr>
              <a:t>Our goal is to enable tentative and reversible execution in dynamically scheduled dataflow circuits. We will show a methodology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as in </a:t>
            </a:r>
            <a:r>
              <a:rPr lang="en-US" sz="1200" kern="1200" dirty="0" err="1" smtClean="0">
                <a:solidFill>
                  <a:schemeClr val="tx1"/>
                </a:solidFill>
                <a:effectLst/>
                <a:latin typeface="+mn-lt"/>
                <a:ea typeface="+mn-ea"/>
                <a:cs typeface="+mn-cs"/>
              </a:rPr>
              <a:t>OoO</a:t>
            </a:r>
            <a:r>
              <a:rPr lang="en-US" sz="1200" kern="1200" dirty="0" smtClean="0">
                <a:solidFill>
                  <a:schemeClr val="tx1"/>
                </a:solidFill>
                <a:effectLst/>
                <a:latin typeface="+mn-lt"/>
                <a:ea typeface="+mn-ea"/>
                <a:cs typeface="+mn-cs"/>
              </a:rPr>
              <a:t> processors, a fairly small number of components and techniques is </a:t>
            </a:r>
            <a:r>
              <a:rPr lang="en-US" sz="1200" b="1" kern="1200" dirty="0" smtClean="0">
                <a:solidFill>
                  <a:schemeClr val="tx1"/>
                </a:solidFill>
                <a:effectLst/>
                <a:latin typeface="+mn-lt"/>
                <a:ea typeface="+mn-ea"/>
                <a:cs typeface="+mn-cs"/>
              </a:rPr>
              <a:t>sufficient to support generic forms</a:t>
            </a:r>
            <a:r>
              <a:rPr lang="en-US" sz="1200" kern="1200" dirty="0" smtClean="0">
                <a:solidFill>
                  <a:schemeClr val="tx1"/>
                </a:solidFill>
                <a:effectLst/>
                <a:latin typeface="+mn-lt"/>
                <a:ea typeface="+mn-ea"/>
                <a:cs typeface="+mn-cs"/>
              </a:rPr>
              <a:t> of speculation and that the advantage can be significant when waiting for a time-consuming execution decision.</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12981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Background (why </a:t>
            </a:r>
            <a:r>
              <a:rPr lang="en-US" sz="1200" kern="1200" dirty="0" err="1" smtClean="0">
                <a:solidFill>
                  <a:schemeClr val="tx1"/>
                </a:solidFill>
                <a:latin typeface="+mn-lt"/>
                <a:ea typeface="+mn-ea"/>
                <a:cs typeface="+mn-cs"/>
              </a:rPr>
              <a:t>dyn</a:t>
            </a:r>
            <a:r>
              <a:rPr lang="en-US" sz="1200" kern="1200" dirty="0" smtClean="0">
                <a:solidFill>
                  <a:schemeClr val="tx1"/>
                </a:solidFill>
                <a:latin typeface="+mn-lt"/>
                <a:ea typeface="+mn-ea"/>
                <a:cs typeface="+mn-cs"/>
              </a:rPr>
              <a:t> scheduling is not enough)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Components for speculation and where to place them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Naïve</a:t>
            </a:r>
            <a:r>
              <a:rPr lang="en-US" sz="1200" kern="1200" baseline="0" dirty="0" smtClean="0">
                <a:solidFill>
                  <a:schemeClr val="tx1"/>
                </a:solidFill>
                <a:latin typeface="+mn-lt"/>
                <a:ea typeface="+mn-ea"/>
                <a:cs typeface="+mn-cs"/>
              </a:rPr>
              <a:t> strategy and then increased performance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F1B7F09-BC7E-4955-8C37-C3FC3517D2DC}" type="slidenum">
              <a:rPr lang="hr-HR" smtClean="0"/>
              <a:pPr/>
              <a:t>9</a:t>
            </a:fld>
            <a:endParaRPr lang="hr-HR"/>
          </a:p>
        </p:txBody>
      </p:sp>
    </p:spTree>
    <p:extLst>
      <p:ext uri="{BB962C8B-B14F-4D97-AF65-F5344CB8AC3E}">
        <p14:creationId xmlns:p14="http://schemas.microsoft.com/office/powerpoint/2010/main" val="2724402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F255383-4DDC-4EC1-9ABB-66CEA84BC632}" type="datetime1">
              <a:rPr lang="hr-HR" smtClean="0"/>
              <a:t>25.2.2019.</a:t>
            </a:fld>
            <a:endParaRPr lang="hr-HR"/>
          </a:p>
        </p:txBody>
      </p:sp>
      <p:sp>
        <p:nvSpPr>
          <p:cNvPr id="19" name="Footer Placeholder 18"/>
          <p:cNvSpPr>
            <a:spLocks noGrp="1"/>
          </p:cNvSpPr>
          <p:nvPr>
            <p:ph type="ftr" sz="quarter" idx="11"/>
          </p:nvPr>
        </p:nvSpPr>
        <p:spPr/>
        <p:txBody>
          <a:bodyPr/>
          <a:lstStyle/>
          <a:p>
            <a:endParaRPr lang="hr-HR"/>
          </a:p>
        </p:txBody>
      </p:sp>
      <p:sp>
        <p:nvSpPr>
          <p:cNvPr id="27" name="Slide Number Placeholder 26"/>
          <p:cNvSpPr>
            <a:spLocks noGrp="1"/>
          </p:cNvSpPr>
          <p:nvPr>
            <p:ph type="sldNum" sz="quarter" idx="12"/>
          </p:nvPr>
        </p:nvSpPr>
        <p:spPr/>
        <p:txBody>
          <a:bodyPr/>
          <a:lstStyle/>
          <a:p>
            <a:fld id="{A33FDA8A-BBFB-48A1-88B9-4C7DF46BF3B4}"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AC6C28-B25B-4E04-918D-170A23F4058C}" type="datetime1">
              <a:rPr lang="hr-HR" smtClean="0"/>
              <a:t>25.2.2019.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33FDA8A-BBFB-48A1-88B9-4C7DF46BF3B4}"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5D1AA5-D2C4-4953-BB94-BE88F5E9AA5F}" type="datetime1">
              <a:rPr lang="hr-HR" smtClean="0"/>
              <a:t>25.2.2019.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33FDA8A-BBFB-48A1-88B9-4C7DF46BF3B4}"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C6B756-3E7B-4F07-A676-A42315668E5F}" type="datetime1">
              <a:rPr lang="hr-HR" smtClean="0"/>
              <a:t>25.2.2019.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33FDA8A-BBFB-48A1-88B9-4C7DF46BF3B4}" type="slidenum">
              <a:rPr lang="hr-HR" smtClean="0"/>
              <a:pPr/>
              <a:t>‹#›</a:t>
            </a:fld>
            <a:endParaRPr lang="hr-H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5595948-76F8-486F-B044-99AB6602C837}" type="datetime1">
              <a:rPr lang="hr-HR" smtClean="0"/>
              <a:t>25.2.2019.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33FDA8A-BBFB-48A1-88B9-4C7DF46BF3B4}"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46E0D14-5FCE-40F9-B72C-789B80C75A38}" type="datetime1">
              <a:rPr lang="hr-HR" smtClean="0"/>
              <a:t>25.2.2019.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33FDA8A-BBFB-48A1-88B9-4C7DF46BF3B4}"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9DA22E5-0025-4658-B9C1-80998DE20238}" type="datetime1">
              <a:rPr lang="hr-HR" smtClean="0"/>
              <a:t>25.2.2019.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A33FDA8A-BBFB-48A1-88B9-4C7DF46BF3B4}"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826DF8A-44EE-4014-801A-A863962BB6F7}" type="datetime1">
              <a:rPr lang="hr-HR" smtClean="0"/>
              <a:t>25.2.2019.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A33FDA8A-BBFB-48A1-88B9-4C7DF46BF3B4}"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F6704-7E79-4874-8F27-ED64B76B0511}" type="datetime1">
              <a:rPr lang="hr-HR" smtClean="0"/>
              <a:t>25.2.2019.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A33FDA8A-BBFB-48A1-88B9-4C7DF46BF3B4}"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4516DB-03C9-4DB0-A8C2-23D95F2834B1}" type="datetime1">
              <a:rPr lang="hr-HR" smtClean="0"/>
              <a:t>25.2.2019.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33FDA8A-BBFB-48A1-88B9-4C7DF46BF3B4}"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37B8CC1-A97D-4378-A8CF-5C3DCF90A3DA}" type="datetime1">
              <a:rPr lang="hr-HR" smtClean="0"/>
              <a:t>25.2.2019.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10769600" y="6356351"/>
            <a:ext cx="812800" cy="365125"/>
          </a:xfrm>
        </p:spPr>
        <p:txBody>
          <a:bodyPr/>
          <a:lstStyle/>
          <a:p>
            <a:fld id="{A33FDA8A-BBFB-48A1-88B9-4C7DF46BF3B4}" type="slidenum">
              <a:rPr lang="hr-HR" smtClean="0"/>
              <a:pPr/>
              <a:t>‹#›</a:t>
            </a:fld>
            <a:endParaRPr lang="hr-H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2A42516-0DD8-43CD-B2BF-2D66C81125E5}" type="datetime1">
              <a:rPr lang="hr-HR" smtClean="0"/>
              <a:t>25.2.2019.</a:t>
            </a:fld>
            <a:endParaRPr lang="hr-H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r-H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33FDA8A-BBFB-48A1-88B9-4C7DF46BF3B4}" type="slidenum">
              <a:rPr lang="hr-HR" smtClean="0"/>
              <a:pPr/>
              <a:t>‹#›</a:t>
            </a:fld>
            <a:endParaRPr lang="hr-H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620688"/>
            <a:ext cx="8712968" cy="1860816"/>
          </a:xfrm>
        </p:spPr>
        <p:txBody>
          <a:bodyPr>
            <a:normAutofit/>
          </a:bodyPr>
          <a:lstStyle/>
          <a:p>
            <a:pPr algn="ctr"/>
            <a:r>
              <a:rPr lang="en-US" sz="4000" dirty="0"/>
              <a:t>Speculative Dataflow Circuits</a:t>
            </a:r>
            <a:endParaRPr lang="hr-HR" sz="4000" dirty="0"/>
          </a:p>
        </p:txBody>
      </p:sp>
      <p:sp>
        <p:nvSpPr>
          <p:cNvPr id="3" name="Content Placeholder 2"/>
          <p:cNvSpPr>
            <a:spLocks noGrp="1"/>
          </p:cNvSpPr>
          <p:nvPr>
            <p:ph idx="1"/>
          </p:nvPr>
        </p:nvSpPr>
        <p:spPr>
          <a:xfrm>
            <a:off x="1991544" y="2132856"/>
            <a:ext cx="8229600" cy="4392488"/>
          </a:xfrm>
        </p:spPr>
        <p:txBody>
          <a:bodyPr>
            <a:normAutofit/>
          </a:bodyPr>
          <a:lstStyle/>
          <a:p>
            <a:pPr algn="ctr">
              <a:buNone/>
            </a:pPr>
            <a:endParaRPr lang="hr-HR" dirty="0" smtClean="0">
              <a:solidFill>
                <a:schemeClr val="accent2">
                  <a:lumMod val="50000"/>
                </a:schemeClr>
              </a:solidFill>
              <a:latin typeface="+mj-lt"/>
            </a:endParaRPr>
          </a:p>
          <a:p>
            <a:pPr algn="ctr">
              <a:buNone/>
            </a:pPr>
            <a:r>
              <a:rPr lang="hr-HR" dirty="0" smtClean="0">
                <a:solidFill>
                  <a:schemeClr val="accent2">
                    <a:lumMod val="50000"/>
                  </a:schemeClr>
                </a:solidFill>
                <a:latin typeface="+mj-lt"/>
              </a:rPr>
              <a:t>Lana Josipović, </a:t>
            </a:r>
            <a:r>
              <a:rPr lang="en-US" dirty="0" smtClean="0">
                <a:solidFill>
                  <a:schemeClr val="accent2">
                    <a:lumMod val="50000"/>
                  </a:schemeClr>
                </a:solidFill>
                <a:latin typeface="+mj-lt"/>
              </a:rPr>
              <a:t>Andrea </a:t>
            </a:r>
            <a:r>
              <a:rPr lang="en-US" dirty="0" err="1" smtClean="0">
                <a:solidFill>
                  <a:schemeClr val="accent2">
                    <a:lumMod val="50000"/>
                  </a:schemeClr>
                </a:solidFill>
                <a:latin typeface="+mj-lt"/>
              </a:rPr>
              <a:t>Guerrieri</a:t>
            </a:r>
            <a:r>
              <a:rPr lang="hr-HR" dirty="0" smtClean="0">
                <a:solidFill>
                  <a:schemeClr val="accent2">
                    <a:lumMod val="50000"/>
                  </a:schemeClr>
                </a:solidFill>
                <a:latin typeface="+mj-lt"/>
              </a:rPr>
              <a:t>, Paolo Ienne</a:t>
            </a:r>
          </a:p>
          <a:p>
            <a:pPr algn="ctr">
              <a:buNone/>
            </a:pPr>
            <a:endParaRPr lang="hr-HR" dirty="0" smtClean="0">
              <a:solidFill>
                <a:schemeClr val="accent2">
                  <a:lumMod val="50000"/>
                </a:schemeClr>
              </a:solidFill>
              <a:latin typeface="+mj-lt"/>
            </a:endParaRPr>
          </a:p>
          <a:p>
            <a:pPr algn="ctr">
              <a:buNone/>
            </a:pPr>
            <a:endParaRPr lang="hr-HR" dirty="0" smtClean="0">
              <a:solidFill>
                <a:schemeClr val="accent2">
                  <a:lumMod val="50000"/>
                </a:schemeClr>
              </a:solidFill>
              <a:latin typeface="+mj-lt"/>
            </a:endParaRPr>
          </a:p>
          <a:p>
            <a:pPr algn="ctr">
              <a:buNone/>
            </a:pPr>
            <a:r>
              <a:rPr lang="en-US" sz="2000" dirty="0">
                <a:solidFill>
                  <a:schemeClr val="accent2">
                    <a:lumMod val="50000"/>
                  </a:schemeClr>
                </a:solidFill>
                <a:latin typeface="+mj-lt"/>
              </a:rPr>
              <a:t>É</a:t>
            </a:r>
            <a:r>
              <a:rPr lang="hr-HR" sz="2000" dirty="0">
                <a:solidFill>
                  <a:schemeClr val="accent2">
                    <a:lumMod val="50000"/>
                  </a:schemeClr>
                </a:solidFill>
                <a:latin typeface="+mj-lt"/>
              </a:rPr>
              <a:t>cole Polytechnique F</a:t>
            </a:r>
            <a:r>
              <a:rPr lang="en-US" sz="2000" dirty="0" err="1">
                <a:solidFill>
                  <a:schemeClr val="accent2">
                    <a:lumMod val="50000"/>
                  </a:schemeClr>
                </a:solidFill>
                <a:latin typeface="+mj-lt"/>
              </a:rPr>
              <a:t>édérale</a:t>
            </a:r>
            <a:r>
              <a:rPr lang="hr-HR" sz="2000" dirty="0">
                <a:solidFill>
                  <a:schemeClr val="accent2">
                    <a:lumMod val="50000"/>
                  </a:schemeClr>
                </a:solidFill>
                <a:latin typeface="+mj-lt"/>
              </a:rPr>
              <a:t> de Lausanne (EPFL)</a:t>
            </a:r>
            <a:endParaRPr lang="en-US" sz="2000" dirty="0">
              <a:solidFill>
                <a:schemeClr val="accent2">
                  <a:lumMod val="50000"/>
                </a:schemeClr>
              </a:solidFill>
              <a:latin typeface="+mj-lt"/>
            </a:endParaRPr>
          </a:p>
          <a:p>
            <a:pPr algn="ctr">
              <a:buNone/>
            </a:pPr>
            <a:endParaRPr lang="hr-HR" sz="2000" dirty="0">
              <a:solidFill>
                <a:schemeClr val="accent2">
                  <a:lumMod val="50000"/>
                </a:schemeClr>
              </a:solidFill>
              <a:latin typeface="+mj-lt"/>
            </a:endParaRPr>
          </a:p>
          <a:p>
            <a:pPr algn="ctr">
              <a:buNone/>
            </a:pPr>
            <a:r>
              <a:rPr lang="hr-HR" sz="2000" dirty="0">
                <a:solidFill>
                  <a:schemeClr val="accent2">
                    <a:lumMod val="50000"/>
                  </a:schemeClr>
                </a:solidFill>
                <a:latin typeface="+mj-lt"/>
              </a:rPr>
              <a:t>February 201</a:t>
            </a:r>
            <a:r>
              <a:rPr lang="en-US" sz="2000" dirty="0">
                <a:solidFill>
                  <a:schemeClr val="accent2">
                    <a:lumMod val="50000"/>
                  </a:schemeClr>
                </a:solidFill>
                <a:latin typeface="+mj-lt"/>
              </a:rPr>
              <a:t>9</a:t>
            </a:r>
            <a:endParaRPr lang="hr-HR" sz="2000" dirty="0">
              <a:solidFill>
                <a:schemeClr val="accent2">
                  <a:lumMod val="50000"/>
                </a:schemeClr>
              </a:solidFill>
              <a:latin typeface="+mj-lt"/>
            </a:endParaRPr>
          </a:p>
        </p:txBody>
      </p:sp>
      <p:pic>
        <p:nvPicPr>
          <p:cNvPr id="4" name="Image 10" descr="epfl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8239" y="5947326"/>
            <a:ext cx="1355522" cy="777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8158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33FDA8A-BBFB-48A1-88B9-4C7DF46BF3B4}" type="slidenum">
              <a:rPr lang="hr-HR" smtClean="0"/>
              <a:pPr/>
              <a:t>10</a:t>
            </a:fld>
            <a:endParaRPr lang="hr-HR"/>
          </a:p>
        </p:txBody>
      </p:sp>
      <p:sp>
        <p:nvSpPr>
          <p:cNvPr id="67" name="Title 1"/>
          <p:cNvSpPr txBox="1">
            <a:spLocks/>
          </p:cNvSpPr>
          <p:nvPr/>
        </p:nvSpPr>
        <p:spPr>
          <a:xfrm>
            <a:off x="1668016" y="-228600"/>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Dataflow Circuit</a:t>
            </a:r>
            <a:endParaRPr lang="en-US" sz="3600" baseline="30000" dirty="0"/>
          </a:p>
        </p:txBody>
      </p:sp>
      <p:sp>
        <p:nvSpPr>
          <p:cNvPr id="43" name="Content Placeholder 2"/>
          <p:cNvSpPr txBox="1">
            <a:spLocks noChangeArrowheads="1"/>
          </p:cNvSpPr>
          <p:nvPr/>
        </p:nvSpPr>
        <p:spPr bwMode="auto">
          <a:xfrm>
            <a:off x="7109147" y="2278930"/>
            <a:ext cx="323532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float d=0.0; x=100.0; int i=0; </a:t>
            </a:r>
          </a:p>
          <a:p>
            <a:pPr eaLnBrk="1" hangingPunct="1">
              <a:spcBef>
                <a:spcPct val="0"/>
              </a:spcBef>
              <a:buClr>
                <a:srgbClr val="9BBB59"/>
              </a:buClr>
              <a:buSzPct val="95000"/>
              <a:buFont typeface="Wingdings 2" panose="05020102010507070707" pitchFamily="18" charset="2"/>
              <a:buNone/>
            </a:pPr>
            <a:endParaRPr lang="hr-HR" altLang="en-US" sz="1400" dirty="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do {</a:t>
            </a:r>
          </a:p>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   d = a[i] + b[i];</a:t>
            </a:r>
            <a:endParaRPr lang="en-US" altLang="en-US" sz="1400" dirty="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buClr>
                <a:srgbClr val="9BBB59"/>
              </a:buClr>
              <a:buSzPct val="95000"/>
              <a:buFont typeface="Wingdings 2" panose="05020102010507070707" pitchFamily="18" charset="2"/>
              <a:buNone/>
            </a:pPr>
            <a:r>
              <a:rPr lang="en-US" altLang="en-US" sz="1400" dirty="0">
                <a:latin typeface="Consolas" panose="020B0609020204030204" pitchFamily="49" charset="0"/>
                <a:ea typeface="Consolas" panose="020B0609020204030204" pitchFamily="49" charset="0"/>
                <a:cs typeface="Consolas" panose="020B0609020204030204" pitchFamily="49" charset="0"/>
              </a:rPr>
              <a:t>   </a:t>
            </a:r>
            <a:r>
              <a:rPr lang="hr-HR" altLang="en-US" sz="1400" dirty="0">
                <a:latin typeface="Consolas" panose="020B0609020204030204" pitchFamily="49" charset="0"/>
                <a:ea typeface="Consolas" panose="020B0609020204030204" pitchFamily="49" charset="0"/>
                <a:cs typeface="Consolas" panose="020B0609020204030204" pitchFamily="49" charset="0"/>
              </a:rPr>
              <a:t>i++;</a:t>
            </a:r>
          </a:p>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a:t>
            </a:r>
            <a:r>
              <a:rPr lang="en-US" altLang="en-US" sz="1400" dirty="0">
                <a:latin typeface="Consolas" panose="020B0609020204030204" pitchFamily="49" charset="0"/>
                <a:ea typeface="Consolas" panose="020B0609020204030204" pitchFamily="49" charset="0"/>
                <a:cs typeface="Consolas" panose="020B0609020204030204" pitchFamily="49" charset="0"/>
              </a:rPr>
              <a:t> </a:t>
            </a:r>
          </a:p>
          <a:p>
            <a:pPr eaLnBrk="1" hangingPunct="1">
              <a:spcBef>
                <a:spcPct val="0"/>
              </a:spcBef>
              <a:buClr>
                <a:srgbClr val="9BBB59"/>
              </a:buClr>
              <a:buSzPct val="95000"/>
              <a:buFont typeface="Wingdings 2" panose="05020102010507070707" pitchFamily="18" charset="2"/>
              <a:buNone/>
            </a:pPr>
            <a:r>
              <a:rPr lang="en-US" altLang="en-US" sz="1400" dirty="0">
                <a:latin typeface="Consolas" panose="020B0609020204030204" pitchFamily="49" charset="0"/>
                <a:ea typeface="Consolas" panose="020B0609020204030204" pitchFamily="49" charset="0"/>
                <a:cs typeface="Consolas" panose="020B0609020204030204" pitchFamily="49" charset="0"/>
              </a:rPr>
              <a:t>while (d&lt;x);</a:t>
            </a:r>
          </a:p>
        </p:txBody>
      </p:sp>
      <p:cxnSp>
        <p:nvCxnSpPr>
          <p:cNvPr id="42" name="Connector: Elbow 116">
            <a:extLst>
              <a:ext uri="{FF2B5EF4-FFF2-40B4-BE49-F238E27FC236}">
                <a16:creationId xmlns:a16="http://schemas.microsoft.com/office/drawing/2014/main" id="{3DFCC7D2-729F-4F3D-93E2-4ACFF5E51BD7}"/>
              </a:ext>
            </a:extLst>
          </p:cNvPr>
          <p:cNvCxnSpPr/>
          <p:nvPr/>
        </p:nvCxnSpPr>
        <p:spPr>
          <a:xfrm rot="5400000">
            <a:off x="4029908" y="4722395"/>
            <a:ext cx="174986" cy="2133994"/>
          </a:xfrm>
          <a:prstGeom prst="bent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FFFE9658-381C-4660-8763-25CE0110D87B}"/>
              </a:ext>
            </a:extLst>
          </p:cNvPr>
          <p:cNvSpPr/>
          <p:nvPr/>
        </p:nvSpPr>
        <p:spPr>
          <a:xfrm>
            <a:off x="4955798" y="5301208"/>
            <a:ext cx="457200" cy="457200"/>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&lt;</a:t>
            </a:r>
            <a:endParaRPr lang="en-US" sz="3200" b="1" dirty="0">
              <a:solidFill>
                <a:schemeClr val="tx2"/>
              </a:solidFill>
              <a:latin typeface="+mj-lt"/>
            </a:endParaRPr>
          </a:p>
        </p:txBody>
      </p:sp>
      <p:cxnSp>
        <p:nvCxnSpPr>
          <p:cNvPr id="45" name="Connector: Elbow 122">
            <a:extLst>
              <a:ext uri="{FF2B5EF4-FFF2-40B4-BE49-F238E27FC236}">
                <a16:creationId xmlns:a16="http://schemas.microsoft.com/office/drawing/2014/main" id="{A387702F-86A1-4A94-AF57-DB580717FB14}"/>
              </a:ext>
            </a:extLst>
          </p:cNvPr>
          <p:cNvCxnSpPr>
            <a:cxnSpLocks/>
          </p:cNvCxnSpPr>
          <p:nvPr/>
        </p:nvCxnSpPr>
        <p:spPr>
          <a:xfrm rot="16200000" flipH="1">
            <a:off x="4500077" y="2637499"/>
            <a:ext cx="365760" cy="822960"/>
          </a:xfrm>
          <a:prstGeom prst="bentConnector3">
            <a:avLst>
              <a:gd name="adj1" fmla="val 3722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A99829F-3C57-448C-B219-85C82DEED860}"/>
              </a:ext>
            </a:extLst>
          </p:cNvPr>
          <p:cNvCxnSpPr/>
          <p:nvPr/>
        </p:nvCxnSpPr>
        <p:spPr>
          <a:xfrm flipH="1">
            <a:off x="2638925" y="3573016"/>
            <a:ext cx="2677" cy="210312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5B4ED4D-009A-40CB-BFFC-1D5A80C2E755}"/>
              </a:ext>
            </a:extLst>
          </p:cNvPr>
          <p:cNvCxnSpPr>
            <a:cxnSpLocks/>
          </p:cNvCxnSpPr>
          <p:nvPr/>
        </p:nvCxnSpPr>
        <p:spPr>
          <a:xfrm>
            <a:off x="3956249" y="1756397"/>
            <a:ext cx="1" cy="25915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96C6432-E079-4C8D-A287-448253E85731}"/>
              </a:ext>
            </a:extLst>
          </p:cNvPr>
          <p:cNvCxnSpPr>
            <a:cxnSpLocks/>
          </p:cNvCxnSpPr>
          <p:nvPr/>
        </p:nvCxnSpPr>
        <p:spPr>
          <a:xfrm>
            <a:off x="4159760" y="1215873"/>
            <a:ext cx="0" cy="27432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497330D-9FC7-4DBA-8E9C-5A196DCC5E3E}"/>
              </a:ext>
            </a:extLst>
          </p:cNvPr>
          <p:cNvCxnSpPr>
            <a:cxnSpLocks/>
            <a:stCxn id="50" idx="2"/>
            <a:endCxn id="57" idx="0"/>
          </p:cNvCxnSpPr>
          <p:nvPr/>
        </p:nvCxnSpPr>
        <p:spPr>
          <a:xfrm flipH="1">
            <a:off x="3955019" y="2295503"/>
            <a:ext cx="1231" cy="25076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C2A32BBA-8735-41CA-84A4-0A6C92C07C5E}"/>
              </a:ext>
            </a:extLst>
          </p:cNvPr>
          <p:cNvSpPr/>
          <p:nvPr/>
        </p:nvSpPr>
        <p:spPr>
          <a:xfrm>
            <a:off x="3499048" y="2023051"/>
            <a:ext cx="914400" cy="355539"/>
          </a:xfrm>
          <a:prstGeom prst="rect">
            <a:avLst/>
          </a:prstGeom>
          <a:solidFill>
            <a:srgbClr val="92D050"/>
          </a:solidFill>
          <a:ln w="285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Buff</a:t>
            </a:r>
            <a:endParaRPr lang="en-US" sz="1600" b="1" dirty="0">
              <a:solidFill>
                <a:schemeClr val="tx1">
                  <a:lumMod val="75000"/>
                  <a:lumOff val="25000"/>
                </a:schemeClr>
              </a:solidFill>
              <a:latin typeface="+mj-lt"/>
            </a:endParaRPr>
          </a:p>
        </p:txBody>
      </p:sp>
      <p:sp>
        <p:nvSpPr>
          <p:cNvPr id="51" name="Rectangle 50">
            <a:extLst>
              <a:ext uri="{FF2B5EF4-FFF2-40B4-BE49-F238E27FC236}">
                <a16:creationId xmlns:a16="http://schemas.microsoft.com/office/drawing/2014/main" id="{75B73230-9FB3-4C39-AB84-0819CD04A4F6}"/>
              </a:ext>
            </a:extLst>
          </p:cNvPr>
          <p:cNvSpPr/>
          <p:nvPr/>
        </p:nvSpPr>
        <p:spPr>
          <a:xfrm>
            <a:off x="3495209" y="3226077"/>
            <a:ext cx="914400" cy="355539"/>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927" rIns="0"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Load</a:t>
            </a:r>
            <a:r>
              <a:rPr lang="en-US" sz="1600" b="1" dirty="0">
                <a:solidFill>
                  <a:schemeClr val="tx1">
                    <a:lumMod val="75000"/>
                    <a:lumOff val="25000"/>
                  </a:schemeClr>
                </a:solidFill>
                <a:latin typeface="+mj-lt"/>
              </a:rPr>
              <a:t> a[</a:t>
            </a:r>
            <a:r>
              <a:rPr lang="en-US" sz="1600" b="1" dirty="0" err="1">
                <a:solidFill>
                  <a:schemeClr val="tx1">
                    <a:lumMod val="75000"/>
                    <a:lumOff val="25000"/>
                  </a:schemeClr>
                </a:solidFill>
                <a:latin typeface="+mj-lt"/>
              </a:rPr>
              <a:t>i</a:t>
            </a:r>
            <a:r>
              <a:rPr lang="en-US" sz="1600" b="1" dirty="0">
                <a:solidFill>
                  <a:schemeClr val="tx1">
                    <a:lumMod val="75000"/>
                    <a:lumOff val="25000"/>
                  </a:schemeClr>
                </a:solidFill>
                <a:latin typeface="+mj-lt"/>
              </a:rPr>
              <a:t>]</a:t>
            </a:r>
          </a:p>
        </p:txBody>
      </p:sp>
      <p:sp>
        <p:nvSpPr>
          <p:cNvPr id="52" name="Rectangle 51">
            <a:extLst>
              <a:ext uri="{FF2B5EF4-FFF2-40B4-BE49-F238E27FC236}">
                <a16:creationId xmlns:a16="http://schemas.microsoft.com/office/drawing/2014/main" id="{36800052-658E-4208-AA5D-BBB70FB63285}"/>
              </a:ext>
            </a:extLst>
          </p:cNvPr>
          <p:cNvSpPr/>
          <p:nvPr/>
        </p:nvSpPr>
        <p:spPr>
          <a:xfrm>
            <a:off x="4653414" y="3230161"/>
            <a:ext cx="914400" cy="347046"/>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927" rIns="0"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Load</a:t>
            </a:r>
            <a:r>
              <a:rPr lang="en-US" sz="1600" b="1" dirty="0">
                <a:solidFill>
                  <a:schemeClr val="tx1">
                    <a:lumMod val="75000"/>
                    <a:lumOff val="25000"/>
                  </a:schemeClr>
                </a:solidFill>
                <a:latin typeface="+mj-lt"/>
              </a:rPr>
              <a:t> b[</a:t>
            </a:r>
            <a:r>
              <a:rPr lang="en-US" sz="1600" b="1" dirty="0" err="1">
                <a:solidFill>
                  <a:schemeClr val="tx1">
                    <a:lumMod val="75000"/>
                    <a:lumOff val="25000"/>
                  </a:schemeClr>
                </a:solidFill>
                <a:latin typeface="+mj-lt"/>
              </a:rPr>
              <a:t>i</a:t>
            </a:r>
            <a:r>
              <a:rPr lang="en-US" sz="1600" b="1" dirty="0">
                <a:solidFill>
                  <a:schemeClr val="tx1">
                    <a:lumMod val="75000"/>
                    <a:lumOff val="25000"/>
                  </a:schemeClr>
                </a:solidFill>
                <a:latin typeface="+mj-lt"/>
              </a:rPr>
              <a:t>]</a:t>
            </a:r>
          </a:p>
        </p:txBody>
      </p:sp>
      <p:sp>
        <p:nvSpPr>
          <p:cNvPr id="53" name="Rounded Rectangle 52">
            <a:extLst>
              <a:ext uri="{FF2B5EF4-FFF2-40B4-BE49-F238E27FC236}">
                <a16:creationId xmlns:a16="http://schemas.microsoft.com/office/drawing/2014/main" id="{C7F10665-54FC-455B-ABB5-29D00F39099D}"/>
              </a:ext>
            </a:extLst>
          </p:cNvPr>
          <p:cNvSpPr/>
          <p:nvPr/>
        </p:nvSpPr>
        <p:spPr>
          <a:xfrm>
            <a:off x="4307726" y="3934947"/>
            <a:ext cx="457200" cy="1028931"/>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a:t>
            </a:r>
            <a:endParaRPr lang="en-US" sz="3200" b="1" dirty="0">
              <a:solidFill>
                <a:schemeClr val="tx2"/>
              </a:solidFill>
              <a:latin typeface="+mj-lt"/>
            </a:endParaRPr>
          </a:p>
        </p:txBody>
      </p:sp>
      <p:sp>
        <p:nvSpPr>
          <p:cNvPr id="54" name="Rounded Rectangle 53">
            <a:extLst>
              <a:ext uri="{FF2B5EF4-FFF2-40B4-BE49-F238E27FC236}">
                <a16:creationId xmlns:a16="http://schemas.microsoft.com/office/drawing/2014/main" id="{5BC7F14E-4524-4A34-ADEC-08CB3BDE66D3}"/>
              </a:ext>
            </a:extLst>
          </p:cNvPr>
          <p:cNvSpPr/>
          <p:nvPr/>
        </p:nvSpPr>
        <p:spPr>
          <a:xfrm>
            <a:off x="2413001" y="3212976"/>
            <a:ext cx="457200" cy="457200"/>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a:t>
            </a:r>
            <a:endParaRPr lang="en-US" sz="3200" b="1" dirty="0">
              <a:solidFill>
                <a:schemeClr val="tx2"/>
              </a:solidFill>
              <a:latin typeface="+mj-lt"/>
            </a:endParaRPr>
          </a:p>
        </p:txBody>
      </p:sp>
      <p:cxnSp>
        <p:nvCxnSpPr>
          <p:cNvPr id="55" name="Straight Arrow Connector 54">
            <a:extLst>
              <a:ext uri="{FF2B5EF4-FFF2-40B4-BE49-F238E27FC236}">
                <a16:creationId xmlns:a16="http://schemas.microsoft.com/office/drawing/2014/main" id="{05C3D846-C504-45AE-99DB-864648A76E1F}"/>
              </a:ext>
            </a:extLst>
          </p:cNvPr>
          <p:cNvCxnSpPr>
            <a:cxnSpLocks/>
            <a:stCxn id="57" idx="2"/>
            <a:endCxn id="51" idx="0"/>
          </p:cNvCxnSpPr>
          <p:nvPr/>
        </p:nvCxnSpPr>
        <p:spPr>
          <a:xfrm flipH="1">
            <a:off x="3952410" y="2901810"/>
            <a:ext cx="2609" cy="32426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111">
            <a:extLst>
              <a:ext uri="{FF2B5EF4-FFF2-40B4-BE49-F238E27FC236}">
                <a16:creationId xmlns:a16="http://schemas.microsoft.com/office/drawing/2014/main" id="{A2DBCA1A-8E8D-480E-92B2-E4661F825533}"/>
              </a:ext>
            </a:extLst>
          </p:cNvPr>
          <p:cNvCxnSpPr/>
          <p:nvPr/>
        </p:nvCxnSpPr>
        <p:spPr>
          <a:xfrm rot="16200000" flipH="1">
            <a:off x="3988992" y="3526538"/>
            <a:ext cx="365760" cy="457200"/>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96956CD-0659-4CCD-B10D-3E5AB457D2B6}"/>
              </a:ext>
            </a:extLst>
          </p:cNvPr>
          <p:cNvSpPr/>
          <p:nvPr/>
        </p:nvSpPr>
        <p:spPr>
          <a:xfrm>
            <a:off x="3497818" y="2546272"/>
            <a:ext cx="914400" cy="355539"/>
          </a:xfrm>
          <a:prstGeom prst="rect">
            <a:avLst/>
          </a:prstGeom>
          <a:solidFill>
            <a:srgbClr val="D6BBE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Fork</a:t>
            </a:r>
            <a:endParaRPr lang="en-US" sz="1600" b="1" dirty="0">
              <a:solidFill>
                <a:schemeClr val="tx1">
                  <a:lumMod val="75000"/>
                  <a:lumOff val="25000"/>
                </a:schemeClr>
              </a:solidFill>
              <a:latin typeface="+mj-lt"/>
            </a:endParaRPr>
          </a:p>
        </p:txBody>
      </p:sp>
      <p:cxnSp>
        <p:nvCxnSpPr>
          <p:cNvPr id="58" name="Connector: Elbow 112">
            <a:extLst>
              <a:ext uri="{FF2B5EF4-FFF2-40B4-BE49-F238E27FC236}">
                <a16:creationId xmlns:a16="http://schemas.microsoft.com/office/drawing/2014/main" id="{30A40B61-2DD2-4B70-B0F3-DB43530B78CE}"/>
              </a:ext>
            </a:extLst>
          </p:cNvPr>
          <p:cNvCxnSpPr>
            <a:stCxn id="52" idx="2"/>
          </p:cNvCxnSpPr>
          <p:nvPr/>
        </p:nvCxnSpPr>
        <p:spPr>
          <a:xfrm rot="5400000">
            <a:off x="4699134" y="3531487"/>
            <a:ext cx="365760" cy="457200"/>
          </a:xfrm>
          <a:prstGeom prst="bentConnector3">
            <a:avLst>
              <a:gd name="adj1" fmla="val 49276"/>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115">
            <a:extLst>
              <a:ext uri="{FF2B5EF4-FFF2-40B4-BE49-F238E27FC236}">
                <a16:creationId xmlns:a16="http://schemas.microsoft.com/office/drawing/2014/main" id="{97DBCEF3-191D-44A6-AD45-1B70996EADCF}"/>
              </a:ext>
            </a:extLst>
          </p:cNvPr>
          <p:cNvCxnSpPr>
            <a:stCxn id="53" idx="2"/>
          </p:cNvCxnSpPr>
          <p:nvPr/>
        </p:nvCxnSpPr>
        <p:spPr>
          <a:xfrm rot="16200000" flipH="1">
            <a:off x="4605652" y="4894552"/>
            <a:ext cx="347777" cy="486427"/>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8DC70FF-2774-4B39-92C3-199BD2AEA584}"/>
              </a:ext>
            </a:extLst>
          </p:cNvPr>
          <p:cNvCxnSpPr>
            <a:cxnSpLocks/>
          </p:cNvCxnSpPr>
          <p:nvPr/>
        </p:nvCxnSpPr>
        <p:spPr>
          <a:xfrm>
            <a:off x="2842012" y="5983696"/>
            <a:ext cx="0" cy="39763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121">
            <a:extLst>
              <a:ext uri="{FF2B5EF4-FFF2-40B4-BE49-F238E27FC236}">
                <a16:creationId xmlns:a16="http://schemas.microsoft.com/office/drawing/2014/main" id="{2EF53138-75F2-4FCA-8F40-37927809A891}"/>
              </a:ext>
            </a:extLst>
          </p:cNvPr>
          <p:cNvCxnSpPr>
            <a:cxnSpLocks/>
          </p:cNvCxnSpPr>
          <p:nvPr/>
        </p:nvCxnSpPr>
        <p:spPr>
          <a:xfrm rot="5400000" flipH="1" flipV="1">
            <a:off x="751571" y="3115711"/>
            <a:ext cx="4572000" cy="1317324"/>
          </a:xfrm>
          <a:prstGeom prst="bentConnector5">
            <a:avLst>
              <a:gd name="adj1" fmla="val -4834"/>
              <a:gd name="adj2" fmla="val -42941"/>
              <a:gd name="adj3" fmla="val 104834"/>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CE478E4B-E17F-401D-B523-D194BB4E899B}"/>
              </a:ext>
            </a:extLst>
          </p:cNvPr>
          <p:cNvSpPr txBox="1"/>
          <p:nvPr/>
        </p:nvSpPr>
        <p:spPr>
          <a:xfrm>
            <a:off x="3665778" y="908720"/>
            <a:ext cx="1111249" cy="338554"/>
          </a:xfrm>
          <a:prstGeom prst="rect">
            <a:avLst/>
          </a:prstGeom>
          <a:noFill/>
          <a:ln w="28575">
            <a:noFill/>
          </a:ln>
        </p:spPr>
        <p:txBody>
          <a:bodyPr wrap="square" rtlCol="0">
            <a:spAutoFit/>
          </a:bodyPr>
          <a:lstStyle/>
          <a:p>
            <a:r>
              <a:rPr lang="hr-HR" sz="1600" b="1" dirty="0">
                <a:latin typeface="+mj-lt"/>
              </a:rPr>
              <a:t>Start, i=0</a:t>
            </a:r>
            <a:endParaRPr lang="en-US" sz="1600" b="1" dirty="0">
              <a:latin typeface="+mj-lt"/>
            </a:endParaRPr>
          </a:p>
        </p:txBody>
      </p:sp>
      <p:sp>
        <p:nvSpPr>
          <p:cNvPr id="63" name="TextBox 62">
            <a:extLst>
              <a:ext uri="{FF2B5EF4-FFF2-40B4-BE49-F238E27FC236}">
                <a16:creationId xmlns:a16="http://schemas.microsoft.com/office/drawing/2014/main" id="{2547588B-58B4-4DD6-B0D3-0E85F270A8FA}"/>
              </a:ext>
            </a:extLst>
          </p:cNvPr>
          <p:cNvSpPr txBox="1"/>
          <p:nvPr/>
        </p:nvSpPr>
        <p:spPr>
          <a:xfrm>
            <a:off x="2623163" y="6348296"/>
            <a:ext cx="990974" cy="338554"/>
          </a:xfrm>
          <a:prstGeom prst="rect">
            <a:avLst/>
          </a:prstGeom>
          <a:noFill/>
          <a:ln w="28575">
            <a:noFill/>
          </a:ln>
        </p:spPr>
        <p:txBody>
          <a:bodyPr wrap="square" rtlCol="0">
            <a:spAutoFit/>
          </a:bodyPr>
          <a:lstStyle/>
          <a:p>
            <a:r>
              <a:rPr lang="hr-HR" sz="1600" b="1" dirty="0">
                <a:latin typeface="+mj-lt"/>
              </a:rPr>
              <a:t>End</a:t>
            </a:r>
            <a:endParaRPr lang="en-US" sz="1600" b="1" dirty="0">
              <a:latin typeface="+mj-lt"/>
            </a:endParaRPr>
          </a:p>
        </p:txBody>
      </p:sp>
      <p:sp>
        <p:nvSpPr>
          <p:cNvPr id="64" name="TextBox 63">
            <a:extLst>
              <a:ext uri="{FF2B5EF4-FFF2-40B4-BE49-F238E27FC236}">
                <a16:creationId xmlns:a16="http://schemas.microsoft.com/office/drawing/2014/main" id="{59104C71-99DF-4BBE-958C-57E1FF4DED4B}"/>
              </a:ext>
            </a:extLst>
          </p:cNvPr>
          <p:cNvSpPr txBox="1"/>
          <p:nvPr/>
        </p:nvSpPr>
        <p:spPr>
          <a:xfrm>
            <a:off x="4857374" y="4786815"/>
            <a:ext cx="360903" cy="369332"/>
          </a:xfrm>
          <a:prstGeom prst="rect">
            <a:avLst/>
          </a:prstGeom>
          <a:noFill/>
          <a:ln w="28575">
            <a:noFill/>
          </a:ln>
        </p:spPr>
        <p:txBody>
          <a:bodyPr wrap="square" rtlCol="0">
            <a:spAutoFit/>
          </a:bodyPr>
          <a:lstStyle/>
          <a:p>
            <a:r>
              <a:rPr lang="en-US" b="1" dirty="0">
                <a:latin typeface="+mj-lt"/>
              </a:rPr>
              <a:t>d</a:t>
            </a:r>
          </a:p>
        </p:txBody>
      </p:sp>
      <p:sp>
        <p:nvSpPr>
          <p:cNvPr id="65" name="TextBox 64"/>
          <p:cNvSpPr txBox="1"/>
          <p:nvPr/>
        </p:nvSpPr>
        <p:spPr>
          <a:xfrm>
            <a:off x="4806992" y="3914485"/>
            <a:ext cx="733707" cy="338554"/>
          </a:xfrm>
          <a:prstGeom prst="rect">
            <a:avLst/>
          </a:prstGeom>
          <a:noFill/>
          <a:ln w="28575">
            <a:noFill/>
          </a:ln>
        </p:spPr>
        <p:txBody>
          <a:bodyPr wrap="square" lIns="0" rIns="0" rtlCol="0">
            <a:spAutoFit/>
          </a:bodyPr>
          <a:lstStyle/>
          <a:p>
            <a:pPr algn="ctr"/>
            <a:r>
              <a:rPr lang="en-US" sz="1600" b="1" dirty="0">
                <a:latin typeface="+mj-lt"/>
              </a:rPr>
              <a:t>3 stages</a:t>
            </a:r>
          </a:p>
        </p:txBody>
      </p:sp>
      <p:sp>
        <p:nvSpPr>
          <p:cNvPr id="66" name="TextBox 65"/>
          <p:cNvSpPr txBox="1"/>
          <p:nvPr/>
        </p:nvSpPr>
        <p:spPr>
          <a:xfrm>
            <a:off x="2637225" y="3594502"/>
            <a:ext cx="733707" cy="338554"/>
          </a:xfrm>
          <a:prstGeom prst="rect">
            <a:avLst/>
          </a:prstGeom>
          <a:noFill/>
          <a:ln w="28575">
            <a:noFill/>
          </a:ln>
        </p:spPr>
        <p:txBody>
          <a:bodyPr wrap="square" lIns="0" rIns="0" rtlCol="0">
            <a:spAutoFit/>
          </a:bodyPr>
          <a:lstStyle/>
          <a:p>
            <a:pPr algn="ctr"/>
            <a:r>
              <a:rPr lang="en-US" sz="1600" b="1" dirty="0">
                <a:latin typeface="+mj-lt"/>
              </a:rPr>
              <a:t>comb.</a:t>
            </a:r>
          </a:p>
        </p:txBody>
      </p:sp>
      <p:cxnSp>
        <p:nvCxnSpPr>
          <p:cNvPr id="68" name="Straight Connector 67"/>
          <p:cNvCxnSpPr/>
          <p:nvPr/>
        </p:nvCxnSpPr>
        <p:spPr>
          <a:xfrm>
            <a:off x="4307726" y="4280224"/>
            <a:ext cx="457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307726" y="4630086"/>
            <a:ext cx="457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93A489BB-271B-43FB-9205-164B69FF1124}"/>
              </a:ext>
            </a:extLst>
          </p:cNvPr>
          <p:cNvSpPr/>
          <p:nvPr/>
        </p:nvSpPr>
        <p:spPr>
          <a:xfrm>
            <a:off x="3486072" y="1474265"/>
            <a:ext cx="914400" cy="355539"/>
          </a:xfrm>
          <a:prstGeom prst="rect">
            <a:avLst/>
          </a:prstGeom>
          <a:solidFill>
            <a:srgbClr val="AACC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Merge</a:t>
            </a:r>
            <a:endParaRPr lang="en-US" sz="1600" b="1" dirty="0">
              <a:solidFill>
                <a:schemeClr val="tx1">
                  <a:lumMod val="75000"/>
                  <a:lumOff val="25000"/>
                </a:schemeClr>
              </a:solidFill>
              <a:latin typeface="+mj-lt"/>
            </a:endParaRPr>
          </a:p>
        </p:txBody>
      </p:sp>
      <p:sp>
        <p:nvSpPr>
          <p:cNvPr id="71" name="Rectangle 70">
            <a:extLst>
              <a:ext uri="{FF2B5EF4-FFF2-40B4-BE49-F238E27FC236}">
                <a16:creationId xmlns:a16="http://schemas.microsoft.com/office/drawing/2014/main" id="{E1987457-886F-4A74-BE00-2F131BF670E5}"/>
              </a:ext>
            </a:extLst>
          </p:cNvPr>
          <p:cNvSpPr/>
          <p:nvPr/>
        </p:nvSpPr>
        <p:spPr>
          <a:xfrm>
            <a:off x="2216151" y="5687236"/>
            <a:ext cx="822960" cy="355539"/>
          </a:xfrm>
          <a:prstGeom prst="rect">
            <a:avLst/>
          </a:prstGeom>
          <a:solidFill>
            <a:srgbClr val="AACC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Branch</a:t>
            </a:r>
            <a:endParaRPr lang="en-US" sz="1600" b="1" dirty="0">
              <a:solidFill>
                <a:schemeClr val="tx1">
                  <a:lumMod val="75000"/>
                  <a:lumOff val="25000"/>
                </a:schemeClr>
              </a:solidFill>
              <a:latin typeface="+mj-lt"/>
            </a:endParaRPr>
          </a:p>
        </p:txBody>
      </p:sp>
      <p:sp>
        <p:nvSpPr>
          <p:cNvPr id="72" name="TextBox 71"/>
          <p:cNvSpPr txBox="1"/>
          <p:nvPr/>
        </p:nvSpPr>
        <p:spPr>
          <a:xfrm>
            <a:off x="5218277" y="5723691"/>
            <a:ext cx="733707" cy="338554"/>
          </a:xfrm>
          <a:prstGeom prst="rect">
            <a:avLst/>
          </a:prstGeom>
          <a:noFill/>
          <a:ln w="28575">
            <a:noFill/>
          </a:ln>
        </p:spPr>
        <p:txBody>
          <a:bodyPr wrap="square" lIns="0" rIns="0" rtlCol="0">
            <a:spAutoFit/>
          </a:bodyPr>
          <a:lstStyle/>
          <a:p>
            <a:pPr algn="ctr"/>
            <a:r>
              <a:rPr lang="en-US" sz="1600" b="1" dirty="0">
                <a:latin typeface="+mj-lt"/>
              </a:rPr>
              <a:t>comb.</a:t>
            </a:r>
          </a:p>
        </p:txBody>
      </p:sp>
      <p:cxnSp>
        <p:nvCxnSpPr>
          <p:cNvPr id="73" name="Connector: Elbow 122">
            <a:extLst>
              <a:ext uri="{FF2B5EF4-FFF2-40B4-BE49-F238E27FC236}">
                <a16:creationId xmlns:a16="http://schemas.microsoft.com/office/drawing/2014/main" id="{A387702F-86A1-4A94-AF57-DB580717FB14}"/>
              </a:ext>
            </a:extLst>
          </p:cNvPr>
          <p:cNvCxnSpPr>
            <a:cxnSpLocks/>
          </p:cNvCxnSpPr>
          <p:nvPr/>
        </p:nvCxnSpPr>
        <p:spPr>
          <a:xfrm rot="5400000">
            <a:off x="3060971" y="2601952"/>
            <a:ext cx="320040" cy="914400"/>
          </a:xfrm>
          <a:prstGeom prst="bentConnector3">
            <a:avLst>
              <a:gd name="adj1" fmla="val 32959"/>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936C1A77-77DD-4E0A-AF38-F2E788B5D3CB}"/>
              </a:ext>
            </a:extLst>
          </p:cNvPr>
          <p:cNvCxnSpPr>
            <a:cxnSpLocks/>
          </p:cNvCxnSpPr>
          <p:nvPr/>
        </p:nvCxnSpPr>
        <p:spPr>
          <a:xfrm>
            <a:off x="2509356" y="2997476"/>
            <a:ext cx="0" cy="22860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59104C71-99DF-4BBE-958C-57E1FF4DED4B}"/>
              </a:ext>
            </a:extLst>
          </p:cNvPr>
          <p:cNvSpPr txBox="1"/>
          <p:nvPr/>
        </p:nvSpPr>
        <p:spPr>
          <a:xfrm>
            <a:off x="2360400" y="2684795"/>
            <a:ext cx="1111249" cy="369332"/>
          </a:xfrm>
          <a:prstGeom prst="rect">
            <a:avLst/>
          </a:prstGeom>
          <a:noFill/>
          <a:ln w="28575">
            <a:noFill/>
          </a:ln>
        </p:spPr>
        <p:txBody>
          <a:bodyPr wrap="square" rtlCol="0">
            <a:spAutoFit/>
          </a:bodyPr>
          <a:lstStyle/>
          <a:p>
            <a:r>
              <a:rPr lang="hr-HR" b="1" dirty="0">
                <a:latin typeface="+mj-lt"/>
              </a:rPr>
              <a:t>1</a:t>
            </a:r>
            <a:endParaRPr lang="en-US" b="1" dirty="0">
              <a:latin typeface="+mj-lt"/>
            </a:endParaRPr>
          </a:p>
        </p:txBody>
      </p:sp>
      <p:sp>
        <p:nvSpPr>
          <p:cNvPr id="110" name="TextBox 109">
            <a:extLst>
              <a:ext uri="{FF2B5EF4-FFF2-40B4-BE49-F238E27FC236}">
                <a16:creationId xmlns:a16="http://schemas.microsoft.com/office/drawing/2014/main" id="{59104C71-99DF-4BBE-958C-57E1FF4DED4B}"/>
              </a:ext>
            </a:extLst>
          </p:cNvPr>
          <p:cNvSpPr txBox="1"/>
          <p:nvPr/>
        </p:nvSpPr>
        <p:spPr>
          <a:xfrm>
            <a:off x="2990181" y="2671493"/>
            <a:ext cx="1111249" cy="369332"/>
          </a:xfrm>
          <a:prstGeom prst="rect">
            <a:avLst/>
          </a:prstGeom>
          <a:noFill/>
          <a:ln w="28575">
            <a:noFill/>
          </a:ln>
        </p:spPr>
        <p:txBody>
          <a:bodyPr wrap="square" rtlCol="0">
            <a:spAutoFit/>
          </a:bodyPr>
          <a:lstStyle/>
          <a:p>
            <a:r>
              <a:rPr lang="en-US" b="1" dirty="0">
                <a:latin typeface="+mj-lt"/>
              </a:rPr>
              <a:t>i</a:t>
            </a:r>
          </a:p>
        </p:txBody>
      </p:sp>
      <p:cxnSp>
        <p:nvCxnSpPr>
          <p:cNvPr id="111" name="Straight Arrow Connector 110">
            <a:extLst>
              <a:ext uri="{FF2B5EF4-FFF2-40B4-BE49-F238E27FC236}">
                <a16:creationId xmlns:a16="http://schemas.microsoft.com/office/drawing/2014/main" id="{C69AAD74-30AB-49E9-9782-D918D3B97F0C}"/>
              </a:ext>
            </a:extLst>
          </p:cNvPr>
          <p:cNvCxnSpPr>
            <a:cxnSpLocks/>
          </p:cNvCxnSpPr>
          <p:nvPr/>
        </p:nvCxnSpPr>
        <p:spPr>
          <a:xfrm flipH="1">
            <a:off x="5343996" y="5128773"/>
            <a:ext cx="0" cy="18288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9104C71-99DF-4BBE-958C-57E1FF4DED4B}"/>
              </a:ext>
            </a:extLst>
          </p:cNvPr>
          <p:cNvSpPr txBox="1"/>
          <p:nvPr/>
        </p:nvSpPr>
        <p:spPr>
          <a:xfrm>
            <a:off x="5193141" y="4779209"/>
            <a:ext cx="321047" cy="369332"/>
          </a:xfrm>
          <a:prstGeom prst="rect">
            <a:avLst/>
          </a:prstGeom>
          <a:noFill/>
          <a:ln w="28575">
            <a:noFill/>
          </a:ln>
        </p:spPr>
        <p:txBody>
          <a:bodyPr wrap="square" rtlCol="0">
            <a:spAutoFit/>
          </a:bodyPr>
          <a:lstStyle/>
          <a:p>
            <a:r>
              <a:rPr lang="en-US" b="1" dirty="0">
                <a:latin typeface="+mj-lt"/>
              </a:rPr>
              <a:t>x</a:t>
            </a:r>
          </a:p>
        </p:txBody>
      </p:sp>
    </p:spTree>
    <p:extLst>
      <p:ext uri="{BB962C8B-B14F-4D97-AF65-F5344CB8AC3E}">
        <p14:creationId xmlns:p14="http://schemas.microsoft.com/office/powerpoint/2010/main" val="1488994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33FDA8A-BBFB-48A1-88B9-4C7DF46BF3B4}" type="slidenum">
              <a:rPr lang="hr-HR" smtClean="0"/>
              <a:pPr/>
              <a:t>11</a:t>
            </a:fld>
            <a:endParaRPr lang="hr-HR"/>
          </a:p>
        </p:txBody>
      </p:sp>
      <p:sp>
        <p:nvSpPr>
          <p:cNvPr id="67" name="Title 1"/>
          <p:cNvSpPr txBox="1">
            <a:spLocks/>
          </p:cNvSpPr>
          <p:nvPr/>
        </p:nvSpPr>
        <p:spPr>
          <a:xfrm>
            <a:off x="1668016" y="-228600"/>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Dataflow Circuit</a:t>
            </a:r>
            <a:endParaRPr lang="en-US" sz="3600" baseline="30000" dirty="0"/>
          </a:p>
        </p:txBody>
      </p:sp>
      <p:sp>
        <p:nvSpPr>
          <p:cNvPr id="2" name="Rectangle 1"/>
          <p:cNvSpPr/>
          <p:nvPr/>
        </p:nvSpPr>
        <p:spPr>
          <a:xfrm>
            <a:off x="7195179" y="2990572"/>
            <a:ext cx="1884850" cy="40198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ontent Placeholder 2"/>
          <p:cNvSpPr txBox="1">
            <a:spLocks noChangeArrowheads="1"/>
          </p:cNvSpPr>
          <p:nvPr/>
        </p:nvSpPr>
        <p:spPr bwMode="auto">
          <a:xfrm>
            <a:off x="7109147" y="2278930"/>
            <a:ext cx="323532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float d=0.0; x=100.0; int i=0; </a:t>
            </a:r>
          </a:p>
          <a:p>
            <a:pPr eaLnBrk="1" hangingPunct="1">
              <a:spcBef>
                <a:spcPct val="0"/>
              </a:spcBef>
              <a:buClr>
                <a:srgbClr val="9BBB59"/>
              </a:buClr>
              <a:buSzPct val="95000"/>
              <a:buFont typeface="Wingdings 2" panose="05020102010507070707" pitchFamily="18" charset="2"/>
              <a:buNone/>
            </a:pPr>
            <a:endParaRPr lang="hr-HR" altLang="en-US" sz="1400" dirty="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do {</a:t>
            </a:r>
          </a:p>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   d = a[i] + b[i];</a:t>
            </a:r>
            <a:endParaRPr lang="en-US" altLang="en-US" sz="1400" dirty="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buClr>
                <a:srgbClr val="9BBB59"/>
              </a:buClr>
              <a:buSzPct val="95000"/>
              <a:buFont typeface="Wingdings 2" panose="05020102010507070707" pitchFamily="18" charset="2"/>
              <a:buNone/>
            </a:pPr>
            <a:r>
              <a:rPr lang="en-US" altLang="en-US" sz="1400" dirty="0">
                <a:latin typeface="Consolas" panose="020B0609020204030204" pitchFamily="49" charset="0"/>
                <a:ea typeface="Consolas" panose="020B0609020204030204" pitchFamily="49" charset="0"/>
                <a:cs typeface="Consolas" panose="020B0609020204030204" pitchFamily="49" charset="0"/>
              </a:rPr>
              <a:t>   </a:t>
            </a:r>
            <a:r>
              <a:rPr lang="hr-HR" altLang="en-US" sz="1400" dirty="0">
                <a:latin typeface="Consolas" panose="020B0609020204030204" pitchFamily="49" charset="0"/>
                <a:ea typeface="Consolas" panose="020B0609020204030204" pitchFamily="49" charset="0"/>
                <a:cs typeface="Consolas" panose="020B0609020204030204" pitchFamily="49" charset="0"/>
              </a:rPr>
              <a:t>i++;</a:t>
            </a:r>
          </a:p>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a:t>
            </a:r>
            <a:r>
              <a:rPr lang="en-US" altLang="en-US" sz="1400" dirty="0">
                <a:latin typeface="Consolas" panose="020B0609020204030204" pitchFamily="49" charset="0"/>
                <a:ea typeface="Consolas" panose="020B0609020204030204" pitchFamily="49" charset="0"/>
                <a:cs typeface="Consolas" panose="020B0609020204030204" pitchFamily="49" charset="0"/>
              </a:rPr>
              <a:t> </a:t>
            </a:r>
          </a:p>
          <a:p>
            <a:pPr eaLnBrk="1" hangingPunct="1">
              <a:spcBef>
                <a:spcPct val="0"/>
              </a:spcBef>
              <a:buClr>
                <a:srgbClr val="9BBB59"/>
              </a:buClr>
              <a:buSzPct val="95000"/>
              <a:buFont typeface="Wingdings 2" panose="05020102010507070707" pitchFamily="18" charset="2"/>
              <a:buNone/>
            </a:pPr>
            <a:r>
              <a:rPr lang="en-US" altLang="en-US" sz="1400" dirty="0">
                <a:latin typeface="Consolas" panose="020B0609020204030204" pitchFamily="49" charset="0"/>
                <a:ea typeface="Consolas" panose="020B0609020204030204" pitchFamily="49" charset="0"/>
                <a:cs typeface="Consolas" panose="020B0609020204030204" pitchFamily="49" charset="0"/>
              </a:rPr>
              <a:t>while (d&lt;x);</a:t>
            </a:r>
          </a:p>
        </p:txBody>
      </p:sp>
      <p:sp>
        <p:nvSpPr>
          <p:cNvPr id="148" name="Rectangle 147"/>
          <p:cNvSpPr/>
          <p:nvPr/>
        </p:nvSpPr>
        <p:spPr>
          <a:xfrm>
            <a:off x="2343006" y="3087983"/>
            <a:ext cx="3281152" cy="2019982"/>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Connector: Elbow 116">
            <a:extLst>
              <a:ext uri="{FF2B5EF4-FFF2-40B4-BE49-F238E27FC236}">
                <a16:creationId xmlns:a16="http://schemas.microsoft.com/office/drawing/2014/main" id="{3DFCC7D2-729F-4F3D-93E2-4ACFF5E51BD7}"/>
              </a:ext>
            </a:extLst>
          </p:cNvPr>
          <p:cNvCxnSpPr/>
          <p:nvPr/>
        </p:nvCxnSpPr>
        <p:spPr>
          <a:xfrm rot="5400000">
            <a:off x="4029908" y="4722395"/>
            <a:ext cx="174986" cy="2133994"/>
          </a:xfrm>
          <a:prstGeom prst="bent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2" name="Rounded Rectangle 151">
            <a:extLst>
              <a:ext uri="{FF2B5EF4-FFF2-40B4-BE49-F238E27FC236}">
                <a16:creationId xmlns:a16="http://schemas.microsoft.com/office/drawing/2014/main" id="{FFFE9658-381C-4660-8763-25CE0110D87B}"/>
              </a:ext>
            </a:extLst>
          </p:cNvPr>
          <p:cNvSpPr/>
          <p:nvPr/>
        </p:nvSpPr>
        <p:spPr>
          <a:xfrm>
            <a:off x="4955798" y="5301208"/>
            <a:ext cx="457200" cy="457200"/>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&lt;</a:t>
            </a:r>
            <a:endParaRPr lang="en-US" sz="3200" b="1" dirty="0">
              <a:solidFill>
                <a:schemeClr val="tx2"/>
              </a:solidFill>
              <a:latin typeface="+mj-lt"/>
            </a:endParaRPr>
          </a:p>
        </p:txBody>
      </p:sp>
      <p:cxnSp>
        <p:nvCxnSpPr>
          <p:cNvPr id="153" name="Connector: Elbow 122">
            <a:extLst>
              <a:ext uri="{FF2B5EF4-FFF2-40B4-BE49-F238E27FC236}">
                <a16:creationId xmlns:a16="http://schemas.microsoft.com/office/drawing/2014/main" id="{A387702F-86A1-4A94-AF57-DB580717FB14}"/>
              </a:ext>
            </a:extLst>
          </p:cNvPr>
          <p:cNvCxnSpPr>
            <a:cxnSpLocks/>
          </p:cNvCxnSpPr>
          <p:nvPr/>
        </p:nvCxnSpPr>
        <p:spPr>
          <a:xfrm rot="16200000" flipH="1">
            <a:off x="4500077" y="2637499"/>
            <a:ext cx="365760" cy="822960"/>
          </a:xfrm>
          <a:prstGeom prst="bentConnector3">
            <a:avLst>
              <a:gd name="adj1" fmla="val 3722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BA99829F-3C57-448C-B219-85C82DEED860}"/>
              </a:ext>
            </a:extLst>
          </p:cNvPr>
          <p:cNvCxnSpPr/>
          <p:nvPr/>
        </p:nvCxnSpPr>
        <p:spPr>
          <a:xfrm flipH="1">
            <a:off x="2638925" y="3573016"/>
            <a:ext cx="2677" cy="210312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C5B4ED4D-009A-40CB-BFFC-1D5A80C2E755}"/>
              </a:ext>
            </a:extLst>
          </p:cNvPr>
          <p:cNvCxnSpPr>
            <a:cxnSpLocks/>
          </p:cNvCxnSpPr>
          <p:nvPr/>
        </p:nvCxnSpPr>
        <p:spPr>
          <a:xfrm>
            <a:off x="3956249" y="1756397"/>
            <a:ext cx="1" cy="25915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196C6432-E079-4C8D-A287-448253E85731}"/>
              </a:ext>
            </a:extLst>
          </p:cNvPr>
          <p:cNvCxnSpPr>
            <a:cxnSpLocks/>
          </p:cNvCxnSpPr>
          <p:nvPr/>
        </p:nvCxnSpPr>
        <p:spPr>
          <a:xfrm>
            <a:off x="4159760" y="1215873"/>
            <a:ext cx="0" cy="27432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F497330D-9FC7-4DBA-8E9C-5A196DCC5E3E}"/>
              </a:ext>
            </a:extLst>
          </p:cNvPr>
          <p:cNvCxnSpPr>
            <a:cxnSpLocks/>
            <a:stCxn id="158" idx="2"/>
            <a:endCxn id="165" idx="0"/>
          </p:cNvCxnSpPr>
          <p:nvPr/>
        </p:nvCxnSpPr>
        <p:spPr>
          <a:xfrm flipH="1">
            <a:off x="3955019" y="2295503"/>
            <a:ext cx="1231" cy="25076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8" name="Rectangle 157">
            <a:extLst>
              <a:ext uri="{FF2B5EF4-FFF2-40B4-BE49-F238E27FC236}">
                <a16:creationId xmlns:a16="http://schemas.microsoft.com/office/drawing/2014/main" id="{C2A32BBA-8735-41CA-84A4-0A6C92C07C5E}"/>
              </a:ext>
            </a:extLst>
          </p:cNvPr>
          <p:cNvSpPr/>
          <p:nvPr/>
        </p:nvSpPr>
        <p:spPr>
          <a:xfrm>
            <a:off x="3499048" y="2023051"/>
            <a:ext cx="914400" cy="355539"/>
          </a:xfrm>
          <a:prstGeom prst="rect">
            <a:avLst/>
          </a:prstGeom>
          <a:solidFill>
            <a:srgbClr val="92D050"/>
          </a:solidFill>
          <a:ln w="285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Buff</a:t>
            </a:r>
            <a:endParaRPr lang="en-US" sz="1600" b="1" dirty="0">
              <a:solidFill>
                <a:schemeClr val="tx1">
                  <a:lumMod val="75000"/>
                  <a:lumOff val="25000"/>
                </a:schemeClr>
              </a:solidFill>
              <a:latin typeface="+mj-lt"/>
            </a:endParaRPr>
          </a:p>
        </p:txBody>
      </p:sp>
      <p:sp>
        <p:nvSpPr>
          <p:cNvPr id="159" name="Rectangle 158">
            <a:extLst>
              <a:ext uri="{FF2B5EF4-FFF2-40B4-BE49-F238E27FC236}">
                <a16:creationId xmlns:a16="http://schemas.microsoft.com/office/drawing/2014/main" id="{75B73230-9FB3-4C39-AB84-0819CD04A4F6}"/>
              </a:ext>
            </a:extLst>
          </p:cNvPr>
          <p:cNvSpPr/>
          <p:nvPr/>
        </p:nvSpPr>
        <p:spPr>
          <a:xfrm>
            <a:off x="3495209" y="3226077"/>
            <a:ext cx="914400" cy="355539"/>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927" rIns="0"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Load</a:t>
            </a:r>
            <a:r>
              <a:rPr lang="en-US" sz="1600" b="1" dirty="0">
                <a:solidFill>
                  <a:schemeClr val="tx1">
                    <a:lumMod val="75000"/>
                    <a:lumOff val="25000"/>
                  </a:schemeClr>
                </a:solidFill>
                <a:latin typeface="+mj-lt"/>
              </a:rPr>
              <a:t> a[</a:t>
            </a:r>
            <a:r>
              <a:rPr lang="en-US" sz="1600" b="1" dirty="0" err="1">
                <a:solidFill>
                  <a:schemeClr val="tx1">
                    <a:lumMod val="75000"/>
                    <a:lumOff val="25000"/>
                  </a:schemeClr>
                </a:solidFill>
                <a:latin typeface="+mj-lt"/>
              </a:rPr>
              <a:t>i</a:t>
            </a:r>
            <a:r>
              <a:rPr lang="en-US" sz="1600" b="1" dirty="0">
                <a:solidFill>
                  <a:schemeClr val="tx1">
                    <a:lumMod val="75000"/>
                    <a:lumOff val="25000"/>
                  </a:schemeClr>
                </a:solidFill>
                <a:latin typeface="+mj-lt"/>
              </a:rPr>
              <a:t>]</a:t>
            </a:r>
          </a:p>
        </p:txBody>
      </p:sp>
      <p:sp>
        <p:nvSpPr>
          <p:cNvPr id="160" name="Rectangle 159">
            <a:extLst>
              <a:ext uri="{FF2B5EF4-FFF2-40B4-BE49-F238E27FC236}">
                <a16:creationId xmlns:a16="http://schemas.microsoft.com/office/drawing/2014/main" id="{36800052-658E-4208-AA5D-BBB70FB63285}"/>
              </a:ext>
            </a:extLst>
          </p:cNvPr>
          <p:cNvSpPr/>
          <p:nvPr/>
        </p:nvSpPr>
        <p:spPr>
          <a:xfrm>
            <a:off x="4653414" y="3230161"/>
            <a:ext cx="914400" cy="347046"/>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927" rIns="0"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Load</a:t>
            </a:r>
            <a:r>
              <a:rPr lang="en-US" sz="1600" b="1" dirty="0">
                <a:solidFill>
                  <a:schemeClr val="tx1">
                    <a:lumMod val="75000"/>
                    <a:lumOff val="25000"/>
                  </a:schemeClr>
                </a:solidFill>
                <a:latin typeface="+mj-lt"/>
              </a:rPr>
              <a:t> b[</a:t>
            </a:r>
            <a:r>
              <a:rPr lang="en-US" sz="1600" b="1" dirty="0" err="1">
                <a:solidFill>
                  <a:schemeClr val="tx1">
                    <a:lumMod val="75000"/>
                    <a:lumOff val="25000"/>
                  </a:schemeClr>
                </a:solidFill>
                <a:latin typeface="+mj-lt"/>
              </a:rPr>
              <a:t>i</a:t>
            </a:r>
            <a:r>
              <a:rPr lang="en-US" sz="1600" b="1" dirty="0">
                <a:solidFill>
                  <a:schemeClr val="tx1">
                    <a:lumMod val="75000"/>
                    <a:lumOff val="25000"/>
                  </a:schemeClr>
                </a:solidFill>
                <a:latin typeface="+mj-lt"/>
              </a:rPr>
              <a:t>]</a:t>
            </a:r>
          </a:p>
        </p:txBody>
      </p:sp>
      <p:sp>
        <p:nvSpPr>
          <p:cNvPr id="161" name="Rounded Rectangle 160">
            <a:extLst>
              <a:ext uri="{FF2B5EF4-FFF2-40B4-BE49-F238E27FC236}">
                <a16:creationId xmlns:a16="http://schemas.microsoft.com/office/drawing/2014/main" id="{C7F10665-54FC-455B-ABB5-29D00F39099D}"/>
              </a:ext>
            </a:extLst>
          </p:cNvPr>
          <p:cNvSpPr/>
          <p:nvPr/>
        </p:nvSpPr>
        <p:spPr>
          <a:xfrm>
            <a:off x="4307726" y="3934947"/>
            <a:ext cx="457200" cy="1028931"/>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a:t>
            </a:r>
            <a:endParaRPr lang="en-US" sz="3200" b="1" dirty="0">
              <a:solidFill>
                <a:schemeClr val="tx2"/>
              </a:solidFill>
              <a:latin typeface="+mj-lt"/>
            </a:endParaRPr>
          </a:p>
        </p:txBody>
      </p:sp>
      <p:sp>
        <p:nvSpPr>
          <p:cNvPr id="162" name="Rounded Rectangle 161">
            <a:extLst>
              <a:ext uri="{FF2B5EF4-FFF2-40B4-BE49-F238E27FC236}">
                <a16:creationId xmlns:a16="http://schemas.microsoft.com/office/drawing/2014/main" id="{5BC7F14E-4524-4A34-ADEC-08CB3BDE66D3}"/>
              </a:ext>
            </a:extLst>
          </p:cNvPr>
          <p:cNvSpPr/>
          <p:nvPr/>
        </p:nvSpPr>
        <p:spPr>
          <a:xfrm>
            <a:off x="2413001" y="3212976"/>
            <a:ext cx="457200" cy="457200"/>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a:t>
            </a:r>
            <a:endParaRPr lang="en-US" sz="3200" b="1" dirty="0">
              <a:solidFill>
                <a:schemeClr val="tx2"/>
              </a:solidFill>
              <a:latin typeface="+mj-lt"/>
            </a:endParaRPr>
          </a:p>
        </p:txBody>
      </p:sp>
      <p:cxnSp>
        <p:nvCxnSpPr>
          <p:cNvPr id="163" name="Straight Arrow Connector 162">
            <a:extLst>
              <a:ext uri="{FF2B5EF4-FFF2-40B4-BE49-F238E27FC236}">
                <a16:creationId xmlns:a16="http://schemas.microsoft.com/office/drawing/2014/main" id="{05C3D846-C504-45AE-99DB-864648A76E1F}"/>
              </a:ext>
            </a:extLst>
          </p:cNvPr>
          <p:cNvCxnSpPr>
            <a:cxnSpLocks/>
            <a:stCxn id="165" idx="2"/>
            <a:endCxn id="159" idx="0"/>
          </p:cNvCxnSpPr>
          <p:nvPr/>
        </p:nvCxnSpPr>
        <p:spPr>
          <a:xfrm flipH="1">
            <a:off x="3952410" y="2901810"/>
            <a:ext cx="2609" cy="32426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Connector: Elbow 111">
            <a:extLst>
              <a:ext uri="{FF2B5EF4-FFF2-40B4-BE49-F238E27FC236}">
                <a16:creationId xmlns:a16="http://schemas.microsoft.com/office/drawing/2014/main" id="{A2DBCA1A-8E8D-480E-92B2-E4661F825533}"/>
              </a:ext>
            </a:extLst>
          </p:cNvPr>
          <p:cNvCxnSpPr/>
          <p:nvPr/>
        </p:nvCxnSpPr>
        <p:spPr>
          <a:xfrm rot="16200000" flipH="1">
            <a:off x="3988992" y="3526538"/>
            <a:ext cx="365760" cy="457200"/>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5" name="Rectangle 164">
            <a:extLst>
              <a:ext uri="{FF2B5EF4-FFF2-40B4-BE49-F238E27FC236}">
                <a16:creationId xmlns:a16="http://schemas.microsoft.com/office/drawing/2014/main" id="{796956CD-0659-4CCD-B10D-3E5AB457D2B6}"/>
              </a:ext>
            </a:extLst>
          </p:cNvPr>
          <p:cNvSpPr/>
          <p:nvPr/>
        </p:nvSpPr>
        <p:spPr>
          <a:xfrm>
            <a:off x="3497818" y="2546272"/>
            <a:ext cx="914400" cy="355539"/>
          </a:xfrm>
          <a:prstGeom prst="rect">
            <a:avLst/>
          </a:prstGeom>
          <a:solidFill>
            <a:srgbClr val="D6BBE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Fork</a:t>
            </a:r>
            <a:endParaRPr lang="en-US" sz="1600" b="1" dirty="0">
              <a:solidFill>
                <a:schemeClr val="tx1">
                  <a:lumMod val="75000"/>
                  <a:lumOff val="25000"/>
                </a:schemeClr>
              </a:solidFill>
              <a:latin typeface="+mj-lt"/>
            </a:endParaRPr>
          </a:p>
        </p:txBody>
      </p:sp>
      <p:cxnSp>
        <p:nvCxnSpPr>
          <p:cNvPr id="166" name="Connector: Elbow 112">
            <a:extLst>
              <a:ext uri="{FF2B5EF4-FFF2-40B4-BE49-F238E27FC236}">
                <a16:creationId xmlns:a16="http://schemas.microsoft.com/office/drawing/2014/main" id="{30A40B61-2DD2-4B70-B0F3-DB43530B78CE}"/>
              </a:ext>
            </a:extLst>
          </p:cNvPr>
          <p:cNvCxnSpPr>
            <a:stCxn id="160" idx="2"/>
          </p:cNvCxnSpPr>
          <p:nvPr/>
        </p:nvCxnSpPr>
        <p:spPr>
          <a:xfrm rot="5400000">
            <a:off x="4699134" y="3531487"/>
            <a:ext cx="365760" cy="457200"/>
          </a:xfrm>
          <a:prstGeom prst="bentConnector3">
            <a:avLst>
              <a:gd name="adj1" fmla="val 49276"/>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Connector: Elbow 115">
            <a:extLst>
              <a:ext uri="{FF2B5EF4-FFF2-40B4-BE49-F238E27FC236}">
                <a16:creationId xmlns:a16="http://schemas.microsoft.com/office/drawing/2014/main" id="{97DBCEF3-191D-44A6-AD45-1B70996EADCF}"/>
              </a:ext>
            </a:extLst>
          </p:cNvPr>
          <p:cNvCxnSpPr>
            <a:stCxn id="161" idx="2"/>
          </p:cNvCxnSpPr>
          <p:nvPr/>
        </p:nvCxnSpPr>
        <p:spPr>
          <a:xfrm rot="16200000" flipH="1">
            <a:off x="4605652" y="4894552"/>
            <a:ext cx="347777" cy="486427"/>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F8DC70FF-2774-4B39-92C3-199BD2AEA584}"/>
              </a:ext>
            </a:extLst>
          </p:cNvPr>
          <p:cNvCxnSpPr>
            <a:cxnSpLocks/>
          </p:cNvCxnSpPr>
          <p:nvPr/>
        </p:nvCxnSpPr>
        <p:spPr>
          <a:xfrm>
            <a:off x="2842012" y="5983696"/>
            <a:ext cx="0" cy="39763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Connector: Elbow 121">
            <a:extLst>
              <a:ext uri="{FF2B5EF4-FFF2-40B4-BE49-F238E27FC236}">
                <a16:creationId xmlns:a16="http://schemas.microsoft.com/office/drawing/2014/main" id="{2EF53138-75F2-4FCA-8F40-37927809A891}"/>
              </a:ext>
            </a:extLst>
          </p:cNvPr>
          <p:cNvCxnSpPr>
            <a:cxnSpLocks/>
          </p:cNvCxnSpPr>
          <p:nvPr/>
        </p:nvCxnSpPr>
        <p:spPr>
          <a:xfrm rot="5400000" flipH="1" flipV="1">
            <a:off x="751571" y="3115711"/>
            <a:ext cx="4572000" cy="1317324"/>
          </a:xfrm>
          <a:prstGeom prst="bentConnector5">
            <a:avLst>
              <a:gd name="adj1" fmla="val -4834"/>
              <a:gd name="adj2" fmla="val -42941"/>
              <a:gd name="adj3" fmla="val 104834"/>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CE478E4B-E17F-401D-B523-D194BB4E899B}"/>
              </a:ext>
            </a:extLst>
          </p:cNvPr>
          <p:cNvSpPr txBox="1"/>
          <p:nvPr/>
        </p:nvSpPr>
        <p:spPr>
          <a:xfrm>
            <a:off x="3665778" y="908720"/>
            <a:ext cx="1111249" cy="338554"/>
          </a:xfrm>
          <a:prstGeom prst="rect">
            <a:avLst/>
          </a:prstGeom>
          <a:noFill/>
          <a:ln w="28575">
            <a:noFill/>
          </a:ln>
        </p:spPr>
        <p:txBody>
          <a:bodyPr wrap="square" rtlCol="0">
            <a:spAutoFit/>
          </a:bodyPr>
          <a:lstStyle/>
          <a:p>
            <a:r>
              <a:rPr lang="hr-HR" sz="1600" b="1" dirty="0">
                <a:latin typeface="+mj-lt"/>
              </a:rPr>
              <a:t>Start, i=0</a:t>
            </a:r>
            <a:endParaRPr lang="en-US" sz="1600" b="1" dirty="0">
              <a:latin typeface="+mj-lt"/>
            </a:endParaRPr>
          </a:p>
        </p:txBody>
      </p:sp>
      <p:sp>
        <p:nvSpPr>
          <p:cNvPr id="171" name="TextBox 170">
            <a:extLst>
              <a:ext uri="{FF2B5EF4-FFF2-40B4-BE49-F238E27FC236}">
                <a16:creationId xmlns:a16="http://schemas.microsoft.com/office/drawing/2014/main" id="{2547588B-58B4-4DD6-B0D3-0E85F270A8FA}"/>
              </a:ext>
            </a:extLst>
          </p:cNvPr>
          <p:cNvSpPr txBox="1"/>
          <p:nvPr/>
        </p:nvSpPr>
        <p:spPr>
          <a:xfrm>
            <a:off x="2623163" y="6348296"/>
            <a:ext cx="990974" cy="338554"/>
          </a:xfrm>
          <a:prstGeom prst="rect">
            <a:avLst/>
          </a:prstGeom>
          <a:noFill/>
          <a:ln w="28575">
            <a:noFill/>
          </a:ln>
        </p:spPr>
        <p:txBody>
          <a:bodyPr wrap="square" rtlCol="0">
            <a:spAutoFit/>
          </a:bodyPr>
          <a:lstStyle/>
          <a:p>
            <a:r>
              <a:rPr lang="hr-HR" sz="1600" b="1" dirty="0">
                <a:latin typeface="+mj-lt"/>
              </a:rPr>
              <a:t>End</a:t>
            </a:r>
            <a:endParaRPr lang="en-US" sz="1600" b="1" dirty="0">
              <a:latin typeface="+mj-lt"/>
            </a:endParaRPr>
          </a:p>
        </p:txBody>
      </p:sp>
      <p:sp>
        <p:nvSpPr>
          <p:cNvPr id="172" name="TextBox 171">
            <a:extLst>
              <a:ext uri="{FF2B5EF4-FFF2-40B4-BE49-F238E27FC236}">
                <a16:creationId xmlns:a16="http://schemas.microsoft.com/office/drawing/2014/main" id="{59104C71-99DF-4BBE-958C-57E1FF4DED4B}"/>
              </a:ext>
            </a:extLst>
          </p:cNvPr>
          <p:cNvSpPr txBox="1"/>
          <p:nvPr/>
        </p:nvSpPr>
        <p:spPr>
          <a:xfrm>
            <a:off x="4857374" y="4786815"/>
            <a:ext cx="360903" cy="369332"/>
          </a:xfrm>
          <a:prstGeom prst="rect">
            <a:avLst/>
          </a:prstGeom>
          <a:noFill/>
          <a:ln w="28575">
            <a:noFill/>
          </a:ln>
        </p:spPr>
        <p:txBody>
          <a:bodyPr wrap="square" rtlCol="0">
            <a:spAutoFit/>
          </a:bodyPr>
          <a:lstStyle/>
          <a:p>
            <a:r>
              <a:rPr lang="en-US" b="1" dirty="0">
                <a:latin typeface="+mj-lt"/>
              </a:rPr>
              <a:t>d</a:t>
            </a:r>
          </a:p>
        </p:txBody>
      </p:sp>
      <p:sp>
        <p:nvSpPr>
          <p:cNvPr id="173" name="TextBox 172"/>
          <p:cNvSpPr txBox="1"/>
          <p:nvPr/>
        </p:nvSpPr>
        <p:spPr>
          <a:xfrm>
            <a:off x="4806992" y="3914485"/>
            <a:ext cx="733707" cy="338554"/>
          </a:xfrm>
          <a:prstGeom prst="rect">
            <a:avLst/>
          </a:prstGeom>
          <a:noFill/>
          <a:ln w="28575">
            <a:noFill/>
          </a:ln>
        </p:spPr>
        <p:txBody>
          <a:bodyPr wrap="square" lIns="0" rIns="0" rtlCol="0">
            <a:spAutoFit/>
          </a:bodyPr>
          <a:lstStyle/>
          <a:p>
            <a:pPr algn="ctr"/>
            <a:r>
              <a:rPr lang="en-US" sz="1600" b="1" dirty="0">
                <a:latin typeface="+mj-lt"/>
              </a:rPr>
              <a:t>3 stages</a:t>
            </a:r>
          </a:p>
        </p:txBody>
      </p:sp>
      <p:sp>
        <p:nvSpPr>
          <p:cNvPr id="174" name="TextBox 173"/>
          <p:cNvSpPr txBox="1"/>
          <p:nvPr/>
        </p:nvSpPr>
        <p:spPr>
          <a:xfrm>
            <a:off x="2637225" y="3594502"/>
            <a:ext cx="733707" cy="338554"/>
          </a:xfrm>
          <a:prstGeom prst="rect">
            <a:avLst/>
          </a:prstGeom>
          <a:noFill/>
          <a:ln w="28575">
            <a:noFill/>
          </a:ln>
        </p:spPr>
        <p:txBody>
          <a:bodyPr wrap="square" lIns="0" rIns="0" rtlCol="0">
            <a:spAutoFit/>
          </a:bodyPr>
          <a:lstStyle/>
          <a:p>
            <a:pPr algn="ctr"/>
            <a:r>
              <a:rPr lang="en-US" sz="1600" b="1" dirty="0">
                <a:latin typeface="+mj-lt"/>
              </a:rPr>
              <a:t>comb.</a:t>
            </a:r>
          </a:p>
        </p:txBody>
      </p:sp>
      <p:cxnSp>
        <p:nvCxnSpPr>
          <p:cNvPr id="175" name="Straight Connector 174"/>
          <p:cNvCxnSpPr/>
          <p:nvPr/>
        </p:nvCxnSpPr>
        <p:spPr>
          <a:xfrm>
            <a:off x="4307726" y="4280224"/>
            <a:ext cx="457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4307726" y="4630086"/>
            <a:ext cx="457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77" name="Rectangle 176">
            <a:extLst>
              <a:ext uri="{FF2B5EF4-FFF2-40B4-BE49-F238E27FC236}">
                <a16:creationId xmlns:a16="http://schemas.microsoft.com/office/drawing/2014/main" id="{93A489BB-271B-43FB-9205-164B69FF1124}"/>
              </a:ext>
            </a:extLst>
          </p:cNvPr>
          <p:cNvSpPr/>
          <p:nvPr/>
        </p:nvSpPr>
        <p:spPr>
          <a:xfrm>
            <a:off x="3486072" y="1474265"/>
            <a:ext cx="914400" cy="355539"/>
          </a:xfrm>
          <a:prstGeom prst="rect">
            <a:avLst/>
          </a:prstGeom>
          <a:solidFill>
            <a:srgbClr val="AACC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Merge</a:t>
            </a:r>
            <a:endParaRPr lang="en-US" sz="1600" b="1" dirty="0">
              <a:solidFill>
                <a:schemeClr val="tx1">
                  <a:lumMod val="75000"/>
                  <a:lumOff val="25000"/>
                </a:schemeClr>
              </a:solidFill>
              <a:latin typeface="+mj-lt"/>
            </a:endParaRPr>
          </a:p>
        </p:txBody>
      </p:sp>
      <p:sp>
        <p:nvSpPr>
          <p:cNvPr id="178" name="Rectangle 177">
            <a:extLst>
              <a:ext uri="{FF2B5EF4-FFF2-40B4-BE49-F238E27FC236}">
                <a16:creationId xmlns:a16="http://schemas.microsoft.com/office/drawing/2014/main" id="{E1987457-886F-4A74-BE00-2F131BF670E5}"/>
              </a:ext>
            </a:extLst>
          </p:cNvPr>
          <p:cNvSpPr/>
          <p:nvPr/>
        </p:nvSpPr>
        <p:spPr>
          <a:xfrm>
            <a:off x="2216151" y="5687236"/>
            <a:ext cx="822960" cy="355539"/>
          </a:xfrm>
          <a:prstGeom prst="rect">
            <a:avLst/>
          </a:prstGeom>
          <a:solidFill>
            <a:srgbClr val="AACC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Branch</a:t>
            </a:r>
            <a:endParaRPr lang="en-US" sz="1600" b="1" dirty="0">
              <a:solidFill>
                <a:schemeClr val="tx1">
                  <a:lumMod val="75000"/>
                  <a:lumOff val="25000"/>
                </a:schemeClr>
              </a:solidFill>
              <a:latin typeface="+mj-lt"/>
            </a:endParaRPr>
          </a:p>
        </p:txBody>
      </p:sp>
      <p:sp>
        <p:nvSpPr>
          <p:cNvPr id="179" name="TextBox 178"/>
          <p:cNvSpPr txBox="1"/>
          <p:nvPr/>
        </p:nvSpPr>
        <p:spPr>
          <a:xfrm>
            <a:off x="5218277" y="5723691"/>
            <a:ext cx="733707" cy="338554"/>
          </a:xfrm>
          <a:prstGeom prst="rect">
            <a:avLst/>
          </a:prstGeom>
          <a:noFill/>
          <a:ln w="28575">
            <a:noFill/>
          </a:ln>
        </p:spPr>
        <p:txBody>
          <a:bodyPr wrap="square" lIns="0" rIns="0" rtlCol="0">
            <a:spAutoFit/>
          </a:bodyPr>
          <a:lstStyle/>
          <a:p>
            <a:pPr algn="ctr"/>
            <a:r>
              <a:rPr lang="en-US" sz="1600" b="1" dirty="0">
                <a:latin typeface="+mj-lt"/>
              </a:rPr>
              <a:t>comb.</a:t>
            </a:r>
          </a:p>
        </p:txBody>
      </p:sp>
      <p:cxnSp>
        <p:nvCxnSpPr>
          <p:cNvPr id="180" name="Connector: Elbow 122">
            <a:extLst>
              <a:ext uri="{FF2B5EF4-FFF2-40B4-BE49-F238E27FC236}">
                <a16:creationId xmlns:a16="http://schemas.microsoft.com/office/drawing/2014/main" id="{A387702F-86A1-4A94-AF57-DB580717FB14}"/>
              </a:ext>
            </a:extLst>
          </p:cNvPr>
          <p:cNvCxnSpPr>
            <a:cxnSpLocks/>
          </p:cNvCxnSpPr>
          <p:nvPr/>
        </p:nvCxnSpPr>
        <p:spPr>
          <a:xfrm rot="5400000">
            <a:off x="3060971" y="2601952"/>
            <a:ext cx="320040" cy="914400"/>
          </a:xfrm>
          <a:prstGeom prst="bentConnector3">
            <a:avLst>
              <a:gd name="adj1" fmla="val 32959"/>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936C1A77-77DD-4E0A-AF38-F2E788B5D3CB}"/>
              </a:ext>
            </a:extLst>
          </p:cNvPr>
          <p:cNvCxnSpPr>
            <a:cxnSpLocks/>
          </p:cNvCxnSpPr>
          <p:nvPr/>
        </p:nvCxnSpPr>
        <p:spPr>
          <a:xfrm>
            <a:off x="2509356" y="2997476"/>
            <a:ext cx="0" cy="22860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59104C71-99DF-4BBE-958C-57E1FF4DED4B}"/>
              </a:ext>
            </a:extLst>
          </p:cNvPr>
          <p:cNvSpPr txBox="1"/>
          <p:nvPr/>
        </p:nvSpPr>
        <p:spPr>
          <a:xfrm>
            <a:off x="2360400" y="2684795"/>
            <a:ext cx="1111249" cy="369332"/>
          </a:xfrm>
          <a:prstGeom prst="rect">
            <a:avLst/>
          </a:prstGeom>
          <a:noFill/>
          <a:ln w="28575">
            <a:noFill/>
          </a:ln>
        </p:spPr>
        <p:txBody>
          <a:bodyPr wrap="square" rtlCol="0">
            <a:spAutoFit/>
          </a:bodyPr>
          <a:lstStyle/>
          <a:p>
            <a:r>
              <a:rPr lang="hr-HR" b="1" dirty="0">
                <a:latin typeface="+mj-lt"/>
              </a:rPr>
              <a:t>1</a:t>
            </a:r>
            <a:endParaRPr lang="en-US" b="1" dirty="0">
              <a:latin typeface="+mj-lt"/>
            </a:endParaRPr>
          </a:p>
        </p:txBody>
      </p:sp>
      <p:sp>
        <p:nvSpPr>
          <p:cNvPr id="183" name="TextBox 182">
            <a:extLst>
              <a:ext uri="{FF2B5EF4-FFF2-40B4-BE49-F238E27FC236}">
                <a16:creationId xmlns:a16="http://schemas.microsoft.com/office/drawing/2014/main" id="{59104C71-99DF-4BBE-958C-57E1FF4DED4B}"/>
              </a:ext>
            </a:extLst>
          </p:cNvPr>
          <p:cNvSpPr txBox="1"/>
          <p:nvPr/>
        </p:nvSpPr>
        <p:spPr>
          <a:xfrm>
            <a:off x="2990181" y="2671493"/>
            <a:ext cx="1111249" cy="369332"/>
          </a:xfrm>
          <a:prstGeom prst="rect">
            <a:avLst/>
          </a:prstGeom>
          <a:noFill/>
          <a:ln w="28575">
            <a:noFill/>
          </a:ln>
        </p:spPr>
        <p:txBody>
          <a:bodyPr wrap="square" rtlCol="0">
            <a:spAutoFit/>
          </a:bodyPr>
          <a:lstStyle/>
          <a:p>
            <a:r>
              <a:rPr lang="en-US" b="1" dirty="0">
                <a:latin typeface="+mj-lt"/>
              </a:rPr>
              <a:t>i</a:t>
            </a:r>
          </a:p>
        </p:txBody>
      </p:sp>
      <p:cxnSp>
        <p:nvCxnSpPr>
          <p:cNvPr id="184" name="Straight Arrow Connector 183">
            <a:extLst>
              <a:ext uri="{FF2B5EF4-FFF2-40B4-BE49-F238E27FC236}">
                <a16:creationId xmlns:a16="http://schemas.microsoft.com/office/drawing/2014/main" id="{C69AAD74-30AB-49E9-9782-D918D3B97F0C}"/>
              </a:ext>
            </a:extLst>
          </p:cNvPr>
          <p:cNvCxnSpPr>
            <a:cxnSpLocks/>
          </p:cNvCxnSpPr>
          <p:nvPr/>
        </p:nvCxnSpPr>
        <p:spPr>
          <a:xfrm flipH="1">
            <a:off x="5343996" y="5128773"/>
            <a:ext cx="0" cy="18288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59104C71-99DF-4BBE-958C-57E1FF4DED4B}"/>
              </a:ext>
            </a:extLst>
          </p:cNvPr>
          <p:cNvSpPr txBox="1"/>
          <p:nvPr/>
        </p:nvSpPr>
        <p:spPr>
          <a:xfrm>
            <a:off x="5193141" y="4779209"/>
            <a:ext cx="321047" cy="369332"/>
          </a:xfrm>
          <a:prstGeom prst="rect">
            <a:avLst/>
          </a:prstGeom>
          <a:noFill/>
          <a:ln w="28575">
            <a:noFill/>
          </a:ln>
        </p:spPr>
        <p:txBody>
          <a:bodyPr wrap="square" rtlCol="0">
            <a:spAutoFit/>
          </a:bodyPr>
          <a:lstStyle/>
          <a:p>
            <a:r>
              <a:rPr lang="en-US" b="1" dirty="0">
                <a:latin typeface="+mj-lt"/>
              </a:rPr>
              <a:t>x</a:t>
            </a:r>
          </a:p>
        </p:txBody>
      </p:sp>
    </p:spTree>
    <p:extLst>
      <p:ext uri="{BB962C8B-B14F-4D97-AF65-F5344CB8AC3E}">
        <p14:creationId xmlns:p14="http://schemas.microsoft.com/office/powerpoint/2010/main" val="1246835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2"/>
          <p:cNvSpPr txBox="1">
            <a:spLocks noChangeArrowheads="1"/>
          </p:cNvSpPr>
          <p:nvPr/>
        </p:nvSpPr>
        <p:spPr bwMode="auto">
          <a:xfrm>
            <a:off x="7109147" y="2278930"/>
            <a:ext cx="323532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float d=0.0; x=100.0; int i=0; </a:t>
            </a:r>
          </a:p>
          <a:p>
            <a:pPr eaLnBrk="1" hangingPunct="1">
              <a:spcBef>
                <a:spcPct val="0"/>
              </a:spcBef>
              <a:buClr>
                <a:srgbClr val="9BBB59"/>
              </a:buClr>
              <a:buSzPct val="95000"/>
              <a:buFont typeface="Wingdings 2" panose="05020102010507070707" pitchFamily="18" charset="2"/>
              <a:buNone/>
            </a:pPr>
            <a:endParaRPr lang="hr-HR" altLang="en-US" sz="1400" dirty="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do {</a:t>
            </a:r>
          </a:p>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   d = a[i] + b[i];</a:t>
            </a:r>
            <a:endParaRPr lang="en-US" altLang="en-US" sz="1400" dirty="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buClr>
                <a:srgbClr val="9BBB59"/>
              </a:buClr>
              <a:buSzPct val="95000"/>
              <a:buFont typeface="Wingdings 2" panose="05020102010507070707" pitchFamily="18" charset="2"/>
              <a:buNone/>
            </a:pPr>
            <a:r>
              <a:rPr lang="en-US" altLang="en-US" sz="1400" dirty="0">
                <a:latin typeface="Consolas" panose="020B0609020204030204" pitchFamily="49" charset="0"/>
                <a:ea typeface="Consolas" panose="020B0609020204030204" pitchFamily="49" charset="0"/>
                <a:cs typeface="Consolas" panose="020B0609020204030204" pitchFamily="49" charset="0"/>
              </a:rPr>
              <a:t>   </a:t>
            </a:r>
            <a:r>
              <a:rPr lang="hr-HR" altLang="en-US" sz="1400" dirty="0">
                <a:latin typeface="Consolas" panose="020B0609020204030204" pitchFamily="49" charset="0"/>
                <a:ea typeface="Consolas" panose="020B0609020204030204" pitchFamily="49" charset="0"/>
                <a:cs typeface="Consolas" panose="020B0609020204030204" pitchFamily="49" charset="0"/>
              </a:rPr>
              <a:t>i++;</a:t>
            </a:r>
          </a:p>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a:t>
            </a:r>
            <a:r>
              <a:rPr lang="en-US" altLang="en-US" sz="1400" dirty="0">
                <a:latin typeface="Consolas" panose="020B0609020204030204" pitchFamily="49" charset="0"/>
                <a:ea typeface="Consolas" panose="020B0609020204030204" pitchFamily="49" charset="0"/>
                <a:cs typeface="Consolas" panose="020B0609020204030204" pitchFamily="49" charset="0"/>
              </a:rPr>
              <a:t> </a:t>
            </a:r>
          </a:p>
          <a:p>
            <a:pPr eaLnBrk="1" hangingPunct="1">
              <a:spcBef>
                <a:spcPct val="0"/>
              </a:spcBef>
              <a:buClr>
                <a:srgbClr val="9BBB59"/>
              </a:buClr>
              <a:buSzPct val="95000"/>
              <a:buFont typeface="Wingdings 2" panose="05020102010507070707" pitchFamily="18" charset="2"/>
              <a:buNone/>
            </a:pPr>
            <a:r>
              <a:rPr lang="en-US" altLang="en-US" sz="1400" dirty="0">
                <a:latin typeface="Consolas" panose="020B0609020204030204" pitchFamily="49" charset="0"/>
                <a:ea typeface="Consolas" panose="020B0609020204030204" pitchFamily="49" charset="0"/>
                <a:cs typeface="Consolas" panose="020B0609020204030204" pitchFamily="49" charset="0"/>
              </a:rPr>
              <a:t>while (d&lt;x);</a:t>
            </a:r>
          </a:p>
        </p:txBody>
      </p:sp>
      <p:sp>
        <p:nvSpPr>
          <p:cNvPr id="3" name="Slide Number Placeholder 2"/>
          <p:cNvSpPr>
            <a:spLocks noGrp="1"/>
          </p:cNvSpPr>
          <p:nvPr>
            <p:ph type="sldNum" sz="quarter" idx="12"/>
          </p:nvPr>
        </p:nvSpPr>
        <p:spPr/>
        <p:txBody>
          <a:bodyPr/>
          <a:lstStyle/>
          <a:p>
            <a:fld id="{A33FDA8A-BBFB-48A1-88B9-4C7DF46BF3B4}" type="slidenum">
              <a:rPr lang="hr-HR" smtClean="0"/>
              <a:pPr/>
              <a:t>12</a:t>
            </a:fld>
            <a:endParaRPr lang="hr-HR"/>
          </a:p>
        </p:txBody>
      </p:sp>
      <p:sp>
        <p:nvSpPr>
          <p:cNvPr id="67" name="Title 1"/>
          <p:cNvSpPr txBox="1">
            <a:spLocks/>
          </p:cNvSpPr>
          <p:nvPr/>
        </p:nvSpPr>
        <p:spPr>
          <a:xfrm>
            <a:off x="1668016" y="-228600"/>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Dataflow Circuit</a:t>
            </a:r>
            <a:endParaRPr lang="en-US" sz="3600" baseline="30000" dirty="0"/>
          </a:p>
        </p:txBody>
      </p:sp>
      <p:sp>
        <p:nvSpPr>
          <p:cNvPr id="2" name="Rectangle 1"/>
          <p:cNvSpPr/>
          <p:nvPr/>
        </p:nvSpPr>
        <p:spPr>
          <a:xfrm>
            <a:off x="7123170" y="2738438"/>
            <a:ext cx="548640" cy="25213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096170" y="3594503"/>
            <a:ext cx="1371600" cy="25213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Connector: Elbow 116">
            <a:extLst>
              <a:ext uri="{FF2B5EF4-FFF2-40B4-BE49-F238E27FC236}">
                <a16:creationId xmlns:a16="http://schemas.microsoft.com/office/drawing/2014/main" id="{3DFCC7D2-729F-4F3D-93E2-4ACFF5E51BD7}"/>
              </a:ext>
            </a:extLst>
          </p:cNvPr>
          <p:cNvCxnSpPr/>
          <p:nvPr/>
        </p:nvCxnSpPr>
        <p:spPr>
          <a:xfrm rot="5400000">
            <a:off x="4029908" y="4722395"/>
            <a:ext cx="174986" cy="2133994"/>
          </a:xfrm>
          <a:prstGeom prst="bent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1" name="Rounded Rectangle 50">
            <a:extLst>
              <a:ext uri="{FF2B5EF4-FFF2-40B4-BE49-F238E27FC236}">
                <a16:creationId xmlns:a16="http://schemas.microsoft.com/office/drawing/2014/main" id="{FFFE9658-381C-4660-8763-25CE0110D87B}"/>
              </a:ext>
            </a:extLst>
          </p:cNvPr>
          <p:cNvSpPr/>
          <p:nvPr/>
        </p:nvSpPr>
        <p:spPr>
          <a:xfrm>
            <a:off x="4955798" y="5301208"/>
            <a:ext cx="457200" cy="457200"/>
          </a:xfrm>
          <a:prstGeom prst="roundRect">
            <a:avLst/>
          </a:prstGeom>
          <a:solidFill>
            <a:srgbClr val="FFFF99"/>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&lt;</a:t>
            </a:r>
            <a:endParaRPr lang="en-US" sz="3200" b="1" dirty="0">
              <a:solidFill>
                <a:schemeClr val="tx2"/>
              </a:solidFill>
              <a:latin typeface="+mj-lt"/>
            </a:endParaRPr>
          </a:p>
        </p:txBody>
      </p:sp>
      <p:cxnSp>
        <p:nvCxnSpPr>
          <p:cNvPr id="52" name="Connector: Elbow 122">
            <a:extLst>
              <a:ext uri="{FF2B5EF4-FFF2-40B4-BE49-F238E27FC236}">
                <a16:creationId xmlns:a16="http://schemas.microsoft.com/office/drawing/2014/main" id="{A387702F-86A1-4A94-AF57-DB580717FB14}"/>
              </a:ext>
            </a:extLst>
          </p:cNvPr>
          <p:cNvCxnSpPr>
            <a:cxnSpLocks/>
          </p:cNvCxnSpPr>
          <p:nvPr/>
        </p:nvCxnSpPr>
        <p:spPr>
          <a:xfrm rot="16200000" flipH="1">
            <a:off x="4500077" y="2637499"/>
            <a:ext cx="365760" cy="822960"/>
          </a:xfrm>
          <a:prstGeom prst="bentConnector3">
            <a:avLst>
              <a:gd name="adj1" fmla="val 3722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A99829F-3C57-448C-B219-85C82DEED860}"/>
              </a:ext>
            </a:extLst>
          </p:cNvPr>
          <p:cNvCxnSpPr/>
          <p:nvPr/>
        </p:nvCxnSpPr>
        <p:spPr>
          <a:xfrm flipH="1">
            <a:off x="2638925" y="3573016"/>
            <a:ext cx="2677" cy="210312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5B4ED4D-009A-40CB-BFFC-1D5A80C2E755}"/>
              </a:ext>
            </a:extLst>
          </p:cNvPr>
          <p:cNvCxnSpPr>
            <a:cxnSpLocks/>
          </p:cNvCxnSpPr>
          <p:nvPr/>
        </p:nvCxnSpPr>
        <p:spPr>
          <a:xfrm>
            <a:off x="3956249" y="1756397"/>
            <a:ext cx="1" cy="25915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96C6432-E079-4C8D-A287-448253E85731}"/>
              </a:ext>
            </a:extLst>
          </p:cNvPr>
          <p:cNvCxnSpPr>
            <a:cxnSpLocks/>
          </p:cNvCxnSpPr>
          <p:nvPr/>
        </p:nvCxnSpPr>
        <p:spPr>
          <a:xfrm>
            <a:off x="4159760" y="1215873"/>
            <a:ext cx="0" cy="27432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497330D-9FC7-4DBA-8E9C-5A196DCC5E3E}"/>
              </a:ext>
            </a:extLst>
          </p:cNvPr>
          <p:cNvCxnSpPr>
            <a:cxnSpLocks/>
            <a:stCxn id="57" idx="2"/>
            <a:endCxn id="64" idx="0"/>
          </p:cNvCxnSpPr>
          <p:nvPr/>
        </p:nvCxnSpPr>
        <p:spPr>
          <a:xfrm flipH="1">
            <a:off x="3955019" y="2295503"/>
            <a:ext cx="1231" cy="25076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C2A32BBA-8735-41CA-84A4-0A6C92C07C5E}"/>
              </a:ext>
            </a:extLst>
          </p:cNvPr>
          <p:cNvSpPr/>
          <p:nvPr/>
        </p:nvSpPr>
        <p:spPr>
          <a:xfrm>
            <a:off x="3499048" y="2023051"/>
            <a:ext cx="914400" cy="355539"/>
          </a:xfrm>
          <a:prstGeom prst="rect">
            <a:avLst/>
          </a:prstGeom>
          <a:solidFill>
            <a:srgbClr val="92D05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Buff</a:t>
            </a:r>
            <a:endParaRPr lang="en-US" sz="1600" b="1" dirty="0">
              <a:solidFill>
                <a:schemeClr val="tx1">
                  <a:lumMod val="75000"/>
                  <a:lumOff val="25000"/>
                </a:schemeClr>
              </a:solidFill>
              <a:latin typeface="+mj-lt"/>
            </a:endParaRPr>
          </a:p>
        </p:txBody>
      </p:sp>
      <p:sp>
        <p:nvSpPr>
          <p:cNvPr id="58" name="Rectangle 57">
            <a:extLst>
              <a:ext uri="{FF2B5EF4-FFF2-40B4-BE49-F238E27FC236}">
                <a16:creationId xmlns:a16="http://schemas.microsoft.com/office/drawing/2014/main" id="{75B73230-9FB3-4C39-AB84-0819CD04A4F6}"/>
              </a:ext>
            </a:extLst>
          </p:cNvPr>
          <p:cNvSpPr/>
          <p:nvPr/>
        </p:nvSpPr>
        <p:spPr>
          <a:xfrm>
            <a:off x="3495209" y="3226077"/>
            <a:ext cx="914400" cy="355539"/>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927" rIns="0"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Load</a:t>
            </a:r>
            <a:r>
              <a:rPr lang="en-US" sz="1600" b="1" dirty="0">
                <a:solidFill>
                  <a:schemeClr val="tx1">
                    <a:lumMod val="75000"/>
                    <a:lumOff val="25000"/>
                  </a:schemeClr>
                </a:solidFill>
                <a:latin typeface="+mj-lt"/>
              </a:rPr>
              <a:t> a[</a:t>
            </a:r>
            <a:r>
              <a:rPr lang="en-US" sz="1600" b="1" dirty="0" err="1">
                <a:solidFill>
                  <a:schemeClr val="tx1">
                    <a:lumMod val="75000"/>
                    <a:lumOff val="25000"/>
                  </a:schemeClr>
                </a:solidFill>
                <a:latin typeface="+mj-lt"/>
              </a:rPr>
              <a:t>i</a:t>
            </a:r>
            <a:r>
              <a:rPr lang="en-US" sz="1600" b="1" dirty="0">
                <a:solidFill>
                  <a:schemeClr val="tx1">
                    <a:lumMod val="75000"/>
                    <a:lumOff val="25000"/>
                  </a:schemeClr>
                </a:solidFill>
                <a:latin typeface="+mj-lt"/>
              </a:rPr>
              <a:t>]</a:t>
            </a:r>
          </a:p>
        </p:txBody>
      </p:sp>
      <p:sp>
        <p:nvSpPr>
          <p:cNvPr id="59" name="Rectangle 58">
            <a:extLst>
              <a:ext uri="{FF2B5EF4-FFF2-40B4-BE49-F238E27FC236}">
                <a16:creationId xmlns:a16="http://schemas.microsoft.com/office/drawing/2014/main" id="{36800052-658E-4208-AA5D-BBB70FB63285}"/>
              </a:ext>
            </a:extLst>
          </p:cNvPr>
          <p:cNvSpPr/>
          <p:nvPr/>
        </p:nvSpPr>
        <p:spPr>
          <a:xfrm>
            <a:off x="4653414" y="3230161"/>
            <a:ext cx="914400" cy="347046"/>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927" rIns="0"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Load</a:t>
            </a:r>
            <a:r>
              <a:rPr lang="en-US" sz="1600" b="1" dirty="0">
                <a:solidFill>
                  <a:schemeClr val="tx1">
                    <a:lumMod val="75000"/>
                    <a:lumOff val="25000"/>
                  </a:schemeClr>
                </a:solidFill>
                <a:latin typeface="+mj-lt"/>
              </a:rPr>
              <a:t> b[</a:t>
            </a:r>
            <a:r>
              <a:rPr lang="en-US" sz="1600" b="1" dirty="0" err="1">
                <a:solidFill>
                  <a:schemeClr val="tx1">
                    <a:lumMod val="75000"/>
                    <a:lumOff val="25000"/>
                  </a:schemeClr>
                </a:solidFill>
                <a:latin typeface="+mj-lt"/>
              </a:rPr>
              <a:t>i</a:t>
            </a:r>
            <a:r>
              <a:rPr lang="en-US" sz="1600" b="1" dirty="0">
                <a:solidFill>
                  <a:schemeClr val="tx1">
                    <a:lumMod val="75000"/>
                    <a:lumOff val="25000"/>
                  </a:schemeClr>
                </a:solidFill>
                <a:latin typeface="+mj-lt"/>
              </a:rPr>
              <a:t>]</a:t>
            </a:r>
          </a:p>
        </p:txBody>
      </p:sp>
      <p:sp>
        <p:nvSpPr>
          <p:cNvPr id="60" name="Rounded Rectangle 59">
            <a:extLst>
              <a:ext uri="{FF2B5EF4-FFF2-40B4-BE49-F238E27FC236}">
                <a16:creationId xmlns:a16="http://schemas.microsoft.com/office/drawing/2014/main" id="{C7F10665-54FC-455B-ABB5-29D00F39099D}"/>
              </a:ext>
            </a:extLst>
          </p:cNvPr>
          <p:cNvSpPr/>
          <p:nvPr/>
        </p:nvSpPr>
        <p:spPr>
          <a:xfrm>
            <a:off x="4307726" y="3934947"/>
            <a:ext cx="457200" cy="1028931"/>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a:t>
            </a:r>
            <a:endParaRPr lang="en-US" sz="3200" b="1" dirty="0">
              <a:solidFill>
                <a:schemeClr val="tx2"/>
              </a:solidFill>
              <a:latin typeface="+mj-lt"/>
            </a:endParaRPr>
          </a:p>
        </p:txBody>
      </p:sp>
      <p:sp>
        <p:nvSpPr>
          <p:cNvPr id="61" name="Rounded Rectangle 60">
            <a:extLst>
              <a:ext uri="{FF2B5EF4-FFF2-40B4-BE49-F238E27FC236}">
                <a16:creationId xmlns:a16="http://schemas.microsoft.com/office/drawing/2014/main" id="{5BC7F14E-4524-4A34-ADEC-08CB3BDE66D3}"/>
              </a:ext>
            </a:extLst>
          </p:cNvPr>
          <p:cNvSpPr/>
          <p:nvPr/>
        </p:nvSpPr>
        <p:spPr>
          <a:xfrm>
            <a:off x="2413001" y="3212976"/>
            <a:ext cx="457200" cy="457200"/>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a:t>
            </a:r>
            <a:endParaRPr lang="en-US" sz="3200" b="1" dirty="0">
              <a:solidFill>
                <a:schemeClr val="tx2"/>
              </a:solidFill>
              <a:latin typeface="+mj-lt"/>
            </a:endParaRPr>
          </a:p>
        </p:txBody>
      </p:sp>
      <p:cxnSp>
        <p:nvCxnSpPr>
          <p:cNvPr id="62" name="Straight Arrow Connector 61">
            <a:extLst>
              <a:ext uri="{FF2B5EF4-FFF2-40B4-BE49-F238E27FC236}">
                <a16:creationId xmlns:a16="http://schemas.microsoft.com/office/drawing/2014/main" id="{05C3D846-C504-45AE-99DB-864648A76E1F}"/>
              </a:ext>
            </a:extLst>
          </p:cNvPr>
          <p:cNvCxnSpPr>
            <a:cxnSpLocks/>
            <a:stCxn id="64" idx="2"/>
            <a:endCxn id="58" idx="0"/>
          </p:cNvCxnSpPr>
          <p:nvPr/>
        </p:nvCxnSpPr>
        <p:spPr>
          <a:xfrm flipH="1">
            <a:off x="3952410" y="2901810"/>
            <a:ext cx="2609" cy="32426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111">
            <a:extLst>
              <a:ext uri="{FF2B5EF4-FFF2-40B4-BE49-F238E27FC236}">
                <a16:creationId xmlns:a16="http://schemas.microsoft.com/office/drawing/2014/main" id="{A2DBCA1A-8E8D-480E-92B2-E4661F825533}"/>
              </a:ext>
            </a:extLst>
          </p:cNvPr>
          <p:cNvCxnSpPr/>
          <p:nvPr/>
        </p:nvCxnSpPr>
        <p:spPr>
          <a:xfrm rot="16200000" flipH="1">
            <a:off x="3988992" y="3526538"/>
            <a:ext cx="365760" cy="457200"/>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796956CD-0659-4CCD-B10D-3E5AB457D2B6}"/>
              </a:ext>
            </a:extLst>
          </p:cNvPr>
          <p:cNvSpPr/>
          <p:nvPr/>
        </p:nvSpPr>
        <p:spPr>
          <a:xfrm>
            <a:off x="3497818" y="2546272"/>
            <a:ext cx="914400" cy="355539"/>
          </a:xfrm>
          <a:prstGeom prst="rect">
            <a:avLst/>
          </a:prstGeom>
          <a:solidFill>
            <a:srgbClr val="D6BBE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Fork</a:t>
            </a:r>
            <a:endParaRPr lang="en-US" sz="1600" b="1" dirty="0">
              <a:solidFill>
                <a:schemeClr val="tx1">
                  <a:lumMod val="75000"/>
                  <a:lumOff val="25000"/>
                </a:schemeClr>
              </a:solidFill>
              <a:latin typeface="+mj-lt"/>
            </a:endParaRPr>
          </a:p>
        </p:txBody>
      </p:sp>
      <p:cxnSp>
        <p:nvCxnSpPr>
          <p:cNvPr id="65" name="Connector: Elbow 112">
            <a:extLst>
              <a:ext uri="{FF2B5EF4-FFF2-40B4-BE49-F238E27FC236}">
                <a16:creationId xmlns:a16="http://schemas.microsoft.com/office/drawing/2014/main" id="{30A40B61-2DD2-4B70-B0F3-DB43530B78CE}"/>
              </a:ext>
            </a:extLst>
          </p:cNvPr>
          <p:cNvCxnSpPr>
            <a:stCxn id="59" idx="2"/>
          </p:cNvCxnSpPr>
          <p:nvPr/>
        </p:nvCxnSpPr>
        <p:spPr>
          <a:xfrm rot="5400000">
            <a:off x="4699134" y="3531487"/>
            <a:ext cx="365760" cy="457200"/>
          </a:xfrm>
          <a:prstGeom prst="bentConnector3">
            <a:avLst>
              <a:gd name="adj1" fmla="val 49276"/>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115">
            <a:extLst>
              <a:ext uri="{FF2B5EF4-FFF2-40B4-BE49-F238E27FC236}">
                <a16:creationId xmlns:a16="http://schemas.microsoft.com/office/drawing/2014/main" id="{97DBCEF3-191D-44A6-AD45-1B70996EADCF}"/>
              </a:ext>
            </a:extLst>
          </p:cNvPr>
          <p:cNvCxnSpPr>
            <a:stCxn id="60" idx="2"/>
          </p:cNvCxnSpPr>
          <p:nvPr/>
        </p:nvCxnSpPr>
        <p:spPr>
          <a:xfrm rot="16200000" flipH="1">
            <a:off x="4605652" y="4894552"/>
            <a:ext cx="347777" cy="486427"/>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F8DC70FF-2774-4B39-92C3-199BD2AEA584}"/>
              </a:ext>
            </a:extLst>
          </p:cNvPr>
          <p:cNvCxnSpPr>
            <a:cxnSpLocks/>
          </p:cNvCxnSpPr>
          <p:nvPr/>
        </p:nvCxnSpPr>
        <p:spPr>
          <a:xfrm>
            <a:off x="2842012" y="5983696"/>
            <a:ext cx="0" cy="39763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121">
            <a:extLst>
              <a:ext uri="{FF2B5EF4-FFF2-40B4-BE49-F238E27FC236}">
                <a16:creationId xmlns:a16="http://schemas.microsoft.com/office/drawing/2014/main" id="{2EF53138-75F2-4FCA-8F40-37927809A891}"/>
              </a:ext>
            </a:extLst>
          </p:cNvPr>
          <p:cNvCxnSpPr>
            <a:cxnSpLocks/>
          </p:cNvCxnSpPr>
          <p:nvPr/>
        </p:nvCxnSpPr>
        <p:spPr>
          <a:xfrm rot="5400000" flipH="1" flipV="1">
            <a:off x="751571" y="3115711"/>
            <a:ext cx="4572000" cy="1317324"/>
          </a:xfrm>
          <a:prstGeom prst="bentConnector5">
            <a:avLst>
              <a:gd name="adj1" fmla="val -4834"/>
              <a:gd name="adj2" fmla="val -42941"/>
              <a:gd name="adj3" fmla="val 104834"/>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CE478E4B-E17F-401D-B523-D194BB4E899B}"/>
              </a:ext>
            </a:extLst>
          </p:cNvPr>
          <p:cNvSpPr txBox="1"/>
          <p:nvPr/>
        </p:nvSpPr>
        <p:spPr>
          <a:xfrm>
            <a:off x="3665778" y="908720"/>
            <a:ext cx="1111249" cy="338554"/>
          </a:xfrm>
          <a:prstGeom prst="rect">
            <a:avLst/>
          </a:prstGeom>
          <a:noFill/>
          <a:ln w="28575">
            <a:noFill/>
          </a:ln>
        </p:spPr>
        <p:txBody>
          <a:bodyPr wrap="square" rtlCol="0">
            <a:spAutoFit/>
          </a:bodyPr>
          <a:lstStyle/>
          <a:p>
            <a:r>
              <a:rPr lang="hr-HR" sz="1600" b="1" dirty="0">
                <a:latin typeface="+mj-lt"/>
              </a:rPr>
              <a:t>Start, i=0</a:t>
            </a:r>
            <a:endParaRPr lang="en-US" sz="1600" b="1" dirty="0">
              <a:latin typeface="+mj-lt"/>
            </a:endParaRPr>
          </a:p>
        </p:txBody>
      </p:sp>
      <p:sp>
        <p:nvSpPr>
          <p:cNvPr id="71" name="TextBox 70">
            <a:extLst>
              <a:ext uri="{FF2B5EF4-FFF2-40B4-BE49-F238E27FC236}">
                <a16:creationId xmlns:a16="http://schemas.microsoft.com/office/drawing/2014/main" id="{2547588B-58B4-4DD6-B0D3-0E85F270A8FA}"/>
              </a:ext>
            </a:extLst>
          </p:cNvPr>
          <p:cNvSpPr txBox="1"/>
          <p:nvPr/>
        </p:nvSpPr>
        <p:spPr>
          <a:xfrm>
            <a:off x="2623163" y="6348296"/>
            <a:ext cx="990974" cy="338554"/>
          </a:xfrm>
          <a:prstGeom prst="rect">
            <a:avLst/>
          </a:prstGeom>
          <a:noFill/>
          <a:ln w="28575">
            <a:noFill/>
          </a:ln>
        </p:spPr>
        <p:txBody>
          <a:bodyPr wrap="square" rtlCol="0">
            <a:spAutoFit/>
          </a:bodyPr>
          <a:lstStyle/>
          <a:p>
            <a:r>
              <a:rPr lang="hr-HR" sz="1600" b="1" dirty="0">
                <a:latin typeface="+mj-lt"/>
              </a:rPr>
              <a:t>End</a:t>
            </a:r>
            <a:endParaRPr lang="en-US" sz="1600" b="1" dirty="0">
              <a:latin typeface="+mj-lt"/>
            </a:endParaRPr>
          </a:p>
        </p:txBody>
      </p:sp>
      <p:sp>
        <p:nvSpPr>
          <p:cNvPr id="72" name="TextBox 71">
            <a:extLst>
              <a:ext uri="{FF2B5EF4-FFF2-40B4-BE49-F238E27FC236}">
                <a16:creationId xmlns:a16="http://schemas.microsoft.com/office/drawing/2014/main" id="{59104C71-99DF-4BBE-958C-57E1FF4DED4B}"/>
              </a:ext>
            </a:extLst>
          </p:cNvPr>
          <p:cNvSpPr txBox="1"/>
          <p:nvPr/>
        </p:nvSpPr>
        <p:spPr>
          <a:xfrm>
            <a:off x="4857374" y="4786815"/>
            <a:ext cx="360903" cy="369332"/>
          </a:xfrm>
          <a:prstGeom prst="rect">
            <a:avLst/>
          </a:prstGeom>
          <a:noFill/>
          <a:ln w="28575">
            <a:noFill/>
          </a:ln>
        </p:spPr>
        <p:txBody>
          <a:bodyPr wrap="square" rtlCol="0">
            <a:spAutoFit/>
          </a:bodyPr>
          <a:lstStyle/>
          <a:p>
            <a:r>
              <a:rPr lang="en-US" b="1" dirty="0">
                <a:latin typeface="+mj-lt"/>
              </a:rPr>
              <a:t>d</a:t>
            </a:r>
          </a:p>
        </p:txBody>
      </p:sp>
      <p:sp>
        <p:nvSpPr>
          <p:cNvPr id="73" name="TextBox 72"/>
          <p:cNvSpPr txBox="1"/>
          <p:nvPr/>
        </p:nvSpPr>
        <p:spPr>
          <a:xfrm>
            <a:off x="4806992" y="3914485"/>
            <a:ext cx="733707" cy="338554"/>
          </a:xfrm>
          <a:prstGeom prst="rect">
            <a:avLst/>
          </a:prstGeom>
          <a:noFill/>
          <a:ln w="28575">
            <a:noFill/>
          </a:ln>
        </p:spPr>
        <p:txBody>
          <a:bodyPr wrap="square" lIns="0" rIns="0" rtlCol="0">
            <a:spAutoFit/>
          </a:bodyPr>
          <a:lstStyle/>
          <a:p>
            <a:pPr algn="ctr"/>
            <a:r>
              <a:rPr lang="en-US" sz="1600" b="1" dirty="0">
                <a:latin typeface="+mj-lt"/>
              </a:rPr>
              <a:t>3 stages</a:t>
            </a:r>
          </a:p>
        </p:txBody>
      </p:sp>
      <p:sp>
        <p:nvSpPr>
          <p:cNvPr id="92" name="TextBox 91"/>
          <p:cNvSpPr txBox="1"/>
          <p:nvPr/>
        </p:nvSpPr>
        <p:spPr>
          <a:xfrm>
            <a:off x="2637225" y="3594502"/>
            <a:ext cx="733707" cy="338554"/>
          </a:xfrm>
          <a:prstGeom prst="rect">
            <a:avLst/>
          </a:prstGeom>
          <a:noFill/>
          <a:ln w="28575">
            <a:noFill/>
          </a:ln>
        </p:spPr>
        <p:txBody>
          <a:bodyPr wrap="square" lIns="0" rIns="0" rtlCol="0">
            <a:spAutoFit/>
          </a:bodyPr>
          <a:lstStyle/>
          <a:p>
            <a:pPr algn="ctr"/>
            <a:r>
              <a:rPr lang="en-US" sz="1600" b="1" dirty="0">
                <a:latin typeface="+mj-lt"/>
              </a:rPr>
              <a:t>comb.</a:t>
            </a:r>
          </a:p>
        </p:txBody>
      </p:sp>
      <p:cxnSp>
        <p:nvCxnSpPr>
          <p:cNvPr id="93" name="Straight Connector 92"/>
          <p:cNvCxnSpPr/>
          <p:nvPr/>
        </p:nvCxnSpPr>
        <p:spPr>
          <a:xfrm>
            <a:off x="4307726" y="4280224"/>
            <a:ext cx="457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307726" y="4630086"/>
            <a:ext cx="457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93A489BB-271B-43FB-9205-164B69FF1124}"/>
              </a:ext>
            </a:extLst>
          </p:cNvPr>
          <p:cNvSpPr/>
          <p:nvPr/>
        </p:nvSpPr>
        <p:spPr>
          <a:xfrm>
            <a:off x="3486072" y="1474265"/>
            <a:ext cx="914400" cy="355539"/>
          </a:xfrm>
          <a:prstGeom prst="rect">
            <a:avLst/>
          </a:prstGeom>
          <a:solidFill>
            <a:srgbClr val="AACCFF"/>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Merge</a:t>
            </a:r>
            <a:endParaRPr lang="en-US" sz="1600" b="1" dirty="0">
              <a:solidFill>
                <a:schemeClr val="tx1">
                  <a:lumMod val="75000"/>
                  <a:lumOff val="25000"/>
                </a:schemeClr>
              </a:solidFill>
              <a:latin typeface="+mj-lt"/>
            </a:endParaRPr>
          </a:p>
        </p:txBody>
      </p:sp>
      <p:sp>
        <p:nvSpPr>
          <p:cNvPr id="98" name="Rectangle 97">
            <a:extLst>
              <a:ext uri="{FF2B5EF4-FFF2-40B4-BE49-F238E27FC236}">
                <a16:creationId xmlns:a16="http://schemas.microsoft.com/office/drawing/2014/main" id="{E1987457-886F-4A74-BE00-2F131BF670E5}"/>
              </a:ext>
            </a:extLst>
          </p:cNvPr>
          <p:cNvSpPr/>
          <p:nvPr/>
        </p:nvSpPr>
        <p:spPr>
          <a:xfrm>
            <a:off x="2216151" y="5687236"/>
            <a:ext cx="822960" cy="355539"/>
          </a:xfrm>
          <a:prstGeom prst="rect">
            <a:avLst/>
          </a:prstGeom>
          <a:solidFill>
            <a:srgbClr val="AACCFF"/>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Branch</a:t>
            </a:r>
            <a:endParaRPr lang="en-US" sz="1600" b="1" dirty="0">
              <a:solidFill>
                <a:schemeClr val="tx1">
                  <a:lumMod val="75000"/>
                  <a:lumOff val="25000"/>
                </a:schemeClr>
              </a:solidFill>
              <a:latin typeface="+mj-lt"/>
            </a:endParaRPr>
          </a:p>
        </p:txBody>
      </p:sp>
      <p:sp>
        <p:nvSpPr>
          <p:cNvPr id="106" name="TextBox 105"/>
          <p:cNvSpPr txBox="1"/>
          <p:nvPr/>
        </p:nvSpPr>
        <p:spPr>
          <a:xfrm>
            <a:off x="5218277" y="5723691"/>
            <a:ext cx="733707" cy="338554"/>
          </a:xfrm>
          <a:prstGeom prst="rect">
            <a:avLst/>
          </a:prstGeom>
          <a:noFill/>
          <a:ln w="28575">
            <a:noFill/>
          </a:ln>
        </p:spPr>
        <p:txBody>
          <a:bodyPr wrap="square" lIns="0" rIns="0" rtlCol="0">
            <a:spAutoFit/>
          </a:bodyPr>
          <a:lstStyle/>
          <a:p>
            <a:pPr algn="ctr"/>
            <a:r>
              <a:rPr lang="en-US" sz="1600" b="1" dirty="0">
                <a:latin typeface="+mj-lt"/>
              </a:rPr>
              <a:t>comb.</a:t>
            </a:r>
          </a:p>
        </p:txBody>
      </p:sp>
      <p:cxnSp>
        <p:nvCxnSpPr>
          <p:cNvPr id="108" name="Connector: Elbow 122">
            <a:extLst>
              <a:ext uri="{FF2B5EF4-FFF2-40B4-BE49-F238E27FC236}">
                <a16:creationId xmlns:a16="http://schemas.microsoft.com/office/drawing/2014/main" id="{A387702F-86A1-4A94-AF57-DB580717FB14}"/>
              </a:ext>
            </a:extLst>
          </p:cNvPr>
          <p:cNvCxnSpPr>
            <a:cxnSpLocks/>
          </p:cNvCxnSpPr>
          <p:nvPr/>
        </p:nvCxnSpPr>
        <p:spPr>
          <a:xfrm rot="5400000">
            <a:off x="3060971" y="2601952"/>
            <a:ext cx="320040" cy="914400"/>
          </a:xfrm>
          <a:prstGeom prst="bentConnector3">
            <a:avLst>
              <a:gd name="adj1" fmla="val 32959"/>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936C1A77-77DD-4E0A-AF38-F2E788B5D3CB}"/>
              </a:ext>
            </a:extLst>
          </p:cNvPr>
          <p:cNvCxnSpPr>
            <a:cxnSpLocks/>
          </p:cNvCxnSpPr>
          <p:nvPr/>
        </p:nvCxnSpPr>
        <p:spPr>
          <a:xfrm>
            <a:off x="2509356" y="2997476"/>
            <a:ext cx="0" cy="22860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59104C71-99DF-4BBE-958C-57E1FF4DED4B}"/>
              </a:ext>
            </a:extLst>
          </p:cNvPr>
          <p:cNvSpPr txBox="1"/>
          <p:nvPr/>
        </p:nvSpPr>
        <p:spPr>
          <a:xfrm>
            <a:off x="2360400" y="2684795"/>
            <a:ext cx="1111249" cy="369332"/>
          </a:xfrm>
          <a:prstGeom prst="rect">
            <a:avLst/>
          </a:prstGeom>
          <a:noFill/>
          <a:ln w="28575">
            <a:noFill/>
          </a:ln>
        </p:spPr>
        <p:txBody>
          <a:bodyPr wrap="square" rtlCol="0">
            <a:spAutoFit/>
          </a:bodyPr>
          <a:lstStyle/>
          <a:p>
            <a:r>
              <a:rPr lang="hr-HR" b="1" dirty="0">
                <a:latin typeface="+mj-lt"/>
              </a:rPr>
              <a:t>1</a:t>
            </a:r>
            <a:endParaRPr lang="en-US" b="1" dirty="0">
              <a:latin typeface="+mj-lt"/>
            </a:endParaRPr>
          </a:p>
        </p:txBody>
      </p:sp>
      <p:sp>
        <p:nvSpPr>
          <p:cNvPr id="111" name="TextBox 110">
            <a:extLst>
              <a:ext uri="{FF2B5EF4-FFF2-40B4-BE49-F238E27FC236}">
                <a16:creationId xmlns:a16="http://schemas.microsoft.com/office/drawing/2014/main" id="{59104C71-99DF-4BBE-958C-57E1FF4DED4B}"/>
              </a:ext>
            </a:extLst>
          </p:cNvPr>
          <p:cNvSpPr txBox="1"/>
          <p:nvPr/>
        </p:nvSpPr>
        <p:spPr>
          <a:xfrm>
            <a:off x="2990181" y="2671493"/>
            <a:ext cx="1111249" cy="369332"/>
          </a:xfrm>
          <a:prstGeom prst="rect">
            <a:avLst/>
          </a:prstGeom>
          <a:noFill/>
          <a:ln w="28575">
            <a:noFill/>
          </a:ln>
        </p:spPr>
        <p:txBody>
          <a:bodyPr wrap="square" rtlCol="0">
            <a:spAutoFit/>
          </a:bodyPr>
          <a:lstStyle/>
          <a:p>
            <a:r>
              <a:rPr lang="en-US" b="1" dirty="0">
                <a:latin typeface="+mj-lt"/>
              </a:rPr>
              <a:t>i</a:t>
            </a:r>
          </a:p>
        </p:txBody>
      </p:sp>
      <p:cxnSp>
        <p:nvCxnSpPr>
          <p:cNvPr id="112" name="Straight Arrow Connector 111">
            <a:extLst>
              <a:ext uri="{FF2B5EF4-FFF2-40B4-BE49-F238E27FC236}">
                <a16:creationId xmlns:a16="http://schemas.microsoft.com/office/drawing/2014/main" id="{C69AAD74-30AB-49E9-9782-D918D3B97F0C}"/>
              </a:ext>
            </a:extLst>
          </p:cNvPr>
          <p:cNvCxnSpPr>
            <a:cxnSpLocks/>
          </p:cNvCxnSpPr>
          <p:nvPr/>
        </p:nvCxnSpPr>
        <p:spPr>
          <a:xfrm flipH="1">
            <a:off x="5343996" y="5128773"/>
            <a:ext cx="0" cy="18288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59104C71-99DF-4BBE-958C-57E1FF4DED4B}"/>
              </a:ext>
            </a:extLst>
          </p:cNvPr>
          <p:cNvSpPr txBox="1"/>
          <p:nvPr/>
        </p:nvSpPr>
        <p:spPr>
          <a:xfrm>
            <a:off x="5193141" y="4779209"/>
            <a:ext cx="321047" cy="369332"/>
          </a:xfrm>
          <a:prstGeom prst="rect">
            <a:avLst/>
          </a:prstGeom>
          <a:noFill/>
          <a:ln w="28575">
            <a:noFill/>
          </a:ln>
        </p:spPr>
        <p:txBody>
          <a:bodyPr wrap="square" rtlCol="0">
            <a:spAutoFit/>
          </a:bodyPr>
          <a:lstStyle/>
          <a:p>
            <a:r>
              <a:rPr lang="en-US" b="1" dirty="0">
                <a:latin typeface="+mj-lt"/>
              </a:rPr>
              <a:t>x</a:t>
            </a:r>
          </a:p>
        </p:txBody>
      </p:sp>
    </p:spTree>
    <p:extLst>
      <p:ext uri="{BB962C8B-B14F-4D97-AF65-F5344CB8AC3E}">
        <p14:creationId xmlns:p14="http://schemas.microsoft.com/office/powerpoint/2010/main" val="1671267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33FDA8A-BBFB-48A1-88B9-4C7DF46BF3B4}" type="slidenum">
              <a:rPr lang="hr-HR" smtClean="0"/>
              <a:pPr/>
              <a:t>13</a:t>
            </a:fld>
            <a:endParaRPr lang="hr-HR"/>
          </a:p>
        </p:txBody>
      </p:sp>
      <p:sp>
        <p:nvSpPr>
          <p:cNvPr id="67" name="Title 1"/>
          <p:cNvSpPr txBox="1">
            <a:spLocks/>
          </p:cNvSpPr>
          <p:nvPr/>
        </p:nvSpPr>
        <p:spPr>
          <a:xfrm>
            <a:off x="1668016" y="-228600"/>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Dataflow Circuit</a:t>
            </a:r>
            <a:endParaRPr lang="en-US" sz="3600" baseline="30000" dirty="0"/>
          </a:p>
        </p:txBody>
      </p:sp>
      <p:sp>
        <p:nvSpPr>
          <p:cNvPr id="45" name="Content Placeholder 2"/>
          <p:cNvSpPr txBox="1">
            <a:spLocks noChangeArrowheads="1"/>
          </p:cNvSpPr>
          <p:nvPr/>
        </p:nvSpPr>
        <p:spPr bwMode="auto">
          <a:xfrm>
            <a:off x="7109147" y="2278930"/>
            <a:ext cx="323532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float d=0.0; x=100.0; int i=0; </a:t>
            </a:r>
          </a:p>
          <a:p>
            <a:pPr eaLnBrk="1" hangingPunct="1">
              <a:spcBef>
                <a:spcPct val="0"/>
              </a:spcBef>
              <a:buClr>
                <a:srgbClr val="9BBB59"/>
              </a:buClr>
              <a:buSzPct val="95000"/>
              <a:buFont typeface="Wingdings 2" panose="05020102010507070707" pitchFamily="18" charset="2"/>
              <a:buNone/>
            </a:pPr>
            <a:endParaRPr lang="hr-HR" altLang="en-US" sz="1400" dirty="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do {</a:t>
            </a:r>
          </a:p>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   d = a[i] + b[i];</a:t>
            </a:r>
            <a:endParaRPr lang="en-US" altLang="en-US" sz="1400" dirty="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buClr>
                <a:srgbClr val="9BBB59"/>
              </a:buClr>
              <a:buSzPct val="95000"/>
              <a:buFont typeface="Wingdings 2" panose="05020102010507070707" pitchFamily="18" charset="2"/>
              <a:buNone/>
            </a:pPr>
            <a:r>
              <a:rPr lang="en-US" altLang="en-US" sz="1400" dirty="0">
                <a:latin typeface="Consolas" panose="020B0609020204030204" pitchFamily="49" charset="0"/>
                <a:ea typeface="Consolas" panose="020B0609020204030204" pitchFamily="49" charset="0"/>
                <a:cs typeface="Consolas" panose="020B0609020204030204" pitchFamily="49" charset="0"/>
              </a:rPr>
              <a:t>   </a:t>
            </a:r>
            <a:r>
              <a:rPr lang="hr-HR" altLang="en-US" sz="1400" dirty="0">
                <a:latin typeface="Consolas" panose="020B0609020204030204" pitchFamily="49" charset="0"/>
                <a:ea typeface="Consolas" panose="020B0609020204030204" pitchFamily="49" charset="0"/>
                <a:cs typeface="Consolas" panose="020B0609020204030204" pitchFamily="49" charset="0"/>
              </a:rPr>
              <a:t>i++;</a:t>
            </a:r>
          </a:p>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a:t>
            </a:r>
            <a:r>
              <a:rPr lang="en-US" altLang="en-US" sz="1400" dirty="0">
                <a:latin typeface="Consolas" panose="020B0609020204030204" pitchFamily="49" charset="0"/>
                <a:ea typeface="Consolas" panose="020B0609020204030204" pitchFamily="49" charset="0"/>
                <a:cs typeface="Consolas" panose="020B0609020204030204" pitchFamily="49" charset="0"/>
              </a:rPr>
              <a:t> </a:t>
            </a:r>
          </a:p>
          <a:p>
            <a:pPr eaLnBrk="1" hangingPunct="1">
              <a:spcBef>
                <a:spcPct val="0"/>
              </a:spcBef>
              <a:buClr>
                <a:srgbClr val="9BBB59"/>
              </a:buClr>
              <a:buSzPct val="95000"/>
              <a:buFont typeface="Wingdings 2" panose="05020102010507070707" pitchFamily="18" charset="2"/>
              <a:buNone/>
            </a:pPr>
            <a:r>
              <a:rPr lang="en-US" altLang="en-US" sz="1400" dirty="0">
                <a:latin typeface="Consolas" panose="020B0609020204030204" pitchFamily="49" charset="0"/>
                <a:ea typeface="Consolas" panose="020B0609020204030204" pitchFamily="49" charset="0"/>
                <a:cs typeface="Consolas" panose="020B0609020204030204" pitchFamily="49" charset="0"/>
              </a:rPr>
              <a:t>while (d&lt;x);</a:t>
            </a:r>
          </a:p>
        </p:txBody>
      </p:sp>
      <p:cxnSp>
        <p:nvCxnSpPr>
          <p:cNvPr id="48" name="Connector: Elbow 116">
            <a:extLst>
              <a:ext uri="{FF2B5EF4-FFF2-40B4-BE49-F238E27FC236}">
                <a16:creationId xmlns:a16="http://schemas.microsoft.com/office/drawing/2014/main" id="{3DFCC7D2-729F-4F3D-93E2-4ACFF5E51BD7}"/>
              </a:ext>
            </a:extLst>
          </p:cNvPr>
          <p:cNvCxnSpPr/>
          <p:nvPr/>
        </p:nvCxnSpPr>
        <p:spPr>
          <a:xfrm rot="5400000">
            <a:off x="4029908" y="4722395"/>
            <a:ext cx="174986" cy="2133994"/>
          </a:xfrm>
          <a:prstGeom prst="bent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9" name="Rounded Rectangle 48">
            <a:extLst>
              <a:ext uri="{FF2B5EF4-FFF2-40B4-BE49-F238E27FC236}">
                <a16:creationId xmlns:a16="http://schemas.microsoft.com/office/drawing/2014/main" id="{FFFE9658-381C-4660-8763-25CE0110D87B}"/>
              </a:ext>
            </a:extLst>
          </p:cNvPr>
          <p:cNvSpPr/>
          <p:nvPr/>
        </p:nvSpPr>
        <p:spPr>
          <a:xfrm>
            <a:off x="4955798" y="5301208"/>
            <a:ext cx="457200" cy="457200"/>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&lt;</a:t>
            </a:r>
            <a:endParaRPr lang="en-US" sz="3200" b="1" dirty="0">
              <a:solidFill>
                <a:schemeClr val="tx2"/>
              </a:solidFill>
              <a:latin typeface="+mj-lt"/>
            </a:endParaRPr>
          </a:p>
        </p:txBody>
      </p:sp>
      <p:cxnSp>
        <p:nvCxnSpPr>
          <p:cNvPr id="50" name="Connector: Elbow 122">
            <a:extLst>
              <a:ext uri="{FF2B5EF4-FFF2-40B4-BE49-F238E27FC236}">
                <a16:creationId xmlns:a16="http://schemas.microsoft.com/office/drawing/2014/main" id="{A387702F-86A1-4A94-AF57-DB580717FB14}"/>
              </a:ext>
            </a:extLst>
          </p:cNvPr>
          <p:cNvCxnSpPr>
            <a:cxnSpLocks/>
          </p:cNvCxnSpPr>
          <p:nvPr/>
        </p:nvCxnSpPr>
        <p:spPr>
          <a:xfrm rot="16200000" flipH="1">
            <a:off x="4500077" y="2637499"/>
            <a:ext cx="365760" cy="822960"/>
          </a:xfrm>
          <a:prstGeom prst="bentConnector3">
            <a:avLst>
              <a:gd name="adj1" fmla="val 3722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A99829F-3C57-448C-B219-85C82DEED860}"/>
              </a:ext>
            </a:extLst>
          </p:cNvPr>
          <p:cNvCxnSpPr/>
          <p:nvPr/>
        </p:nvCxnSpPr>
        <p:spPr>
          <a:xfrm flipH="1">
            <a:off x="2638925" y="3573016"/>
            <a:ext cx="2677" cy="210312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5B4ED4D-009A-40CB-BFFC-1D5A80C2E755}"/>
              </a:ext>
            </a:extLst>
          </p:cNvPr>
          <p:cNvCxnSpPr>
            <a:cxnSpLocks/>
          </p:cNvCxnSpPr>
          <p:nvPr/>
        </p:nvCxnSpPr>
        <p:spPr>
          <a:xfrm>
            <a:off x="3956249" y="1756397"/>
            <a:ext cx="1" cy="25915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96C6432-E079-4C8D-A287-448253E85731}"/>
              </a:ext>
            </a:extLst>
          </p:cNvPr>
          <p:cNvCxnSpPr>
            <a:cxnSpLocks/>
          </p:cNvCxnSpPr>
          <p:nvPr/>
        </p:nvCxnSpPr>
        <p:spPr>
          <a:xfrm>
            <a:off x="4159760" y="1215873"/>
            <a:ext cx="0" cy="27432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F497330D-9FC7-4DBA-8E9C-5A196DCC5E3E}"/>
              </a:ext>
            </a:extLst>
          </p:cNvPr>
          <p:cNvCxnSpPr>
            <a:cxnSpLocks/>
            <a:stCxn id="55" idx="2"/>
            <a:endCxn id="62" idx="0"/>
          </p:cNvCxnSpPr>
          <p:nvPr/>
        </p:nvCxnSpPr>
        <p:spPr>
          <a:xfrm flipH="1">
            <a:off x="3955019" y="2295503"/>
            <a:ext cx="1231" cy="25076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C2A32BBA-8735-41CA-84A4-0A6C92C07C5E}"/>
              </a:ext>
            </a:extLst>
          </p:cNvPr>
          <p:cNvSpPr/>
          <p:nvPr/>
        </p:nvSpPr>
        <p:spPr>
          <a:xfrm>
            <a:off x="3499048" y="2023051"/>
            <a:ext cx="914400" cy="355539"/>
          </a:xfrm>
          <a:prstGeom prst="rect">
            <a:avLst/>
          </a:prstGeom>
          <a:solidFill>
            <a:srgbClr val="92D050"/>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Buff</a:t>
            </a:r>
            <a:endParaRPr lang="en-US" sz="1600" b="1" dirty="0">
              <a:solidFill>
                <a:schemeClr val="tx1">
                  <a:lumMod val="75000"/>
                  <a:lumOff val="25000"/>
                </a:schemeClr>
              </a:solidFill>
              <a:latin typeface="+mj-lt"/>
            </a:endParaRPr>
          </a:p>
        </p:txBody>
      </p:sp>
      <p:sp>
        <p:nvSpPr>
          <p:cNvPr id="56" name="Rectangle 55">
            <a:extLst>
              <a:ext uri="{FF2B5EF4-FFF2-40B4-BE49-F238E27FC236}">
                <a16:creationId xmlns:a16="http://schemas.microsoft.com/office/drawing/2014/main" id="{75B73230-9FB3-4C39-AB84-0819CD04A4F6}"/>
              </a:ext>
            </a:extLst>
          </p:cNvPr>
          <p:cNvSpPr/>
          <p:nvPr/>
        </p:nvSpPr>
        <p:spPr>
          <a:xfrm>
            <a:off x="3495209" y="3226077"/>
            <a:ext cx="914400" cy="355539"/>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927" rIns="0"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Load</a:t>
            </a:r>
            <a:r>
              <a:rPr lang="en-US" sz="1600" b="1" dirty="0">
                <a:solidFill>
                  <a:schemeClr val="tx1">
                    <a:lumMod val="75000"/>
                    <a:lumOff val="25000"/>
                  </a:schemeClr>
                </a:solidFill>
                <a:latin typeface="+mj-lt"/>
              </a:rPr>
              <a:t> a[</a:t>
            </a:r>
            <a:r>
              <a:rPr lang="en-US" sz="1600" b="1" dirty="0" err="1">
                <a:solidFill>
                  <a:schemeClr val="tx1">
                    <a:lumMod val="75000"/>
                    <a:lumOff val="25000"/>
                  </a:schemeClr>
                </a:solidFill>
                <a:latin typeface="+mj-lt"/>
              </a:rPr>
              <a:t>i</a:t>
            </a:r>
            <a:r>
              <a:rPr lang="en-US" sz="1600" b="1" dirty="0">
                <a:solidFill>
                  <a:schemeClr val="tx1">
                    <a:lumMod val="75000"/>
                    <a:lumOff val="25000"/>
                  </a:schemeClr>
                </a:solidFill>
                <a:latin typeface="+mj-lt"/>
              </a:rPr>
              <a:t>]</a:t>
            </a:r>
          </a:p>
        </p:txBody>
      </p:sp>
      <p:sp>
        <p:nvSpPr>
          <p:cNvPr id="57" name="Rectangle 56">
            <a:extLst>
              <a:ext uri="{FF2B5EF4-FFF2-40B4-BE49-F238E27FC236}">
                <a16:creationId xmlns:a16="http://schemas.microsoft.com/office/drawing/2014/main" id="{36800052-658E-4208-AA5D-BBB70FB63285}"/>
              </a:ext>
            </a:extLst>
          </p:cNvPr>
          <p:cNvSpPr/>
          <p:nvPr/>
        </p:nvSpPr>
        <p:spPr>
          <a:xfrm>
            <a:off x="4653414" y="3230161"/>
            <a:ext cx="914400" cy="347046"/>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927" rIns="0"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Load</a:t>
            </a:r>
            <a:r>
              <a:rPr lang="en-US" sz="1600" b="1" dirty="0">
                <a:solidFill>
                  <a:schemeClr val="tx1">
                    <a:lumMod val="75000"/>
                    <a:lumOff val="25000"/>
                  </a:schemeClr>
                </a:solidFill>
                <a:latin typeface="+mj-lt"/>
              </a:rPr>
              <a:t> b[</a:t>
            </a:r>
            <a:r>
              <a:rPr lang="en-US" sz="1600" b="1" dirty="0" err="1">
                <a:solidFill>
                  <a:schemeClr val="tx1">
                    <a:lumMod val="75000"/>
                    <a:lumOff val="25000"/>
                  </a:schemeClr>
                </a:solidFill>
                <a:latin typeface="+mj-lt"/>
              </a:rPr>
              <a:t>i</a:t>
            </a:r>
            <a:r>
              <a:rPr lang="en-US" sz="1600" b="1" dirty="0">
                <a:solidFill>
                  <a:schemeClr val="tx1">
                    <a:lumMod val="75000"/>
                    <a:lumOff val="25000"/>
                  </a:schemeClr>
                </a:solidFill>
                <a:latin typeface="+mj-lt"/>
              </a:rPr>
              <a:t>]</a:t>
            </a:r>
          </a:p>
        </p:txBody>
      </p:sp>
      <p:sp>
        <p:nvSpPr>
          <p:cNvPr id="58" name="Rounded Rectangle 57">
            <a:extLst>
              <a:ext uri="{FF2B5EF4-FFF2-40B4-BE49-F238E27FC236}">
                <a16:creationId xmlns:a16="http://schemas.microsoft.com/office/drawing/2014/main" id="{C7F10665-54FC-455B-ABB5-29D00F39099D}"/>
              </a:ext>
            </a:extLst>
          </p:cNvPr>
          <p:cNvSpPr/>
          <p:nvPr/>
        </p:nvSpPr>
        <p:spPr>
          <a:xfrm>
            <a:off x="4307726" y="3934947"/>
            <a:ext cx="457200" cy="1028931"/>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a:t>
            </a:r>
            <a:endParaRPr lang="en-US" sz="3200" b="1" dirty="0">
              <a:solidFill>
                <a:schemeClr val="tx2"/>
              </a:solidFill>
              <a:latin typeface="+mj-lt"/>
            </a:endParaRPr>
          </a:p>
        </p:txBody>
      </p:sp>
      <p:sp>
        <p:nvSpPr>
          <p:cNvPr id="59" name="Rounded Rectangle 58">
            <a:extLst>
              <a:ext uri="{FF2B5EF4-FFF2-40B4-BE49-F238E27FC236}">
                <a16:creationId xmlns:a16="http://schemas.microsoft.com/office/drawing/2014/main" id="{5BC7F14E-4524-4A34-ADEC-08CB3BDE66D3}"/>
              </a:ext>
            </a:extLst>
          </p:cNvPr>
          <p:cNvSpPr/>
          <p:nvPr/>
        </p:nvSpPr>
        <p:spPr>
          <a:xfrm>
            <a:off x="2413001" y="3212976"/>
            <a:ext cx="457200" cy="457200"/>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a:t>
            </a:r>
            <a:endParaRPr lang="en-US" sz="3200" b="1" dirty="0">
              <a:solidFill>
                <a:schemeClr val="tx2"/>
              </a:solidFill>
              <a:latin typeface="+mj-lt"/>
            </a:endParaRPr>
          </a:p>
        </p:txBody>
      </p:sp>
      <p:cxnSp>
        <p:nvCxnSpPr>
          <p:cNvPr id="60" name="Straight Arrow Connector 59">
            <a:extLst>
              <a:ext uri="{FF2B5EF4-FFF2-40B4-BE49-F238E27FC236}">
                <a16:creationId xmlns:a16="http://schemas.microsoft.com/office/drawing/2014/main" id="{05C3D846-C504-45AE-99DB-864648A76E1F}"/>
              </a:ext>
            </a:extLst>
          </p:cNvPr>
          <p:cNvCxnSpPr>
            <a:cxnSpLocks/>
            <a:stCxn id="62" idx="2"/>
            <a:endCxn id="56" idx="0"/>
          </p:cNvCxnSpPr>
          <p:nvPr/>
        </p:nvCxnSpPr>
        <p:spPr>
          <a:xfrm flipH="1">
            <a:off x="3952410" y="2901810"/>
            <a:ext cx="2609" cy="32426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111">
            <a:extLst>
              <a:ext uri="{FF2B5EF4-FFF2-40B4-BE49-F238E27FC236}">
                <a16:creationId xmlns:a16="http://schemas.microsoft.com/office/drawing/2014/main" id="{A2DBCA1A-8E8D-480E-92B2-E4661F825533}"/>
              </a:ext>
            </a:extLst>
          </p:cNvPr>
          <p:cNvCxnSpPr/>
          <p:nvPr/>
        </p:nvCxnSpPr>
        <p:spPr>
          <a:xfrm rot="16200000" flipH="1">
            <a:off x="3988992" y="3526538"/>
            <a:ext cx="365760" cy="457200"/>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796956CD-0659-4CCD-B10D-3E5AB457D2B6}"/>
              </a:ext>
            </a:extLst>
          </p:cNvPr>
          <p:cNvSpPr/>
          <p:nvPr/>
        </p:nvSpPr>
        <p:spPr>
          <a:xfrm>
            <a:off x="3497818" y="2546272"/>
            <a:ext cx="914400" cy="355539"/>
          </a:xfrm>
          <a:prstGeom prst="rect">
            <a:avLst/>
          </a:prstGeom>
          <a:solidFill>
            <a:srgbClr val="D6BBE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Fork</a:t>
            </a:r>
            <a:endParaRPr lang="en-US" sz="1600" b="1" dirty="0">
              <a:solidFill>
                <a:schemeClr val="tx1">
                  <a:lumMod val="75000"/>
                  <a:lumOff val="25000"/>
                </a:schemeClr>
              </a:solidFill>
              <a:latin typeface="+mj-lt"/>
            </a:endParaRPr>
          </a:p>
        </p:txBody>
      </p:sp>
      <p:cxnSp>
        <p:nvCxnSpPr>
          <p:cNvPr id="63" name="Connector: Elbow 112">
            <a:extLst>
              <a:ext uri="{FF2B5EF4-FFF2-40B4-BE49-F238E27FC236}">
                <a16:creationId xmlns:a16="http://schemas.microsoft.com/office/drawing/2014/main" id="{30A40B61-2DD2-4B70-B0F3-DB43530B78CE}"/>
              </a:ext>
            </a:extLst>
          </p:cNvPr>
          <p:cNvCxnSpPr>
            <a:stCxn id="57" idx="2"/>
          </p:cNvCxnSpPr>
          <p:nvPr/>
        </p:nvCxnSpPr>
        <p:spPr>
          <a:xfrm rot="5400000">
            <a:off x="4699134" y="3531487"/>
            <a:ext cx="365760" cy="457200"/>
          </a:xfrm>
          <a:prstGeom prst="bentConnector3">
            <a:avLst>
              <a:gd name="adj1" fmla="val 49276"/>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115">
            <a:extLst>
              <a:ext uri="{FF2B5EF4-FFF2-40B4-BE49-F238E27FC236}">
                <a16:creationId xmlns:a16="http://schemas.microsoft.com/office/drawing/2014/main" id="{97DBCEF3-191D-44A6-AD45-1B70996EADCF}"/>
              </a:ext>
            </a:extLst>
          </p:cNvPr>
          <p:cNvCxnSpPr>
            <a:stCxn id="58" idx="2"/>
          </p:cNvCxnSpPr>
          <p:nvPr/>
        </p:nvCxnSpPr>
        <p:spPr>
          <a:xfrm rot="16200000" flipH="1">
            <a:off x="4605652" y="4894552"/>
            <a:ext cx="347777" cy="486427"/>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F8DC70FF-2774-4B39-92C3-199BD2AEA584}"/>
              </a:ext>
            </a:extLst>
          </p:cNvPr>
          <p:cNvCxnSpPr>
            <a:cxnSpLocks/>
          </p:cNvCxnSpPr>
          <p:nvPr/>
        </p:nvCxnSpPr>
        <p:spPr>
          <a:xfrm>
            <a:off x="2842012" y="5983696"/>
            <a:ext cx="0" cy="39763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121">
            <a:extLst>
              <a:ext uri="{FF2B5EF4-FFF2-40B4-BE49-F238E27FC236}">
                <a16:creationId xmlns:a16="http://schemas.microsoft.com/office/drawing/2014/main" id="{2EF53138-75F2-4FCA-8F40-37927809A891}"/>
              </a:ext>
            </a:extLst>
          </p:cNvPr>
          <p:cNvCxnSpPr>
            <a:cxnSpLocks/>
          </p:cNvCxnSpPr>
          <p:nvPr/>
        </p:nvCxnSpPr>
        <p:spPr>
          <a:xfrm rot="5400000" flipH="1" flipV="1">
            <a:off x="751571" y="3115711"/>
            <a:ext cx="4572000" cy="1317324"/>
          </a:xfrm>
          <a:prstGeom prst="bentConnector5">
            <a:avLst>
              <a:gd name="adj1" fmla="val -4834"/>
              <a:gd name="adj2" fmla="val -42941"/>
              <a:gd name="adj3" fmla="val 104834"/>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CE478E4B-E17F-401D-B523-D194BB4E899B}"/>
              </a:ext>
            </a:extLst>
          </p:cNvPr>
          <p:cNvSpPr txBox="1"/>
          <p:nvPr/>
        </p:nvSpPr>
        <p:spPr>
          <a:xfrm>
            <a:off x="3665778" y="908720"/>
            <a:ext cx="1111249" cy="338554"/>
          </a:xfrm>
          <a:prstGeom prst="rect">
            <a:avLst/>
          </a:prstGeom>
          <a:noFill/>
          <a:ln w="28575">
            <a:noFill/>
          </a:ln>
        </p:spPr>
        <p:txBody>
          <a:bodyPr wrap="square" rtlCol="0">
            <a:spAutoFit/>
          </a:bodyPr>
          <a:lstStyle/>
          <a:p>
            <a:r>
              <a:rPr lang="hr-HR" sz="1600" b="1" dirty="0">
                <a:latin typeface="+mj-lt"/>
              </a:rPr>
              <a:t>Start, i=0</a:t>
            </a:r>
            <a:endParaRPr lang="en-US" sz="1600" b="1" dirty="0">
              <a:latin typeface="+mj-lt"/>
            </a:endParaRPr>
          </a:p>
        </p:txBody>
      </p:sp>
      <p:sp>
        <p:nvSpPr>
          <p:cNvPr id="69" name="TextBox 68">
            <a:extLst>
              <a:ext uri="{FF2B5EF4-FFF2-40B4-BE49-F238E27FC236}">
                <a16:creationId xmlns:a16="http://schemas.microsoft.com/office/drawing/2014/main" id="{2547588B-58B4-4DD6-B0D3-0E85F270A8FA}"/>
              </a:ext>
            </a:extLst>
          </p:cNvPr>
          <p:cNvSpPr txBox="1"/>
          <p:nvPr/>
        </p:nvSpPr>
        <p:spPr>
          <a:xfrm>
            <a:off x="2623163" y="6348296"/>
            <a:ext cx="990974" cy="338554"/>
          </a:xfrm>
          <a:prstGeom prst="rect">
            <a:avLst/>
          </a:prstGeom>
          <a:noFill/>
          <a:ln w="28575">
            <a:noFill/>
          </a:ln>
        </p:spPr>
        <p:txBody>
          <a:bodyPr wrap="square" rtlCol="0">
            <a:spAutoFit/>
          </a:bodyPr>
          <a:lstStyle/>
          <a:p>
            <a:r>
              <a:rPr lang="hr-HR" sz="1600" b="1" dirty="0">
                <a:latin typeface="+mj-lt"/>
              </a:rPr>
              <a:t>End</a:t>
            </a:r>
            <a:endParaRPr lang="en-US" sz="1600" b="1" dirty="0">
              <a:latin typeface="+mj-lt"/>
            </a:endParaRPr>
          </a:p>
        </p:txBody>
      </p:sp>
      <p:sp>
        <p:nvSpPr>
          <p:cNvPr id="70" name="TextBox 69">
            <a:extLst>
              <a:ext uri="{FF2B5EF4-FFF2-40B4-BE49-F238E27FC236}">
                <a16:creationId xmlns:a16="http://schemas.microsoft.com/office/drawing/2014/main" id="{59104C71-99DF-4BBE-958C-57E1FF4DED4B}"/>
              </a:ext>
            </a:extLst>
          </p:cNvPr>
          <p:cNvSpPr txBox="1"/>
          <p:nvPr/>
        </p:nvSpPr>
        <p:spPr>
          <a:xfrm>
            <a:off x="4857374" y="4786815"/>
            <a:ext cx="360903" cy="369332"/>
          </a:xfrm>
          <a:prstGeom prst="rect">
            <a:avLst/>
          </a:prstGeom>
          <a:noFill/>
          <a:ln w="28575">
            <a:noFill/>
          </a:ln>
        </p:spPr>
        <p:txBody>
          <a:bodyPr wrap="square" rtlCol="0">
            <a:spAutoFit/>
          </a:bodyPr>
          <a:lstStyle/>
          <a:p>
            <a:r>
              <a:rPr lang="en-US" b="1" dirty="0">
                <a:latin typeface="+mj-lt"/>
              </a:rPr>
              <a:t>d</a:t>
            </a:r>
          </a:p>
        </p:txBody>
      </p:sp>
      <p:sp>
        <p:nvSpPr>
          <p:cNvPr id="71" name="TextBox 70"/>
          <p:cNvSpPr txBox="1"/>
          <p:nvPr/>
        </p:nvSpPr>
        <p:spPr>
          <a:xfrm>
            <a:off x="4806992" y="3914485"/>
            <a:ext cx="733707" cy="338554"/>
          </a:xfrm>
          <a:prstGeom prst="rect">
            <a:avLst/>
          </a:prstGeom>
          <a:noFill/>
          <a:ln w="28575">
            <a:noFill/>
          </a:ln>
        </p:spPr>
        <p:txBody>
          <a:bodyPr wrap="square" lIns="0" rIns="0" rtlCol="0">
            <a:spAutoFit/>
          </a:bodyPr>
          <a:lstStyle/>
          <a:p>
            <a:pPr algn="ctr"/>
            <a:r>
              <a:rPr lang="en-US" sz="1600" b="1" dirty="0">
                <a:latin typeface="+mj-lt"/>
              </a:rPr>
              <a:t>3 stages</a:t>
            </a:r>
          </a:p>
        </p:txBody>
      </p:sp>
      <p:sp>
        <p:nvSpPr>
          <p:cNvPr id="72" name="TextBox 71"/>
          <p:cNvSpPr txBox="1"/>
          <p:nvPr/>
        </p:nvSpPr>
        <p:spPr>
          <a:xfrm>
            <a:off x="2637225" y="3594502"/>
            <a:ext cx="733707" cy="338554"/>
          </a:xfrm>
          <a:prstGeom prst="rect">
            <a:avLst/>
          </a:prstGeom>
          <a:noFill/>
          <a:ln w="28575">
            <a:noFill/>
          </a:ln>
        </p:spPr>
        <p:txBody>
          <a:bodyPr wrap="square" lIns="0" rIns="0" rtlCol="0">
            <a:spAutoFit/>
          </a:bodyPr>
          <a:lstStyle/>
          <a:p>
            <a:pPr algn="ctr"/>
            <a:r>
              <a:rPr lang="en-US" sz="1600" b="1" dirty="0">
                <a:latin typeface="+mj-lt"/>
              </a:rPr>
              <a:t>comb.</a:t>
            </a:r>
          </a:p>
        </p:txBody>
      </p:sp>
      <p:cxnSp>
        <p:nvCxnSpPr>
          <p:cNvPr id="73" name="Straight Connector 72"/>
          <p:cNvCxnSpPr/>
          <p:nvPr/>
        </p:nvCxnSpPr>
        <p:spPr>
          <a:xfrm>
            <a:off x="4307726" y="4280224"/>
            <a:ext cx="457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307726" y="4630086"/>
            <a:ext cx="457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93A489BB-271B-43FB-9205-164B69FF1124}"/>
              </a:ext>
            </a:extLst>
          </p:cNvPr>
          <p:cNvSpPr/>
          <p:nvPr/>
        </p:nvSpPr>
        <p:spPr>
          <a:xfrm>
            <a:off x="3486072" y="1474265"/>
            <a:ext cx="914400" cy="355539"/>
          </a:xfrm>
          <a:prstGeom prst="rect">
            <a:avLst/>
          </a:prstGeom>
          <a:solidFill>
            <a:srgbClr val="AACC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Merge</a:t>
            </a:r>
            <a:endParaRPr lang="en-US" sz="1600" b="1" dirty="0">
              <a:solidFill>
                <a:schemeClr val="tx1">
                  <a:lumMod val="75000"/>
                  <a:lumOff val="25000"/>
                </a:schemeClr>
              </a:solidFill>
              <a:latin typeface="+mj-lt"/>
            </a:endParaRPr>
          </a:p>
        </p:txBody>
      </p:sp>
      <p:sp>
        <p:nvSpPr>
          <p:cNvPr id="94" name="Rectangle 93">
            <a:extLst>
              <a:ext uri="{FF2B5EF4-FFF2-40B4-BE49-F238E27FC236}">
                <a16:creationId xmlns:a16="http://schemas.microsoft.com/office/drawing/2014/main" id="{E1987457-886F-4A74-BE00-2F131BF670E5}"/>
              </a:ext>
            </a:extLst>
          </p:cNvPr>
          <p:cNvSpPr/>
          <p:nvPr/>
        </p:nvSpPr>
        <p:spPr>
          <a:xfrm>
            <a:off x="2216151" y="5687236"/>
            <a:ext cx="822960" cy="355539"/>
          </a:xfrm>
          <a:prstGeom prst="rect">
            <a:avLst/>
          </a:prstGeom>
          <a:solidFill>
            <a:srgbClr val="AACC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Branch</a:t>
            </a:r>
            <a:endParaRPr lang="en-US" sz="1600" b="1" dirty="0">
              <a:solidFill>
                <a:schemeClr val="tx1">
                  <a:lumMod val="75000"/>
                  <a:lumOff val="25000"/>
                </a:schemeClr>
              </a:solidFill>
              <a:latin typeface="+mj-lt"/>
            </a:endParaRPr>
          </a:p>
        </p:txBody>
      </p:sp>
      <p:sp>
        <p:nvSpPr>
          <p:cNvPr id="97" name="TextBox 96"/>
          <p:cNvSpPr txBox="1"/>
          <p:nvPr/>
        </p:nvSpPr>
        <p:spPr>
          <a:xfrm>
            <a:off x="5218277" y="5723691"/>
            <a:ext cx="733707" cy="338554"/>
          </a:xfrm>
          <a:prstGeom prst="rect">
            <a:avLst/>
          </a:prstGeom>
          <a:noFill/>
          <a:ln w="28575">
            <a:noFill/>
          </a:ln>
        </p:spPr>
        <p:txBody>
          <a:bodyPr wrap="square" lIns="0" rIns="0" rtlCol="0">
            <a:spAutoFit/>
          </a:bodyPr>
          <a:lstStyle/>
          <a:p>
            <a:pPr algn="ctr"/>
            <a:r>
              <a:rPr lang="en-US" sz="1600" b="1" dirty="0">
                <a:latin typeface="+mj-lt"/>
              </a:rPr>
              <a:t>comb.</a:t>
            </a:r>
          </a:p>
        </p:txBody>
      </p:sp>
      <p:cxnSp>
        <p:nvCxnSpPr>
          <p:cNvPr id="98" name="Connector: Elbow 122">
            <a:extLst>
              <a:ext uri="{FF2B5EF4-FFF2-40B4-BE49-F238E27FC236}">
                <a16:creationId xmlns:a16="http://schemas.microsoft.com/office/drawing/2014/main" id="{A387702F-86A1-4A94-AF57-DB580717FB14}"/>
              </a:ext>
            </a:extLst>
          </p:cNvPr>
          <p:cNvCxnSpPr>
            <a:cxnSpLocks/>
          </p:cNvCxnSpPr>
          <p:nvPr/>
        </p:nvCxnSpPr>
        <p:spPr>
          <a:xfrm rot="5400000">
            <a:off x="3060971" y="2601952"/>
            <a:ext cx="320040" cy="914400"/>
          </a:xfrm>
          <a:prstGeom prst="bentConnector3">
            <a:avLst>
              <a:gd name="adj1" fmla="val 32959"/>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936C1A77-77DD-4E0A-AF38-F2E788B5D3CB}"/>
              </a:ext>
            </a:extLst>
          </p:cNvPr>
          <p:cNvCxnSpPr>
            <a:cxnSpLocks/>
          </p:cNvCxnSpPr>
          <p:nvPr/>
        </p:nvCxnSpPr>
        <p:spPr>
          <a:xfrm>
            <a:off x="2509356" y="2997476"/>
            <a:ext cx="0" cy="22860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59104C71-99DF-4BBE-958C-57E1FF4DED4B}"/>
              </a:ext>
            </a:extLst>
          </p:cNvPr>
          <p:cNvSpPr txBox="1"/>
          <p:nvPr/>
        </p:nvSpPr>
        <p:spPr>
          <a:xfrm>
            <a:off x="2360400" y="2684795"/>
            <a:ext cx="1111249" cy="369332"/>
          </a:xfrm>
          <a:prstGeom prst="rect">
            <a:avLst/>
          </a:prstGeom>
          <a:noFill/>
          <a:ln w="28575">
            <a:noFill/>
          </a:ln>
        </p:spPr>
        <p:txBody>
          <a:bodyPr wrap="square" rtlCol="0">
            <a:spAutoFit/>
          </a:bodyPr>
          <a:lstStyle/>
          <a:p>
            <a:r>
              <a:rPr lang="hr-HR" b="1" dirty="0">
                <a:latin typeface="+mj-lt"/>
              </a:rPr>
              <a:t>1</a:t>
            </a:r>
            <a:endParaRPr lang="en-US" b="1" dirty="0">
              <a:latin typeface="+mj-lt"/>
            </a:endParaRPr>
          </a:p>
        </p:txBody>
      </p:sp>
      <p:sp>
        <p:nvSpPr>
          <p:cNvPr id="109" name="TextBox 108">
            <a:extLst>
              <a:ext uri="{FF2B5EF4-FFF2-40B4-BE49-F238E27FC236}">
                <a16:creationId xmlns:a16="http://schemas.microsoft.com/office/drawing/2014/main" id="{59104C71-99DF-4BBE-958C-57E1FF4DED4B}"/>
              </a:ext>
            </a:extLst>
          </p:cNvPr>
          <p:cNvSpPr txBox="1"/>
          <p:nvPr/>
        </p:nvSpPr>
        <p:spPr>
          <a:xfrm>
            <a:off x="2990181" y="2671493"/>
            <a:ext cx="1111249" cy="369332"/>
          </a:xfrm>
          <a:prstGeom prst="rect">
            <a:avLst/>
          </a:prstGeom>
          <a:noFill/>
          <a:ln w="28575">
            <a:noFill/>
          </a:ln>
        </p:spPr>
        <p:txBody>
          <a:bodyPr wrap="square" rtlCol="0">
            <a:spAutoFit/>
          </a:bodyPr>
          <a:lstStyle/>
          <a:p>
            <a:r>
              <a:rPr lang="en-US" b="1" dirty="0">
                <a:latin typeface="+mj-lt"/>
              </a:rPr>
              <a:t>i</a:t>
            </a:r>
          </a:p>
        </p:txBody>
      </p:sp>
      <p:cxnSp>
        <p:nvCxnSpPr>
          <p:cNvPr id="110" name="Straight Arrow Connector 109">
            <a:extLst>
              <a:ext uri="{FF2B5EF4-FFF2-40B4-BE49-F238E27FC236}">
                <a16:creationId xmlns:a16="http://schemas.microsoft.com/office/drawing/2014/main" id="{C69AAD74-30AB-49E9-9782-D918D3B97F0C}"/>
              </a:ext>
            </a:extLst>
          </p:cNvPr>
          <p:cNvCxnSpPr>
            <a:cxnSpLocks/>
          </p:cNvCxnSpPr>
          <p:nvPr/>
        </p:nvCxnSpPr>
        <p:spPr>
          <a:xfrm flipH="1">
            <a:off x="5343996" y="5128773"/>
            <a:ext cx="0" cy="18288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59104C71-99DF-4BBE-958C-57E1FF4DED4B}"/>
              </a:ext>
            </a:extLst>
          </p:cNvPr>
          <p:cNvSpPr txBox="1"/>
          <p:nvPr/>
        </p:nvSpPr>
        <p:spPr>
          <a:xfrm>
            <a:off x="5193141" y="4779209"/>
            <a:ext cx="321047" cy="369332"/>
          </a:xfrm>
          <a:prstGeom prst="rect">
            <a:avLst/>
          </a:prstGeom>
          <a:noFill/>
          <a:ln w="28575">
            <a:noFill/>
          </a:ln>
        </p:spPr>
        <p:txBody>
          <a:bodyPr wrap="square" rtlCol="0">
            <a:spAutoFit/>
          </a:bodyPr>
          <a:lstStyle/>
          <a:p>
            <a:r>
              <a:rPr lang="en-US" b="1" dirty="0">
                <a:latin typeface="+mj-lt"/>
              </a:rPr>
              <a:t>x</a:t>
            </a:r>
          </a:p>
        </p:txBody>
      </p:sp>
    </p:spTree>
    <p:extLst>
      <p:ext uri="{BB962C8B-B14F-4D97-AF65-F5344CB8AC3E}">
        <p14:creationId xmlns:p14="http://schemas.microsoft.com/office/powerpoint/2010/main" val="2193063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33FDA8A-BBFB-48A1-88B9-4C7DF46BF3B4}" type="slidenum">
              <a:rPr lang="hr-HR" smtClean="0"/>
              <a:pPr/>
              <a:t>14</a:t>
            </a:fld>
            <a:endParaRPr lang="hr-HR"/>
          </a:p>
        </p:txBody>
      </p:sp>
      <p:sp>
        <p:nvSpPr>
          <p:cNvPr id="67" name="Title 1"/>
          <p:cNvSpPr txBox="1">
            <a:spLocks/>
          </p:cNvSpPr>
          <p:nvPr/>
        </p:nvSpPr>
        <p:spPr>
          <a:xfrm>
            <a:off x="1668016" y="-228600"/>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Dataflow Circuit</a:t>
            </a:r>
            <a:endParaRPr lang="en-US" sz="3600" baseline="30000" dirty="0"/>
          </a:p>
        </p:txBody>
      </p:sp>
      <p:sp>
        <p:nvSpPr>
          <p:cNvPr id="45" name="Content Placeholder 2"/>
          <p:cNvSpPr txBox="1">
            <a:spLocks noChangeArrowheads="1"/>
          </p:cNvSpPr>
          <p:nvPr/>
        </p:nvSpPr>
        <p:spPr bwMode="auto">
          <a:xfrm>
            <a:off x="7109147" y="2278930"/>
            <a:ext cx="323532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float d=0.0; x=100.0; int i=0; </a:t>
            </a:r>
          </a:p>
          <a:p>
            <a:pPr eaLnBrk="1" hangingPunct="1">
              <a:spcBef>
                <a:spcPct val="0"/>
              </a:spcBef>
              <a:buClr>
                <a:srgbClr val="9BBB59"/>
              </a:buClr>
              <a:buSzPct val="95000"/>
              <a:buFont typeface="Wingdings 2" panose="05020102010507070707" pitchFamily="18" charset="2"/>
              <a:buNone/>
            </a:pPr>
            <a:endParaRPr lang="hr-HR" altLang="en-US" sz="1400" dirty="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do {</a:t>
            </a:r>
          </a:p>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   d = a[i] + b[i];</a:t>
            </a:r>
            <a:endParaRPr lang="en-US" altLang="en-US" sz="1400" dirty="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buClr>
                <a:srgbClr val="9BBB59"/>
              </a:buClr>
              <a:buSzPct val="95000"/>
              <a:buFont typeface="Wingdings 2" panose="05020102010507070707" pitchFamily="18" charset="2"/>
              <a:buNone/>
            </a:pPr>
            <a:r>
              <a:rPr lang="en-US" altLang="en-US" sz="1400" dirty="0">
                <a:latin typeface="Consolas" panose="020B0609020204030204" pitchFamily="49" charset="0"/>
                <a:ea typeface="Consolas" panose="020B0609020204030204" pitchFamily="49" charset="0"/>
                <a:cs typeface="Consolas" panose="020B0609020204030204" pitchFamily="49" charset="0"/>
              </a:rPr>
              <a:t>   </a:t>
            </a:r>
            <a:r>
              <a:rPr lang="hr-HR" altLang="en-US" sz="1400" dirty="0">
                <a:latin typeface="Consolas" panose="020B0609020204030204" pitchFamily="49" charset="0"/>
                <a:ea typeface="Consolas" panose="020B0609020204030204" pitchFamily="49" charset="0"/>
                <a:cs typeface="Consolas" panose="020B0609020204030204" pitchFamily="49" charset="0"/>
              </a:rPr>
              <a:t>i++;</a:t>
            </a:r>
          </a:p>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a:t>
            </a:r>
            <a:r>
              <a:rPr lang="en-US" altLang="en-US" sz="1400" dirty="0">
                <a:latin typeface="Consolas" panose="020B0609020204030204" pitchFamily="49" charset="0"/>
                <a:ea typeface="Consolas" panose="020B0609020204030204" pitchFamily="49" charset="0"/>
                <a:cs typeface="Consolas" panose="020B0609020204030204" pitchFamily="49" charset="0"/>
              </a:rPr>
              <a:t> </a:t>
            </a:r>
          </a:p>
          <a:p>
            <a:pPr eaLnBrk="1" hangingPunct="1">
              <a:spcBef>
                <a:spcPct val="0"/>
              </a:spcBef>
              <a:buClr>
                <a:srgbClr val="9BBB59"/>
              </a:buClr>
              <a:buSzPct val="95000"/>
              <a:buFont typeface="Wingdings 2" panose="05020102010507070707" pitchFamily="18" charset="2"/>
              <a:buNone/>
            </a:pPr>
            <a:r>
              <a:rPr lang="en-US" altLang="en-US" sz="1400" dirty="0">
                <a:latin typeface="Consolas" panose="020B0609020204030204" pitchFamily="49" charset="0"/>
                <a:ea typeface="Consolas" panose="020B0609020204030204" pitchFamily="49" charset="0"/>
                <a:cs typeface="Consolas" panose="020B0609020204030204" pitchFamily="49" charset="0"/>
              </a:rPr>
              <a:t>while (d&lt;x);</a:t>
            </a:r>
          </a:p>
        </p:txBody>
      </p:sp>
      <p:cxnSp>
        <p:nvCxnSpPr>
          <p:cNvPr id="48" name="Connector: Elbow 116">
            <a:extLst>
              <a:ext uri="{FF2B5EF4-FFF2-40B4-BE49-F238E27FC236}">
                <a16:creationId xmlns:a16="http://schemas.microsoft.com/office/drawing/2014/main" id="{3DFCC7D2-729F-4F3D-93E2-4ACFF5E51BD7}"/>
              </a:ext>
            </a:extLst>
          </p:cNvPr>
          <p:cNvCxnSpPr/>
          <p:nvPr/>
        </p:nvCxnSpPr>
        <p:spPr>
          <a:xfrm rot="5400000">
            <a:off x="4029908" y="4722395"/>
            <a:ext cx="174986" cy="2133994"/>
          </a:xfrm>
          <a:prstGeom prst="bent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9" name="Rounded Rectangle 48">
            <a:extLst>
              <a:ext uri="{FF2B5EF4-FFF2-40B4-BE49-F238E27FC236}">
                <a16:creationId xmlns:a16="http://schemas.microsoft.com/office/drawing/2014/main" id="{FFFE9658-381C-4660-8763-25CE0110D87B}"/>
              </a:ext>
            </a:extLst>
          </p:cNvPr>
          <p:cNvSpPr/>
          <p:nvPr/>
        </p:nvSpPr>
        <p:spPr>
          <a:xfrm>
            <a:off x="4955798" y="5301208"/>
            <a:ext cx="457200" cy="457200"/>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&lt;</a:t>
            </a:r>
            <a:endParaRPr lang="en-US" sz="3200" b="1" dirty="0">
              <a:solidFill>
                <a:schemeClr val="tx2"/>
              </a:solidFill>
              <a:latin typeface="+mj-lt"/>
            </a:endParaRPr>
          </a:p>
        </p:txBody>
      </p:sp>
      <p:cxnSp>
        <p:nvCxnSpPr>
          <p:cNvPr id="50" name="Connector: Elbow 122">
            <a:extLst>
              <a:ext uri="{FF2B5EF4-FFF2-40B4-BE49-F238E27FC236}">
                <a16:creationId xmlns:a16="http://schemas.microsoft.com/office/drawing/2014/main" id="{A387702F-86A1-4A94-AF57-DB580717FB14}"/>
              </a:ext>
            </a:extLst>
          </p:cNvPr>
          <p:cNvCxnSpPr>
            <a:cxnSpLocks/>
          </p:cNvCxnSpPr>
          <p:nvPr/>
        </p:nvCxnSpPr>
        <p:spPr>
          <a:xfrm rot="16200000" flipH="1">
            <a:off x="4500077" y="2637499"/>
            <a:ext cx="365760" cy="822960"/>
          </a:xfrm>
          <a:prstGeom prst="bentConnector3">
            <a:avLst>
              <a:gd name="adj1" fmla="val 3722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A99829F-3C57-448C-B219-85C82DEED860}"/>
              </a:ext>
            </a:extLst>
          </p:cNvPr>
          <p:cNvCxnSpPr/>
          <p:nvPr/>
        </p:nvCxnSpPr>
        <p:spPr>
          <a:xfrm flipH="1">
            <a:off x="2638925" y="3573016"/>
            <a:ext cx="2677" cy="210312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5B4ED4D-009A-40CB-BFFC-1D5A80C2E755}"/>
              </a:ext>
            </a:extLst>
          </p:cNvPr>
          <p:cNvCxnSpPr>
            <a:cxnSpLocks/>
          </p:cNvCxnSpPr>
          <p:nvPr/>
        </p:nvCxnSpPr>
        <p:spPr>
          <a:xfrm>
            <a:off x="3956249" y="1756397"/>
            <a:ext cx="1" cy="25915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96C6432-E079-4C8D-A287-448253E85731}"/>
              </a:ext>
            </a:extLst>
          </p:cNvPr>
          <p:cNvCxnSpPr>
            <a:cxnSpLocks/>
          </p:cNvCxnSpPr>
          <p:nvPr/>
        </p:nvCxnSpPr>
        <p:spPr>
          <a:xfrm>
            <a:off x="4159760" y="1215873"/>
            <a:ext cx="0" cy="27432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F497330D-9FC7-4DBA-8E9C-5A196DCC5E3E}"/>
              </a:ext>
            </a:extLst>
          </p:cNvPr>
          <p:cNvCxnSpPr>
            <a:cxnSpLocks/>
            <a:stCxn id="55" idx="2"/>
            <a:endCxn id="62" idx="0"/>
          </p:cNvCxnSpPr>
          <p:nvPr/>
        </p:nvCxnSpPr>
        <p:spPr>
          <a:xfrm flipH="1">
            <a:off x="3955019" y="2295503"/>
            <a:ext cx="1231" cy="25076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C2A32BBA-8735-41CA-84A4-0A6C92C07C5E}"/>
              </a:ext>
            </a:extLst>
          </p:cNvPr>
          <p:cNvSpPr/>
          <p:nvPr/>
        </p:nvSpPr>
        <p:spPr>
          <a:xfrm>
            <a:off x="3499048" y="2023051"/>
            <a:ext cx="914400" cy="355539"/>
          </a:xfrm>
          <a:prstGeom prst="rect">
            <a:avLst/>
          </a:prstGeom>
          <a:solidFill>
            <a:srgbClr val="92D05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Buff</a:t>
            </a:r>
            <a:endParaRPr lang="en-US" sz="1600" b="1" dirty="0">
              <a:solidFill>
                <a:schemeClr val="tx1">
                  <a:lumMod val="75000"/>
                  <a:lumOff val="25000"/>
                </a:schemeClr>
              </a:solidFill>
              <a:latin typeface="+mj-lt"/>
            </a:endParaRPr>
          </a:p>
        </p:txBody>
      </p:sp>
      <p:sp>
        <p:nvSpPr>
          <p:cNvPr id="56" name="Rectangle 55">
            <a:extLst>
              <a:ext uri="{FF2B5EF4-FFF2-40B4-BE49-F238E27FC236}">
                <a16:creationId xmlns:a16="http://schemas.microsoft.com/office/drawing/2014/main" id="{75B73230-9FB3-4C39-AB84-0819CD04A4F6}"/>
              </a:ext>
            </a:extLst>
          </p:cNvPr>
          <p:cNvSpPr/>
          <p:nvPr/>
        </p:nvSpPr>
        <p:spPr>
          <a:xfrm>
            <a:off x="3495209" y="3226077"/>
            <a:ext cx="914400" cy="355539"/>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927" rIns="0"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Load</a:t>
            </a:r>
            <a:r>
              <a:rPr lang="en-US" sz="1600" b="1" dirty="0">
                <a:solidFill>
                  <a:schemeClr val="tx1">
                    <a:lumMod val="75000"/>
                    <a:lumOff val="25000"/>
                  </a:schemeClr>
                </a:solidFill>
                <a:latin typeface="+mj-lt"/>
              </a:rPr>
              <a:t> a[</a:t>
            </a:r>
            <a:r>
              <a:rPr lang="en-US" sz="1600" b="1" dirty="0" err="1">
                <a:solidFill>
                  <a:schemeClr val="tx1">
                    <a:lumMod val="75000"/>
                    <a:lumOff val="25000"/>
                  </a:schemeClr>
                </a:solidFill>
                <a:latin typeface="+mj-lt"/>
              </a:rPr>
              <a:t>i</a:t>
            </a:r>
            <a:r>
              <a:rPr lang="en-US" sz="1600" b="1" dirty="0">
                <a:solidFill>
                  <a:schemeClr val="tx1">
                    <a:lumMod val="75000"/>
                    <a:lumOff val="25000"/>
                  </a:schemeClr>
                </a:solidFill>
                <a:latin typeface="+mj-lt"/>
              </a:rPr>
              <a:t>]</a:t>
            </a:r>
          </a:p>
        </p:txBody>
      </p:sp>
      <p:sp>
        <p:nvSpPr>
          <p:cNvPr id="57" name="Rectangle 56">
            <a:extLst>
              <a:ext uri="{FF2B5EF4-FFF2-40B4-BE49-F238E27FC236}">
                <a16:creationId xmlns:a16="http://schemas.microsoft.com/office/drawing/2014/main" id="{36800052-658E-4208-AA5D-BBB70FB63285}"/>
              </a:ext>
            </a:extLst>
          </p:cNvPr>
          <p:cNvSpPr/>
          <p:nvPr/>
        </p:nvSpPr>
        <p:spPr>
          <a:xfrm>
            <a:off x="4653414" y="3230161"/>
            <a:ext cx="914400" cy="347046"/>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927" rIns="0"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Load</a:t>
            </a:r>
            <a:r>
              <a:rPr lang="en-US" sz="1600" b="1" dirty="0">
                <a:solidFill>
                  <a:schemeClr val="tx1">
                    <a:lumMod val="75000"/>
                    <a:lumOff val="25000"/>
                  </a:schemeClr>
                </a:solidFill>
                <a:latin typeface="+mj-lt"/>
              </a:rPr>
              <a:t> b[</a:t>
            </a:r>
            <a:r>
              <a:rPr lang="en-US" sz="1600" b="1" dirty="0" err="1">
                <a:solidFill>
                  <a:schemeClr val="tx1">
                    <a:lumMod val="75000"/>
                    <a:lumOff val="25000"/>
                  </a:schemeClr>
                </a:solidFill>
                <a:latin typeface="+mj-lt"/>
              </a:rPr>
              <a:t>i</a:t>
            </a:r>
            <a:r>
              <a:rPr lang="en-US" sz="1600" b="1" dirty="0">
                <a:solidFill>
                  <a:schemeClr val="tx1">
                    <a:lumMod val="75000"/>
                    <a:lumOff val="25000"/>
                  </a:schemeClr>
                </a:solidFill>
                <a:latin typeface="+mj-lt"/>
              </a:rPr>
              <a:t>]</a:t>
            </a:r>
          </a:p>
        </p:txBody>
      </p:sp>
      <p:sp>
        <p:nvSpPr>
          <p:cNvPr id="58" name="Rounded Rectangle 57">
            <a:extLst>
              <a:ext uri="{FF2B5EF4-FFF2-40B4-BE49-F238E27FC236}">
                <a16:creationId xmlns:a16="http://schemas.microsoft.com/office/drawing/2014/main" id="{C7F10665-54FC-455B-ABB5-29D00F39099D}"/>
              </a:ext>
            </a:extLst>
          </p:cNvPr>
          <p:cNvSpPr/>
          <p:nvPr/>
        </p:nvSpPr>
        <p:spPr>
          <a:xfrm>
            <a:off x="4307726" y="3934947"/>
            <a:ext cx="457200" cy="1028931"/>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a:t>
            </a:r>
            <a:endParaRPr lang="en-US" sz="3200" b="1" dirty="0">
              <a:solidFill>
                <a:schemeClr val="tx2"/>
              </a:solidFill>
              <a:latin typeface="+mj-lt"/>
            </a:endParaRPr>
          </a:p>
        </p:txBody>
      </p:sp>
      <p:sp>
        <p:nvSpPr>
          <p:cNvPr id="59" name="Rounded Rectangle 58">
            <a:extLst>
              <a:ext uri="{FF2B5EF4-FFF2-40B4-BE49-F238E27FC236}">
                <a16:creationId xmlns:a16="http://schemas.microsoft.com/office/drawing/2014/main" id="{5BC7F14E-4524-4A34-ADEC-08CB3BDE66D3}"/>
              </a:ext>
            </a:extLst>
          </p:cNvPr>
          <p:cNvSpPr/>
          <p:nvPr/>
        </p:nvSpPr>
        <p:spPr>
          <a:xfrm>
            <a:off x="2413001" y="3212976"/>
            <a:ext cx="457200" cy="457200"/>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a:t>
            </a:r>
            <a:endParaRPr lang="en-US" sz="3200" b="1" dirty="0">
              <a:solidFill>
                <a:schemeClr val="tx2"/>
              </a:solidFill>
              <a:latin typeface="+mj-lt"/>
            </a:endParaRPr>
          </a:p>
        </p:txBody>
      </p:sp>
      <p:cxnSp>
        <p:nvCxnSpPr>
          <p:cNvPr id="60" name="Straight Arrow Connector 59">
            <a:extLst>
              <a:ext uri="{FF2B5EF4-FFF2-40B4-BE49-F238E27FC236}">
                <a16:creationId xmlns:a16="http://schemas.microsoft.com/office/drawing/2014/main" id="{05C3D846-C504-45AE-99DB-864648A76E1F}"/>
              </a:ext>
            </a:extLst>
          </p:cNvPr>
          <p:cNvCxnSpPr>
            <a:cxnSpLocks/>
            <a:stCxn id="62" idx="2"/>
            <a:endCxn id="56" idx="0"/>
          </p:cNvCxnSpPr>
          <p:nvPr/>
        </p:nvCxnSpPr>
        <p:spPr>
          <a:xfrm flipH="1">
            <a:off x="3952410" y="2901810"/>
            <a:ext cx="2609" cy="32426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or: Elbow 111">
            <a:extLst>
              <a:ext uri="{FF2B5EF4-FFF2-40B4-BE49-F238E27FC236}">
                <a16:creationId xmlns:a16="http://schemas.microsoft.com/office/drawing/2014/main" id="{A2DBCA1A-8E8D-480E-92B2-E4661F825533}"/>
              </a:ext>
            </a:extLst>
          </p:cNvPr>
          <p:cNvCxnSpPr/>
          <p:nvPr/>
        </p:nvCxnSpPr>
        <p:spPr>
          <a:xfrm rot="16200000" flipH="1">
            <a:off x="3988992" y="3526538"/>
            <a:ext cx="365760" cy="457200"/>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796956CD-0659-4CCD-B10D-3E5AB457D2B6}"/>
              </a:ext>
            </a:extLst>
          </p:cNvPr>
          <p:cNvSpPr/>
          <p:nvPr/>
        </p:nvSpPr>
        <p:spPr>
          <a:xfrm>
            <a:off x="3497818" y="2546272"/>
            <a:ext cx="914400" cy="355539"/>
          </a:xfrm>
          <a:prstGeom prst="rect">
            <a:avLst/>
          </a:prstGeom>
          <a:solidFill>
            <a:srgbClr val="D6BBEB"/>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Fork</a:t>
            </a:r>
            <a:endParaRPr lang="en-US" sz="1600" b="1" dirty="0">
              <a:solidFill>
                <a:schemeClr val="tx1">
                  <a:lumMod val="75000"/>
                  <a:lumOff val="25000"/>
                </a:schemeClr>
              </a:solidFill>
              <a:latin typeface="+mj-lt"/>
            </a:endParaRPr>
          </a:p>
        </p:txBody>
      </p:sp>
      <p:cxnSp>
        <p:nvCxnSpPr>
          <p:cNvPr id="63" name="Connector: Elbow 112">
            <a:extLst>
              <a:ext uri="{FF2B5EF4-FFF2-40B4-BE49-F238E27FC236}">
                <a16:creationId xmlns:a16="http://schemas.microsoft.com/office/drawing/2014/main" id="{30A40B61-2DD2-4B70-B0F3-DB43530B78CE}"/>
              </a:ext>
            </a:extLst>
          </p:cNvPr>
          <p:cNvCxnSpPr>
            <a:stCxn id="57" idx="2"/>
          </p:cNvCxnSpPr>
          <p:nvPr/>
        </p:nvCxnSpPr>
        <p:spPr>
          <a:xfrm rot="5400000">
            <a:off x="4699134" y="3531487"/>
            <a:ext cx="365760" cy="457200"/>
          </a:xfrm>
          <a:prstGeom prst="bentConnector3">
            <a:avLst>
              <a:gd name="adj1" fmla="val 49276"/>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115">
            <a:extLst>
              <a:ext uri="{FF2B5EF4-FFF2-40B4-BE49-F238E27FC236}">
                <a16:creationId xmlns:a16="http://schemas.microsoft.com/office/drawing/2014/main" id="{97DBCEF3-191D-44A6-AD45-1B70996EADCF}"/>
              </a:ext>
            </a:extLst>
          </p:cNvPr>
          <p:cNvCxnSpPr>
            <a:stCxn id="58" idx="2"/>
          </p:cNvCxnSpPr>
          <p:nvPr/>
        </p:nvCxnSpPr>
        <p:spPr>
          <a:xfrm rot="16200000" flipH="1">
            <a:off x="4605652" y="4894552"/>
            <a:ext cx="347777" cy="486427"/>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F8DC70FF-2774-4B39-92C3-199BD2AEA584}"/>
              </a:ext>
            </a:extLst>
          </p:cNvPr>
          <p:cNvCxnSpPr>
            <a:cxnSpLocks/>
          </p:cNvCxnSpPr>
          <p:nvPr/>
        </p:nvCxnSpPr>
        <p:spPr>
          <a:xfrm>
            <a:off x="2842012" y="5983696"/>
            <a:ext cx="0" cy="39763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121">
            <a:extLst>
              <a:ext uri="{FF2B5EF4-FFF2-40B4-BE49-F238E27FC236}">
                <a16:creationId xmlns:a16="http://schemas.microsoft.com/office/drawing/2014/main" id="{2EF53138-75F2-4FCA-8F40-37927809A891}"/>
              </a:ext>
            </a:extLst>
          </p:cNvPr>
          <p:cNvCxnSpPr>
            <a:cxnSpLocks/>
          </p:cNvCxnSpPr>
          <p:nvPr/>
        </p:nvCxnSpPr>
        <p:spPr>
          <a:xfrm rot="5400000" flipH="1" flipV="1">
            <a:off x="751571" y="3115711"/>
            <a:ext cx="4572000" cy="1317324"/>
          </a:xfrm>
          <a:prstGeom prst="bentConnector5">
            <a:avLst>
              <a:gd name="adj1" fmla="val -4834"/>
              <a:gd name="adj2" fmla="val -42941"/>
              <a:gd name="adj3" fmla="val 104834"/>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CE478E4B-E17F-401D-B523-D194BB4E899B}"/>
              </a:ext>
            </a:extLst>
          </p:cNvPr>
          <p:cNvSpPr txBox="1"/>
          <p:nvPr/>
        </p:nvSpPr>
        <p:spPr>
          <a:xfrm>
            <a:off x="3665778" y="908720"/>
            <a:ext cx="1111249" cy="338554"/>
          </a:xfrm>
          <a:prstGeom prst="rect">
            <a:avLst/>
          </a:prstGeom>
          <a:noFill/>
          <a:ln w="28575">
            <a:noFill/>
          </a:ln>
        </p:spPr>
        <p:txBody>
          <a:bodyPr wrap="square" rtlCol="0">
            <a:spAutoFit/>
          </a:bodyPr>
          <a:lstStyle/>
          <a:p>
            <a:r>
              <a:rPr lang="hr-HR" sz="1600" b="1" dirty="0">
                <a:latin typeface="+mj-lt"/>
              </a:rPr>
              <a:t>Start, i=0</a:t>
            </a:r>
            <a:endParaRPr lang="en-US" sz="1600" b="1" dirty="0">
              <a:latin typeface="+mj-lt"/>
            </a:endParaRPr>
          </a:p>
        </p:txBody>
      </p:sp>
      <p:sp>
        <p:nvSpPr>
          <p:cNvPr id="69" name="TextBox 68">
            <a:extLst>
              <a:ext uri="{FF2B5EF4-FFF2-40B4-BE49-F238E27FC236}">
                <a16:creationId xmlns:a16="http://schemas.microsoft.com/office/drawing/2014/main" id="{2547588B-58B4-4DD6-B0D3-0E85F270A8FA}"/>
              </a:ext>
            </a:extLst>
          </p:cNvPr>
          <p:cNvSpPr txBox="1"/>
          <p:nvPr/>
        </p:nvSpPr>
        <p:spPr>
          <a:xfrm>
            <a:off x="2623163" y="6348296"/>
            <a:ext cx="990974" cy="338554"/>
          </a:xfrm>
          <a:prstGeom prst="rect">
            <a:avLst/>
          </a:prstGeom>
          <a:noFill/>
          <a:ln w="28575">
            <a:noFill/>
          </a:ln>
        </p:spPr>
        <p:txBody>
          <a:bodyPr wrap="square" rtlCol="0">
            <a:spAutoFit/>
          </a:bodyPr>
          <a:lstStyle/>
          <a:p>
            <a:r>
              <a:rPr lang="hr-HR" sz="1600" b="1" dirty="0">
                <a:latin typeface="+mj-lt"/>
              </a:rPr>
              <a:t>End</a:t>
            </a:r>
            <a:endParaRPr lang="en-US" sz="1600" b="1" dirty="0">
              <a:latin typeface="+mj-lt"/>
            </a:endParaRPr>
          </a:p>
        </p:txBody>
      </p:sp>
      <p:sp>
        <p:nvSpPr>
          <p:cNvPr id="70" name="TextBox 69">
            <a:extLst>
              <a:ext uri="{FF2B5EF4-FFF2-40B4-BE49-F238E27FC236}">
                <a16:creationId xmlns:a16="http://schemas.microsoft.com/office/drawing/2014/main" id="{59104C71-99DF-4BBE-958C-57E1FF4DED4B}"/>
              </a:ext>
            </a:extLst>
          </p:cNvPr>
          <p:cNvSpPr txBox="1"/>
          <p:nvPr/>
        </p:nvSpPr>
        <p:spPr>
          <a:xfrm>
            <a:off x="4857374" y="4786815"/>
            <a:ext cx="360903" cy="369332"/>
          </a:xfrm>
          <a:prstGeom prst="rect">
            <a:avLst/>
          </a:prstGeom>
          <a:noFill/>
          <a:ln w="28575">
            <a:noFill/>
          </a:ln>
        </p:spPr>
        <p:txBody>
          <a:bodyPr wrap="square" rtlCol="0">
            <a:spAutoFit/>
          </a:bodyPr>
          <a:lstStyle/>
          <a:p>
            <a:r>
              <a:rPr lang="en-US" b="1" dirty="0">
                <a:latin typeface="+mj-lt"/>
              </a:rPr>
              <a:t>d</a:t>
            </a:r>
          </a:p>
        </p:txBody>
      </p:sp>
      <p:sp>
        <p:nvSpPr>
          <p:cNvPr id="71" name="TextBox 70"/>
          <p:cNvSpPr txBox="1"/>
          <p:nvPr/>
        </p:nvSpPr>
        <p:spPr>
          <a:xfrm>
            <a:off x="4806992" y="3914485"/>
            <a:ext cx="733707" cy="338554"/>
          </a:xfrm>
          <a:prstGeom prst="rect">
            <a:avLst/>
          </a:prstGeom>
          <a:noFill/>
          <a:ln w="28575">
            <a:noFill/>
          </a:ln>
        </p:spPr>
        <p:txBody>
          <a:bodyPr wrap="square" lIns="0" rIns="0" rtlCol="0">
            <a:spAutoFit/>
          </a:bodyPr>
          <a:lstStyle/>
          <a:p>
            <a:pPr algn="ctr"/>
            <a:r>
              <a:rPr lang="en-US" sz="1600" b="1" dirty="0">
                <a:latin typeface="+mj-lt"/>
              </a:rPr>
              <a:t>3 stages</a:t>
            </a:r>
          </a:p>
        </p:txBody>
      </p:sp>
      <p:sp>
        <p:nvSpPr>
          <p:cNvPr id="72" name="TextBox 71"/>
          <p:cNvSpPr txBox="1"/>
          <p:nvPr/>
        </p:nvSpPr>
        <p:spPr>
          <a:xfrm>
            <a:off x="2637225" y="3594502"/>
            <a:ext cx="733707" cy="338554"/>
          </a:xfrm>
          <a:prstGeom prst="rect">
            <a:avLst/>
          </a:prstGeom>
          <a:noFill/>
          <a:ln w="28575">
            <a:noFill/>
          </a:ln>
        </p:spPr>
        <p:txBody>
          <a:bodyPr wrap="square" lIns="0" rIns="0" rtlCol="0">
            <a:spAutoFit/>
          </a:bodyPr>
          <a:lstStyle/>
          <a:p>
            <a:pPr algn="ctr"/>
            <a:r>
              <a:rPr lang="en-US" sz="1600" b="1" dirty="0">
                <a:latin typeface="+mj-lt"/>
              </a:rPr>
              <a:t>comb.</a:t>
            </a:r>
          </a:p>
        </p:txBody>
      </p:sp>
      <p:cxnSp>
        <p:nvCxnSpPr>
          <p:cNvPr id="73" name="Straight Connector 72"/>
          <p:cNvCxnSpPr/>
          <p:nvPr/>
        </p:nvCxnSpPr>
        <p:spPr>
          <a:xfrm>
            <a:off x="4307726" y="4280224"/>
            <a:ext cx="457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307726" y="4630086"/>
            <a:ext cx="457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93A489BB-271B-43FB-9205-164B69FF1124}"/>
              </a:ext>
            </a:extLst>
          </p:cNvPr>
          <p:cNvSpPr/>
          <p:nvPr/>
        </p:nvSpPr>
        <p:spPr>
          <a:xfrm>
            <a:off x="3486072" y="1474265"/>
            <a:ext cx="914400" cy="355539"/>
          </a:xfrm>
          <a:prstGeom prst="rect">
            <a:avLst/>
          </a:prstGeom>
          <a:solidFill>
            <a:srgbClr val="AACC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Merge</a:t>
            </a:r>
            <a:endParaRPr lang="en-US" sz="1600" b="1" dirty="0">
              <a:solidFill>
                <a:schemeClr val="tx1">
                  <a:lumMod val="75000"/>
                  <a:lumOff val="25000"/>
                </a:schemeClr>
              </a:solidFill>
              <a:latin typeface="+mj-lt"/>
            </a:endParaRPr>
          </a:p>
        </p:txBody>
      </p:sp>
      <p:sp>
        <p:nvSpPr>
          <p:cNvPr id="94" name="Rectangle 93">
            <a:extLst>
              <a:ext uri="{FF2B5EF4-FFF2-40B4-BE49-F238E27FC236}">
                <a16:creationId xmlns:a16="http://schemas.microsoft.com/office/drawing/2014/main" id="{E1987457-886F-4A74-BE00-2F131BF670E5}"/>
              </a:ext>
            </a:extLst>
          </p:cNvPr>
          <p:cNvSpPr/>
          <p:nvPr/>
        </p:nvSpPr>
        <p:spPr>
          <a:xfrm>
            <a:off x="2216151" y="5687236"/>
            <a:ext cx="822960" cy="355539"/>
          </a:xfrm>
          <a:prstGeom prst="rect">
            <a:avLst/>
          </a:prstGeom>
          <a:solidFill>
            <a:srgbClr val="AACC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Branch</a:t>
            </a:r>
            <a:endParaRPr lang="en-US" sz="1600" b="1" dirty="0">
              <a:solidFill>
                <a:schemeClr val="tx1">
                  <a:lumMod val="75000"/>
                  <a:lumOff val="25000"/>
                </a:schemeClr>
              </a:solidFill>
              <a:latin typeface="+mj-lt"/>
            </a:endParaRPr>
          </a:p>
        </p:txBody>
      </p:sp>
      <p:sp>
        <p:nvSpPr>
          <p:cNvPr id="97" name="TextBox 96"/>
          <p:cNvSpPr txBox="1"/>
          <p:nvPr/>
        </p:nvSpPr>
        <p:spPr>
          <a:xfrm>
            <a:off x="5218277" y="5723691"/>
            <a:ext cx="733707" cy="338554"/>
          </a:xfrm>
          <a:prstGeom prst="rect">
            <a:avLst/>
          </a:prstGeom>
          <a:noFill/>
          <a:ln w="28575">
            <a:noFill/>
          </a:ln>
        </p:spPr>
        <p:txBody>
          <a:bodyPr wrap="square" lIns="0" rIns="0" rtlCol="0">
            <a:spAutoFit/>
          </a:bodyPr>
          <a:lstStyle/>
          <a:p>
            <a:pPr algn="ctr"/>
            <a:r>
              <a:rPr lang="en-US" sz="1600" b="1" dirty="0">
                <a:latin typeface="+mj-lt"/>
              </a:rPr>
              <a:t>comb.</a:t>
            </a:r>
          </a:p>
        </p:txBody>
      </p:sp>
      <p:cxnSp>
        <p:nvCxnSpPr>
          <p:cNvPr id="98" name="Connector: Elbow 122">
            <a:extLst>
              <a:ext uri="{FF2B5EF4-FFF2-40B4-BE49-F238E27FC236}">
                <a16:creationId xmlns:a16="http://schemas.microsoft.com/office/drawing/2014/main" id="{A387702F-86A1-4A94-AF57-DB580717FB14}"/>
              </a:ext>
            </a:extLst>
          </p:cNvPr>
          <p:cNvCxnSpPr>
            <a:cxnSpLocks/>
          </p:cNvCxnSpPr>
          <p:nvPr/>
        </p:nvCxnSpPr>
        <p:spPr>
          <a:xfrm rot="5400000">
            <a:off x="3060971" y="2601952"/>
            <a:ext cx="320040" cy="914400"/>
          </a:xfrm>
          <a:prstGeom prst="bentConnector3">
            <a:avLst>
              <a:gd name="adj1" fmla="val 32959"/>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936C1A77-77DD-4E0A-AF38-F2E788B5D3CB}"/>
              </a:ext>
            </a:extLst>
          </p:cNvPr>
          <p:cNvCxnSpPr>
            <a:cxnSpLocks/>
          </p:cNvCxnSpPr>
          <p:nvPr/>
        </p:nvCxnSpPr>
        <p:spPr>
          <a:xfrm>
            <a:off x="2509356" y="2997476"/>
            <a:ext cx="0" cy="22860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59104C71-99DF-4BBE-958C-57E1FF4DED4B}"/>
              </a:ext>
            </a:extLst>
          </p:cNvPr>
          <p:cNvSpPr txBox="1"/>
          <p:nvPr/>
        </p:nvSpPr>
        <p:spPr>
          <a:xfrm>
            <a:off x="2360400" y="2684795"/>
            <a:ext cx="1111249" cy="369332"/>
          </a:xfrm>
          <a:prstGeom prst="rect">
            <a:avLst/>
          </a:prstGeom>
          <a:noFill/>
          <a:ln w="28575">
            <a:noFill/>
          </a:ln>
        </p:spPr>
        <p:txBody>
          <a:bodyPr wrap="square" rtlCol="0">
            <a:spAutoFit/>
          </a:bodyPr>
          <a:lstStyle/>
          <a:p>
            <a:r>
              <a:rPr lang="hr-HR" b="1" dirty="0">
                <a:latin typeface="+mj-lt"/>
              </a:rPr>
              <a:t>1</a:t>
            </a:r>
            <a:endParaRPr lang="en-US" b="1" dirty="0">
              <a:latin typeface="+mj-lt"/>
            </a:endParaRPr>
          </a:p>
        </p:txBody>
      </p:sp>
      <p:sp>
        <p:nvSpPr>
          <p:cNvPr id="109" name="TextBox 108">
            <a:extLst>
              <a:ext uri="{FF2B5EF4-FFF2-40B4-BE49-F238E27FC236}">
                <a16:creationId xmlns:a16="http://schemas.microsoft.com/office/drawing/2014/main" id="{59104C71-99DF-4BBE-958C-57E1FF4DED4B}"/>
              </a:ext>
            </a:extLst>
          </p:cNvPr>
          <p:cNvSpPr txBox="1"/>
          <p:nvPr/>
        </p:nvSpPr>
        <p:spPr>
          <a:xfrm>
            <a:off x="2990181" y="2671493"/>
            <a:ext cx="1111249" cy="369332"/>
          </a:xfrm>
          <a:prstGeom prst="rect">
            <a:avLst/>
          </a:prstGeom>
          <a:noFill/>
          <a:ln w="28575">
            <a:noFill/>
          </a:ln>
        </p:spPr>
        <p:txBody>
          <a:bodyPr wrap="square" rtlCol="0">
            <a:spAutoFit/>
          </a:bodyPr>
          <a:lstStyle/>
          <a:p>
            <a:r>
              <a:rPr lang="en-US" b="1" dirty="0">
                <a:latin typeface="+mj-lt"/>
              </a:rPr>
              <a:t>i</a:t>
            </a:r>
          </a:p>
        </p:txBody>
      </p:sp>
      <p:cxnSp>
        <p:nvCxnSpPr>
          <p:cNvPr id="110" name="Straight Arrow Connector 109">
            <a:extLst>
              <a:ext uri="{FF2B5EF4-FFF2-40B4-BE49-F238E27FC236}">
                <a16:creationId xmlns:a16="http://schemas.microsoft.com/office/drawing/2014/main" id="{C69AAD74-30AB-49E9-9782-D918D3B97F0C}"/>
              </a:ext>
            </a:extLst>
          </p:cNvPr>
          <p:cNvCxnSpPr>
            <a:cxnSpLocks/>
          </p:cNvCxnSpPr>
          <p:nvPr/>
        </p:nvCxnSpPr>
        <p:spPr>
          <a:xfrm flipH="1">
            <a:off x="5343996" y="5128773"/>
            <a:ext cx="0" cy="18288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59104C71-99DF-4BBE-958C-57E1FF4DED4B}"/>
              </a:ext>
            </a:extLst>
          </p:cNvPr>
          <p:cNvSpPr txBox="1"/>
          <p:nvPr/>
        </p:nvSpPr>
        <p:spPr>
          <a:xfrm>
            <a:off x="5193141" y="4779209"/>
            <a:ext cx="321047" cy="369332"/>
          </a:xfrm>
          <a:prstGeom prst="rect">
            <a:avLst/>
          </a:prstGeom>
          <a:noFill/>
          <a:ln w="28575">
            <a:noFill/>
          </a:ln>
        </p:spPr>
        <p:txBody>
          <a:bodyPr wrap="square" rtlCol="0">
            <a:spAutoFit/>
          </a:bodyPr>
          <a:lstStyle/>
          <a:p>
            <a:r>
              <a:rPr lang="en-US" b="1" dirty="0">
                <a:latin typeface="+mj-lt"/>
              </a:rPr>
              <a:t>x</a:t>
            </a:r>
          </a:p>
        </p:txBody>
      </p:sp>
    </p:spTree>
    <p:extLst>
      <p:ext uri="{BB962C8B-B14F-4D97-AF65-F5344CB8AC3E}">
        <p14:creationId xmlns:p14="http://schemas.microsoft.com/office/powerpoint/2010/main" val="2488823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Connector: Elbow 122">
            <a:extLst>
              <a:ext uri="{FF2B5EF4-FFF2-40B4-BE49-F238E27FC236}">
                <a16:creationId xmlns:a16="http://schemas.microsoft.com/office/drawing/2014/main" id="{A387702F-86A1-4A94-AF57-DB580717FB14}"/>
              </a:ext>
            </a:extLst>
          </p:cNvPr>
          <p:cNvCxnSpPr>
            <a:cxnSpLocks/>
          </p:cNvCxnSpPr>
          <p:nvPr/>
        </p:nvCxnSpPr>
        <p:spPr>
          <a:xfrm rot="5400000">
            <a:off x="3060971" y="2601952"/>
            <a:ext cx="320040" cy="914400"/>
          </a:xfrm>
          <a:prstGeom prst="bentConnector3">
            <a:avLst>
              <a:gd name="adj1" fmla="val 32959"/>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116">
            <a:extLst>
              <a:ext uri="{FF2B5EF4-FFF2-40B4-BE49-F238E27FC236}">
                <a16:creationId xmlns:a16="http://schemas.microsoft.com/office/drawing/2014/main" id="{3DFCC7D2-729F-4F3D-93E2-4ACFF5E51BD7}"/>
              </a:ext>
            </a:extLst>
          </p:cNvPr>
          <p:cNvCxnSpPr/>
          <p:nvPr/>
        </p:nvCxnSpPr>
        <p:spPr>
          <a:xfrm rot="5400000">
            <a:off x="4029908" y="4722395"/>
            <a:ext cx="174986" cy="2133994"/>
          </a:xfrm>
          <a:prstGeom prst="bent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2" name="Rounded Rectangle 81">
            <a:extLst>
              <a:ext uri="{FF2B5EF4-FFF2-40B4-BE49-F238E27FC236}">
                <a16:creationId xmlns:a16="http://schemas.microsoft.com/office/drawing/2014/main" id="{FFFE9658-381C-4660-8763-25CE0110D87B}"/>
              </a:ext>
            </a:extLst>
          </p:cNvPr>
          <p:cNvSpPr/>
          <p:nvPr/>
        </p:nvSpPr>
        <p:spPr>
          <a:xfrm>
            <a:off x="4955798" y="5301208"/>
            <a:ext cx="457200" cy="457200"/>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&lt;</a:t>
            </a:r>
            <a:endParaRPr lang="en-US" sz="3200" b="1" dirty="0">
              <a:solidFill>
                <a:schemeClr val="tx2"/>
              </a:solidFill>
              <a:latin typeface="+mj-lt"/>
            </a:endParaRPr>
          </a:p>
        </p:txBody>
      </p:sp>
      <p:cxnSp>
        <p:nvCxnSpPr>
          <p:cNvPr id="102" name="Connector: Elbow 122">
            <a:extLst>
              <a:ext uri="{FF2B5EF4-FFF2-40B4-BE49-F238E27FC236}">
                <a16:creationId xmlns:a16="http://schemas.microsoft.com/office/drawing/2014/main" id="{A387702F-86A1-4A94-AF57-DB580717FB14}"/>
              </a:ext>
            </a:extLst>
          </p:cNvPr>
          <p:cNvCxnSpPr>
            <a:cxnSpLocks/>
          </p:cNvCxnSpPr>
          <p:nvPr/>
        </p:nvCxnSpPr>
        <p:spPr>
          <a:xfrm rot="16200000" flipH="1">
            <a:off x="4500077" y="2637499"/>
            <a:ext cx="365760" cy="822960"/>
          </a:xfrm>
          <a:prstGeom prst="bentConnector3">
            <a:avLst>
              <a:gd name="adj1" fmla="val 3722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A33FDA8A-BBFB-48A1-88B9-4C7DF46BF3B4}" type="slidenum">
              <a:rPr lang="hr-HR" smtClean="0"/>
              <a:pPr/>
              <a:t>15</a:t>
            </a:fld>
            <a:endParaRPr lang="hr-HR"/>
          </a:p>
        </p:txBody>
      </p:sp>
      <p:cxnSp>
        <p:nvCxnSpPr>
          <p:cNvPr id="74" name="Straight Arrow Connector 73">
            <a:extLst>
              <a:ext uri="{FF2B5EF4-FFF2-40B4-BE49-F238E27FC236}">
                <a16:creationId xmlns:a16="http://schemas.microsoft.com/office/drawing/2014/main" id="{BA99829F-3C57-448C-B219-85C82DEED860}"/>
              </a:ext>
            </a:extLst>
          </p:cNvPr>
          <p:cNvCxnSpPr/>
          <p:nvPr/>
        </p:nvCxnSpPr>
        <p:spPr>
          <a:xfrm flipH="1">
            <a:off x="2638925" y="3573016"/>
            <a:ext cx="2677" cy="210312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5B4ED4D-009A-40CB-BFFC-1D5A80C2E755}"/>
              </a:ext>
            </a:extLst>
          </p:cNvPr>
          <p:cNvCxnSpPr>
            <a:cxnSpLocks/>
          </p:cNvCxnSpPr>
          <p:nvPr/>
        </p:nvCxnSpPr>
        <p:spPr>
          <a:xfrm>
            <a:off x="3956249" y="1756397"/>
            <a:ext cx="1" cy="25915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196C6432-E079-4C8D-A287-448253E85731}"/>
              </a:ext>
            </a:extLst>
          </p:cNvPr>
          <p:cNvCxnSpPr>
            <a:cxnSpLocks/>
          </p:cNvCxnSpPr>
          <p:nvPr/>
        </p:nvCxnSpPr>
        <p:spPr>
          <a:xfrm>
            <a:off x="4159760" y="1215873"/>
            <a:ext cx="0" cy="27432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497330D-9FC7-4DBA-8E9C-5A196DCC5E3E}"/>
              </a:ext>
            </a:extLst>
          </p:cNvPr>
          <p:cNvCxnSpPr>
            <a:cxnSpLocks/>
            <a:stCxn id="78" idx="2"/>
            <a:endCxn id="85" idx="0"/>
          </p:cNvCxnSpPr>
          <p:nvPr/>
        </p:nvCxnSpPr>
        <p:spPr>
          <a:xfrm flipH="1">
            <a:off x="3955019" y="2295503"/>
            <a:ext cx="1231" cy="25076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C2A32BBA-8735-41CA-84A4-0A6C92C07C5E}"/>
              </a:ext>
            </a:extLst>
          </p:cNvPr>
          <p:cNvSpPr/>
          <p:nvPr/>
        </p:nvSpPr>
        <p:spPr>
          <a:xfrm>
            <a:off x="3499048" y="2023051"/>
            <a:ext cx="914400" cy="355539"/>
          </a:xfrm>
          <a:prstGeom prst="rect">
            <a:avLst/>
          </a:prstGeom>
          <a:solidFill>
            <a:srgbClr val="92D05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Buff</a:t>
            </a:r>
            <a:endParaRPr lang="en-US" sz="1600" b="1" dirty="0">
              <a:solidFill>
                <a:schemeClr val="tx1">
                  <a:lumMod val="75000"/>
                  <a:lumOff val="25000"/>
                </a:schemeClr>
              </a:solidFill>
              <a:latin typeface="+mj-lt"/>
            </a:endParaRPr>
          </a:p>
        </p:txBody>
      </p:sp>
      <p:sp>
        <p:nvSpPr>
          <p:cNvPr id="79" name="Rectangle 78">
            <a:extLst>
              <a:ext uri="{FF2B5EF4-FFF2-40B4-BE49-F238E27FC236}">
                <a16:creationId xmlns:a16="http://schemas.microsoft.com/office/drawing/2014/main" id="{75B73230-9FB3-4C39-AB84-0819CD04A4F6}"/>
              </a:ext>
            </a:extLst>
          </p:cNvPr>
          <p:cNvSpPr/>
          <p:nvPr/>
        </p:nvSpPr>
        <p:spPr>
          <a:xfrm>
            <a:off x="3495209" y="3226077"/>
            <a:ext cx="914400" cy="355539"/>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927" rIns="0"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Load</a:t>
            </a:r>
            <a:r>
              <a:rPr lang="en-US" sz="1600" b="1" dirty="0">
                <a:solidFill>
                  <a:schemeClr val="tx1">
                    <a:lumMod val="75000"/>
                    <a:lumOff val="25000"/>
                  </a:schemeClr>
                </a:solidFill>
                <a:latin typeface="+mj-lt"/>
              </a:rPr>
              <a:t> a[</a:t>
            </a:r>
            <a:r>
              <a:rPr lang="en-US" sz="1600" b="1" dirty="0" err="1">
                <a:solidFill>
                  <a:schemeClr val="tx1">
                    <a:lumMod val="75000"/>
                    <a:lumOff val="25000"/>
                  </a:schemeClr>
                </a:solidFill>
                <a:latin typeface="+mj-lt"/>
              </a:rPr>
              <a:t>i</a:t>
            </a:r>
            <a:r>
              <a:rPr lang="en-US" sz="1600" b="1" dirty="0">
                <a:solidFill>
                  <a:schemeClr val="tx1">
                    <a:lumMod val="75000"/>
                    <a:lumOff val="25000"/>
                  </a:schemeClr>
                </a:solidFill>
                <a:latin typeface="+mj-lt"/>
              </a:rPr>
              <a:t>]</a:t>
            </a:r>
          </a:p>
        </p:txBody>
      </p:sp>
      <p:sp>
        <p:nvSpPr>
          <p:cNvPr id="80" name="Rectangle 79">
            <a:extLst>
              <a:ext uri="{FF2B5EF4-FFF2-40B4-BE49-F238E27FC236}">
                <a16:creationId xmlns:a16="http://schemas.microsoft.com/office/drawing/2014/main" id="{36800052-658E-4208-AA5D-BBB70FB63285}"/>
              </a:ext>
            </a:extLst>
          </p:cNvPr>
          <p:cNvSpPr/>
          <p:nvPr/>
        </p:nvSpPr>
        <p:spPr>
          <a:xfrm>
            <a:off x="4653414" y="3230161"/>
            <a:ext cx="914400" cy="347046"/>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927" rIns="0"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Load</a:t>
            </a:r>
            <a:r>
              <a:rPr lang="en-US" sz="1600" b="1" dirty="0">
                <a:solidFill>
                  <a:schemeClr val="tx1">
                    <a:lumMod val="75000"/>
                    <a:lumOff val="25000"/>
                  </a:schemeClr>
                </a:solidFill>
                <a:latin typeface="+mj-lt"/>
              </a:rPr>
              <a:t> b[</a:t>
            </a:r>
            <a:r>
              <a:rPr lang="en-US" sz="1600" b="1" dirty="0" err="1">
                <a:solidFill>
                  <a:schemeClr val="tx1">
                    <a:lumMod val="75000"/>
                    <a:lumOff val="25000"/>
                  </a:schemeClr>
                </a:solidFill>
                <a:latin typeface="+mj-lt"/>
              </a:rPr>
              <a:t>i</a:t>
            </a:r>
            <a:r>
              <a:rPr lang="en-US" sz="1600" b="1" dirty="0">
                <a:solidFill>
                  <a:schemeClr val="tx1">
                    <a:lumMod val="75000"/>
                    <a:lumOff val="25000"/>
                  </a:schemeClr>
                </a:solidFill>
                <a:latin typeface="+mj-lt"/>
              </a:rPr>
              <a:t>]</a:t>
            </a:r>
          </a:p>
        </p:txBody>
      </p:sp>
      <p:sp>
        <p:nvSpPr>
          <p:cNvPr id="81" name="Rounded Rectangle 80">
            <a:extLst>
              <a:ext uri="{FF2B5EF4-FFF2-40B4-BE49-F238E27FC236}">
                <a16:creationId xmlns:a16="http://schemas.microsoft.com/office/drawing/2014/main" id="{C7F10665-54FC-455B-ABB5-29D00F39099D}"/>
              </a:ext>
            </a:extLst>
          </p:cNvPr>
          <p:cNvSpPr/>
          <p:nvPr/>
        </p:nvSpPr>
        <p:spPr>
          <a:xfrm>
            <a:off x="4307726" y="3934947"/>
            <a:ext cx="457200" cy="1028931"/>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a:t>
            </a:r>
            <a:endParaRPr lang="en-US" sz="3200" b="1" dirty="0">
              <a:solidFill>
                <a:schemeClr val="tx2"/>
              </a:solidFill>
              <a:latin typeface="+mj-lt"/>
            </a:endParaRPr>
          </a:p>
        </p:txBody>
      </p:sp>
      <p:sp>
        <p:nvSpPr>
          <p:cNvPr id="83" name="Rounded Rectangle 82">
            <a:extLst>
              <a:ext uri="{FF2B5EF4-FFF2-40B4-BE49-F238E27FC236}">
                <a16:creationId xmlns:a16="http://schemas.microsoft.com/office/drawing/2014/main" id="{5BC7F14E-4524-4A34-ADEC-08CB3BDE66D3}"/>
              </a:ext>
            </a:extLst>
          </p:cNvPr>
          <p:cNvSpPr/>
          <p:nvPr/>
        </p:nvSpPr>
        <p:spPr>
          <a:xfrm>
            <a:off x="2413001" y="3212976"/>
            <a:ext cx="457200" cy="457200"/>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a:t>
            </a:r>
            <a:endParaRPr lang="en-US" sz="3200" b="1" dirty="0">
              <a:solidFill>
                <a:schemeClr val="tx2"/>
              </a:solidFill>
              <a:latin typeface="+mj-lt"/>
            </a:endParaRPr>
          </a:p>
        </p:txBody>
      </p:sp>
      <p:cxnSp>
        <p:nvCxnSpPr>
          <p:cNvPr id="84" name="Straight Arrow Connector 83">
            <a:extLst>
              <a:ext uri="{FF2B5EF4-FFF2-40B4-BE49-F238E27FC236}">
                <a16:creationId xmlns:a16="http://schemas.microsoft.com/office/drawing/2014/main" id="{05C3D846-C504-45AE-99DB-864648A76E1F}"/>
              </a:ext>
            </a:extLst>
          </p:cNvPr>
          <p:cNvCxnSpPr>
            <a:cxnSpLocks/>
            <a:stCxn id="85" idx="2"/>
            <a:endCxn id="79" idx="0"/>
          </p:cNvCxnSpPr>
          <p:nvPr/>
        </p:nvCxnSpPr>
        <p:spPr>
          <a:xfrm flipH="1">
            <a:off x="3952410" y="2901810"/>
            <a:ext cx="2609" cy="32426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111">
            <a:extLst>
              <a:ext uri="{FF2B5EF4-FFF2-40B4-BE49-F238E27FC236}">
                <a16:creationId xmlns:a16="http://schemas.microsoft.com/office/drawing/2014/main" id="{A2DBCA1A-8E8D-480E-92B2-E4661F825533}"/>
              </a:ext>
            </a:extLst>
          </p:cNvPr>
          <p:cNvCxnSpPr/>
          <p:nvPr/>
        </p:nvCxnSpPr>
        <p:spPr>
          <a:xfrm rot="16200000" flipH="1">
            <a:off x="3988992" y="3526538"/>
            <a:ext cx="365760" cy="457200"/>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796956CD-0659-4CCD-B10D-3E5AB457D2B6}"/>
              </a:ext>
            </a:extLst>
          </p:cNvPr>
          <p:cNvSpPr/>
          <p:nvPr/>
        </p:nvSpPr>
        <p:spPr>
          <a:xfrm>
            <a:off x="3497818" y="2546272"/>
            <a:ext cx="914400" cy="355539"/>
          </a:xfrm>
          <a:prstGeom prst="rect">
            <a:avLst/>
          </a:prstGeom>
          <a:solidFill>
            <a:srgbClr val="D6BBE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Fork</a:t>
            </a:r>
            <a:endParaRPr lang="en-US" sz="1600" b="1" dirty="0">
              <a:solidFill>
                <a:schemeClr val="tx1">
                  <a:lumMod val="75000"/>
                  <a:lumOff val="25000"/>
                </a:schemeClr>
              </a:solidFill>
              <a:latin typeface="+mj-lt"/>
            </a:endParaRPr>
          </a:p>
        </p:txBody>
      </p:sp>
      <p:cxnSp>
        <p:nvCxnSpPr>
          <p:cNvPr id="87" name="Connector: Elbow 112">
            <a:extLst>
              <a:ext uri="{FF2B5EF4-FFF2-40B4-BE49-F238E27FC236}">
                <a16:creationId xmlns:a16="http://schemas.microsoft.com/office/drawing/2014/main" id="{30A40B61-2DD2-4B70-B0F3-DB43530B78CE}"/>
              </a:ext>
            </a:extLst>
          </p:cNvPr>
          <p:cNvCxnSpPr>
            <a:stCxn id="80" idx="2"/>
          </p:cNvCxnSpPr>
          <p:nvPr/>
        </p:nvCxnSpPr>
        <p:spPr>
          <a:xfrm rot="5400000">
            <a:off x="4699134" y="3531487"/>
            <a:ext cx="365760" cy="457200"/>
          </a:xfrm>
          <a:prstGeom prst="bentConnector3">
            <a:avLst>
              <a:gd name="adj1" fmla="val 49276"/>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115">
            <a:extLst>
              <a:ext uri="{FF2B5EF4-FFF2-40B4-BE49-F238E27FC236}">
                <a16:creationId xmlns:a16="http://schemas.microsoft.com/office/drawing/2014/main" id="{97DBCEF3-191D-44A6-AD45-1B70996EADCF}"/>
              </a:ext>
            </a:extLst>
          </p:cNvPr>
          <p:cNvCxnSpPr>
            <a:stCxn id="81" idx="2"/>
          </p:cNvCxnSpPr>
          <p:nvPr/>
        </p:nvCxnSpPr>
        <p:spPr>
          <a:xfrm rot="16200000" flipH="1">
            <a:off x="4605652" y="4894552"/>
            <a:ext cx="347777" cy="486427"/>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F8DC70FF-2774-4B39-92C3-199BD2AEA584}"/>
              </a:ext>
            </a:extLst>
          </p:cNvPr>
          <p:cNvCxnSpPr>
            <a:cxnSpLocks/>
          </p:cNvCxnSpPr>
          <p:nvPr/>
        </p:nvCxnSpPr>
        <p:spPr>
          <a:xfrm>
            <a:off x="2842012" y="5983696"/>
            <a:ext cx="0" cy="39763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121">
            <a:extLst>
              <a:ext uri="{FF2B5EF4-FFF2-40B4-BE49-F238E27FC236}">
                <a16:creationId xmlns:a16="http://schemas.microsoft.com/office/drawing/2014/main" id="{2EF53138-75F2-4FCA-8F40-37927809A891}"/>
              </a:ext>
            </a:extLst>
          </p:cNvPr>
          <p:cNvCxnSpPr>
            <a:cxnSpLocks/>
          </p:cNvCxnSpPr>
          <p:nvPr/>
        </p:nvCxnSpPr>
        <p:spPr>
          <a:xfrm rot="5400000" flipH="1" flipV="1">
            <a:off x="751571" y="3115711"/>
            <a:ext cx="4572000" cy="1317324"/>
          </a:xfrm>
          <a:prstGeom prst="bentConnector5">
            <a:avLst>
              <a:gd name="adj1" fmla="val -4834"/>
              <a:gd name="adj2" fmla="val -42941"/>
              <a:gd name="adj3" fmla="val 104834"/>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CE478E4B-E17F-401D-B523-D194BB4E899B}"/>
              </a:ext>
            </a:extLst>
          </p:cNvPr>
          <p:cNvSpPr txBox="1"/>
          <p:nvPr/>
        </p:nvSpPr>
        <p:spPr>
          <a:xfrm>
            <a:off x="3665778" y="908720"/>
            <a:ext cx="1111249" cy="338554"/>
          </a:xfrm>
          <a:prstGeom prst="rect">
            <a:avLst/>
          </a:prstGeom>
          <a:noFill/>
          <a:ln w="28575">
            <a:noFill/>
          </a:ln>
        </p:spPr>
        <p:txBody>
          <a:bodyPr wrap="square" rtlCol="0">
            <a:spAutoFit/>
          </a:bodyPr>
          <a:lstStyle/>
          <a:p>
            <a:r>
              <a:rPr lang="hr-HR" sz="1600" b="1" dirty="0">
                <a:latin typeface="+mj-lt"/>
              </a:rPr>
              <a:t>Start, i=0</a:t>
            </a:r>
            <a:endParaRPr lang="en-US" sz="1600" b="1" dirty="0">
              <a:latin typeface="+mj-lt"/>
            </a:endParaRPr>
          </a:p>
        </p:txBody>
      </p:sp>
      <p:sp>
        <p:nvSpPr>
          <p:cNvPr id="96" name="TextBox 95">
            <a:extLst>
              <a:ext uri="{FF2B5EF4-FFF2-40B4-BE49-F238E27FC236}">
                <a16:creationId xmlns:a16="http://schemas.microsoft.com/office/drawing/2014/main" id="{2547588B-58B4-4DD6-B0D3-0E85F270A8FA}"/>
              </a:ext>
            </a:extLst>
          </p:cNvPr>
          <p:cNvSpPr txBox="1"/>
          <p:nvPr/>
        </p:nvSpPr>
        <p:spPr>
          <a:xfrm>
            <a:off x="2623163" y="6348296"/>
            <a:ext cx="990974" cy="338554"/>
          </a:xfrm>
          <a:prstGeom prst="rect">
            <a:avLst/>
          </a:prstGeom>
          <a:noFill/>
          <a:ln w="28575">
            <a:noFill/>
          </a:ln>
        </p:spPr>
        <p:txBody>
          <a:bodyPr wrap="square" rtlCol="0">
            <a:spAutoFit/>
          </a:bodyPr>
          <a:lstStyle/>
          <a:p>
            <a:r>
              <a:rPr lang="hr-HR" sz="1600" b="1" dirty="0">
                <a:latin typeface="+mj-lt"/>
              </a:rPr>
              <a:t>End</a:t>
            </a:r>
            <a:endParaRPr lang="en-US" sz="1600" b="1" dirty="0">
              <a:latin typeface="+mj-lt"/>
            </a:endParaRPr>
          </a:p>
        </p:txBody>
      </p:sp>
      <p:sp>
        <p:nvSpPr>
          <p:cNvPr id="99" name="TextBox 98">
            <a:extLst>
              <a:ext uri="{FF2B5EF4-FFF2-40B4-BE49-F238E27FC236}">
                <a16:creationId xmlns:a16="http://schemas.microsoft.com/office/drawing/2014/main" id="{59104C71-99DF-4BBE-958C-57E1FF4DED4B}"/>
              </a:ext>
            </a:extLst>
          </p:cNvPr>
          <p:cNvSpPr txBox="1"/>
          <p:nvPr/>
        </p:nvSpPr>
        <p:spPr>
          <a:xfrm>
            <a:off x="4857374" y="4786815"/>
            <a:ext cx="360903" cy="369332"/>
          </a:xfrm>
          <a:prstGeom prst="rect">
            <a:avLst/>
          </a:prstGeom>
          <a:noFill/>
          <a:ln w="28575">
            <a:noFill/>
          </a:ln>
        </p:spPr>
        <p:txBody>
          <a:bodyPr wrap="square" rtlCol="0">
            <a:spAutoFit/>
          </a:bodyPr>
          <a:lstStyle/>
          <a:p>
            <a:r>
              <a:rPr lang="en-US" b="1" dirty="0">
                <a:latin typeface="+mj-lt"/>
              </a:rPr>
              <a:t>d</a:t>
            </a:r>
          </a:p>
        </p:txBody>
      </p:sp>
      <p:sp>
        <p:nvSpPr>
          <p:cNvPr id="100" name="TextBox 99"/>
          <p:cNvSpPr txBox="1"/>
          <p:nvPr/>
        </p:nvSpPr>
        <p:spPr>
          <a:xfrm>
            <a:off x="4806992" y="3914485"/>
            <a:ext cx="733707" cy="338554"/>
          </a:xfrm>
          <a:prstGeom prst="rect">
            <a:avLst/>
          </a:prstGeom>
          <a:noFill/>
          <a:ln w="28575">
            <a:noFill/>
          </a:ln>
        </p:spPr>
        <p:txBody>
          <a:bodyPr wrap="square" lIns="0" rIns="0" rtlCol="0">
            <a:spAutoFit/>
          </a:bodyPr>
          <a:lstStyle/>
          <a:p>
            <a:pPr algn="ctr"/>
            <a:r>
              <a:rPr lang="en-US" sz="1600" b="1" dirty="0">
                <a:latin typeface="+mj-lt"/>
              </a:rPr>
              <a:t>3 stages</a:t>
            </a:r>
          </a:p>
        </p:txBody>
      </p:sp>
      <p:sp>
        <p:nvSpPr>
          <p:cNvPr id="101" name="TextBox 100"/>
          <p:cNvSpPr txBox="1"/>
          <p:nvPr/>
        </p:nvSpPr>
        <p:spPr>
          <a:xfrm>
            <a:off x="2637225" y="3594502"/>
            <a:ext cx="733707" cy="338554"/>
          </a:xfrm>
          <a:prstGeom prst="rect">
            <a:avLst/>
          </a:prstGeom>
          <a:noFill/>
          <a:ln w="28575">
            <a:noFill/>
          </a:ln>
        </p:spPr>
        <p:txBody>
          <a:bodyPr wrap="square" lIns="0" rIns="0" rtlCol="0">
            <a:spAutoFit/>
          </a:bodyPr>
          <a:lstStyle/>
          <a:p>
            <a:pPr algn="ctr"/>
            <a:r>
              <a:rPr lang="en-US" sz="1600" b="1" dirty="0">
                <a:latin typeface="+mj-lt"/>
              </a:rPr>
              <a:t>comb.</a:t>
            </a:r>
          </a:p>
        </p:txBody>
      </p:sp>
      <p:cxnSp>
        <p:nvCxnSpPr>
          <p:cNvPr id="103" name="Straight Connector 102"/>
          <p:cNvCxnSpPr/>
          <p:nvPr/>
        </p:nvCxnSpPr>
        <p:spPr>
          <a:xfrm>
            <a:off x="4307726" y="4280224"/>
            <a:ext cx="457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307726" y="4630086"/>
            <a:ext cx="457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93A489BB-271B-43FB-9205-164B69FF1124}"/>
              </a:ext>
            </a:extLst>
          </p:cNvPr>
          <p:cNvSpPr/>
          <p:nvPr/>
        </p:nvSpPr>
        <p:spPr>
          <a:xfrm>
            <a:off x="3486072" y="1474265"/>
            <a:ext cx="914400" cy="355539"/>
          </a:xfrm>
          <a:prstGeom prst="rect">
            <a:avLst/>
          </a:prstGeom>
          <a:solidFill>
            <a:srgbClr val="AACC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Merge</a:t>
            </a:r>
            <a:endParaRPr lang="en-US" sz="1600" b="1" dirty="0">
              <a:solidFill>
                <a:schemeClr val="tx1">
                  <a:lumMod val="75000"/>
                  <a:lumOff val="25000"/>
                </a:schemeClr>
              </a:solidFill>
              <a:latin typeface="+mj-lt"/>
            </a:endParaRPr>
          </a:p>
        </p:txBody>
      </p:sp>
      <p:sp>
        <p:nvSpPr>
          <p:cNvPr id="107" name="Rectangle 106">
            <a:extLst>
              <a:ext uri="{FF2B5EF4-FFF2-40B4-BE49-F238E27FC236}">
                <a16:creationId xmlns:a16="http://schemas.microsoft.com/office/drawing/2014/main" id="{E1987457-886F-4A74-BE00-2F131BF670E5}"/>
              </a:ext>
            </a:extLst>
          </p:cNvPr>
          <p:cNvSpPr/>
          <p:nvPr/>
        </p:nvSpPr>
        <p:spPr>
          <a:xfrm>
            <a:off x="2216151" y="5687236"/>
            <a:ext cx="822960" cy="355539"/>
          </a:xfrm>
          <a:prstGeom prst="rect">
            <a:avLst/>
          </a:prstGeom>
          <a:solidFill>
            <a:srgbClr val="AACC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Branch</a:t>
            </a:r>
            <a:endParaRPr lang="en-US" sz="1600" b="1" dirty="0">
              <a:solidFill>
                <a:schemeClr val="tx1">
                  <a:lumMod val="75000"/>
                  <a:lumOff val="25000"/>
                </a:schemeClr>
              </a:solidFill>
              <a:latin typeface="+mj-lt"/>
            </a:endParaRPr>
          </a:p>
        </p:txBody>
      </p:sp>
      <p:sp>
        <p:nvSpPr>
          <p:cNvPr id="59" name="Oval 58">
            <a:extLst>
              <a:ext uri="{FF2B5EF4-FFF2-40B4-BE49-F238E27FC236}">
                <a16:creationId xmlns:a16="http://schemas.microsoft.com/office/drawing/2014/main" id="{6D289546-B525-4ADD-BDBA-C3D6DA95D03C}"/>
              </a:ext>
            </a:extLst>
          </p:cNvPr>
          <p:cNvSpPr/>
          <p:nvPr/>
        </p:nvSpPr>
        <p:spPr>
          <a:xfrm>
            <a:off x="3815090" y="2052550"/>
            <a:ext cx="274638" cy="274637"/>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dirty="0"/>
          </a:p>
          <a:p>
            <a:pPr algn="ctr">
              <a:defRPr/>
            </a:pPr>
            <a:endParaRPr lang="en-US" dirty="0"/>
          </a:p>
        </p:txBody>
      </p:sp>
      <p:sp>
        <p:nvSpPr>
          <p:cNvPr id="67" name="Title 1"/>
          <p:cNvSpPr txBox="1">
            <a:spLocks/>
          </p:cNvSpPr>
          <p:nvPr/>
        </p:nvSpPr>
        <p:spPr>
          <a:xfrm>
            <a:off x="1668016" y="-228600"/>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Dataflow Circuit</a:t>
            </a:r>
            <a:endParaRPr lang="en-US" sz="3600" baseline="30000" dirty="0"/>
          </a:p>
        </p:txBody>
      </p:sp>
      <p:sp>
        <p:nvSpPr>
          <p:cNvPr id="41" name="Oval 40">
            <a:extLst>
              <a:ext uri="{FF2B5EF4-FFF2-40B4-BE49-F238E27FC236}">
                <a16:creationId xmlns:a16="http://schemas.microsoft.com/office/drawing/2014/main" id="{6D289546-B525-4ADD-BDBA-C3D6DA95D03C}"/>
              </a:ext>
            </a:extLst>
          </p:cNvPr>
          <p:cNvSpPr/>
          <p:nvPr/>
        </p:nvSpPr>
        <p:spPr>
          <a:xfrm>
            <a:off x="4022441" y="943519"/>
            <a:ext cx="274638" cy="274637"/>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dirty="0"/>
          </a:p>
          <a:p>
            <a:pPr algn="ctr">
              <a:defRPr/>
            </a:pPr>
            <a:endParaRPr lang="en-US" dirty="0"/>
          </a:p>
        </p:txBody>
      </p:sp>
      <p:sp>
        <p:nvSpPr>
          <p:cNvPr id="60" name="Oval 59">
            <a:extLst>
              <a:ext uri="{FF2B5EF4-FFF2-40B4-BE49-F238E27FC236}">
                <a16:creationId xmlns:a16="http://schemas.microsoft.com/office/drawing/2014/main" id="{6D289546-B525-4ADD-BDBA-C3D6DA95D03C}"/>
              </a:ext>
            </a:extLst>
          </p:cNvPr>
          <p:cNvSpPr/>
          <p:nvPr/>
        </p:nvSpPr>
        <p:spPr>
          <a:xfrm>
            <a:off x="3805953" y="2056049"/>
            <a:ext cx="274638" cy="274637"/>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dirty="0"/>
          </a:p>
          <a:p>
            <a:pPr algn="ctr">
              <a:defRPr/>
            </a:pPr>
            <a:endParaRPr lang="en-US" dirty="0"/>
          </a:p>
        </p:txBody>
      </p:sp>
      <p:cxnSp>
        <p:nvCxnSpPr>
          <p:cNvPr id="43" name="Curved Connector 42"/>
          <p:cNvCxnSpPr/>
          <p:nvPr/>
        </p:nvCxnSpPr>
        <p:spPr>
          <a:xfrm rot="10800000" flipV="1">
            <a:off x="3198604" y="4029126"/>
            <a:ext cx="1371600" cy="1737360"/>
          </a:xfrm>
          <a:prstGeom prst="curvedConnector3">
            <a:avLst>
              <a:gd name="adj1" fmla="val -829"/>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a:off x="4171156" y="2299548"/>
            <a:ext cx="1097280" cy="1097280"/>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p:cNvCxnSpPr/>
          <p:nvPr/>
        </p:nvCxnSpPr>
        <p:spPr>
          <a:xfrm rot="10800000">
            <a:off x="2178274" y="2035298"/>
            <a:ext cx="9137" cy="3291840"/>
          </a:xfrm>
          <a:prstGeom prst="curvedConnector3">
            <a:avLst>
              <a:gd name="adj1" fmla="val 3435887"/>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urved Connector 46"/>
          <p:cNvCxnSpPr/>
          <p:nvPr/>
        </p:nvCxnSpPr>
        <p:spPr>
          <a:xfrm rot="5400000">
            <a:off x="3451409" y="2879591"/>
            <a:ext cx="1005840" cy="3839"/>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218277" y="5723691"/>
            <a:ext cx="733707" cy="338554"/>
          </a:xfrm>
          <a:prstGeom prst="rect">
            <a:avLst/>
          </a:prstGeom>
          <a:noFill/>
          <a:ln w="28575">
            <a:noFill/>
          </a:ln>
        </p:spPr>
        <p:txBody>
          <a:bodyPr wrap="square" lIns="0" rIns="0" rtlCol="0">
            <a:spAutoFit/>
          </a:bodyPr>
          <a:lstStyle/>
          <a:p>
            <a:pPr algn="ctr"/>
            <a:r>
              <a:rPr lang="en-US" sz="1600" b="1" dirty="0">
                <a:latin typeface="+mj-lt"/>
              </a:rPr>
              <a:t>comb.</a:t>
            </a:r>
          </a:p>
        </p:txBody>
      </p:sp>
      <p:cxnSp>
        <p:nvCxnSpPr>
          <p:cNvPr id="50" name="Straight Arrow Connector 49">
            <a:extLst>
              <a:ext uri="{FF2B5EF4-FFF2-40B4-BE49-F238E27FC236}">
                <a16:creationId xmlns:a16="http://schemas.microsoft.com/office/drawing/2014/main" id="{936C1A77-77DD-4E0A-AF38-F2E788B5D3CB}"/>
              </a:ext>
            </a:extLst>
          </p:cNvPr>
          <p:cNvCxnSpPr>
            <a:cxnSpLocks/>
          </p:cNvCxnSpPr>
          <p:nvPr/>
        </p:nvCxnSpPr>
        <p:spPr>
          <a:xfrm>
            <a:off x="2509356" y="2997476"/>
            <a:ext cx="0" cy="22860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9104C71-99DF-4BBE-958C-57E1FF4DED4B}"/>
              </a:ext>
            </a:extLst>
          </p:cNvPr>
          <p:cNvSpPr txBox="1"/>
          <p:nvPr/>
        </p:nvSpPr>
        <p:spPr>
          <a:xfrm>
            <a:off x="2360400" y="2684795"/>
            <a:ext cx="1111249" cy="369332"/>
          </a:xfrm>
          <a:prstGeom prst="rect">
            <a:avLst/>
          </a:prstGeom>
          <a:noFill/>
          <a:ln w="28575">
            <a:noFill/>
          </a:ln>
        </p:spPr>
        <p:txBody>
          <a:bodyPr wrap="square" rtlCol="0">
            <a:spAutoFit/>
          </a:bodyPr>
          <a:lstStyle/>
          <a:p>
            <a:r>
              <a:rPr lang="hr-HR" b="1" dirty="0">
                <a:latin typeface="+mj-lt"/>
              </a:rPr>
              <a:t>1</a:t>
            </a:r>
            <a:endParaRPr lang="en-US" b="1" dirty="0">
              <a:latin typeface="+mj-lt"/>
            </a:endParaRPr>
          </a:p>
        </p:txBody>
      </p:sp>
      <p:sp>
        <p:nvSpPr>
          <p:cNvPr id="52" name="TextBox 51">
            <a:extLst>
              <a:ext uri="{FF2B5EF4-FFF2-40B4-BE49-F238E27FC236}">
                <a16:creationId xmlns:a16="http://schemas.microsoft.com/office/drawing/2014/main" id="{59104C71-99DF-4BBE-958C-57E1FF4DED4B}"/>
              </a:ext>
            </a:extLst>
          </p:cNvPr>
          <p:cNvSpPr txBox="1"/>
          <p:nvPr/>
        </p:nvSpPr>
        <p:spPr>
          <a:xfrm>
            <a:off x="2990181" y="2671493"/>
            <a:ext cx="1111249" cy="369332"/>
          </a:xfrm>
          <a:prstGeom prst="rect">
            <a:avLst/>
          </a:prstGeom>
          <a:noFill/>
          <a:ln w="28575">
            <a:noFill/>
          </a:ln>
        </p:spPr>
        <p:txBody>
          <a:bodyPr wrap="square" rtlCol="0">
            <a:spAutoFit/>
          </a:bodyPr>
          <a:lstStyle/>
          <a:p>
            <a:r>
              <a:rPr lang="en-US" b="1" dirty="0">
                <a:latin typeface="+mj-lt"/>
              </a:rPr>
              <a:t>i</a:t>
            </a:r>
          </a:p>
        </p:txBody>
      </p:sp>
      <p:cxnSp>
        <p:nvCxnSpPr>
          <p:cNvPr id="46" name="Curved Connector 45"/>
          <p:cNvCxnSpPr/>
          <p:nvPr/>
        </p:nvCxnSpPr>
        <p:spPr>
          <a:xfrm flipH="1">
            <a:off x="2629759" y="2299548"/>
            <a:ext cx="1097280" cy="2468880"/>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69AAD74-30AB-49E9-9782-D918D3B97F0C}"/>
              </a:ext>
            </a:extLst>
          </p:cNvPr>
          <p:cNvCxnSpPr>
            <a:cxnSpLocks/>
          </p:cNvCxnSpPr>
          <p:nvPr/>
        </p:nvCxnSpPr>
        <p:spPr>
          <a:xfrm flipH="1">
            <a:off x="5343996" y="5128773"/>
            <a:ext cx="0" cy="18288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59104C71-99DF-4BBE-958C-57E1FF4DED4B}"/>
              </a:ext>
            </a:extLst>
          </p:cNvPr>
          <p:cNvSpPr txBox="1"/>
          <p:nvPr/>
        </p:nvSpPr>
        <p:spPr>
          <a:xfrm>
            <a:off x="5193141" y="4779209"/>
            <a:ext cx="321047" cy="369332"/>
          </a:xfrm>
          <a:prstGeom prst="rect">
            <a:avLst/>
          </a:prstGeom>
          <a:noFill/>
          <a:ln w="28575">
            <a:noFill/>
          </a:ln>
        </p:spPr>
        <p:txBody>
          <a:bodyPr wrap="square" rtlCol="0">
            <a:spAutoFit/>
          </a:bodyPr>
          <a:lstStyle/>
          <a:p>
            <a:r>
              <a:rPr lang="en-US" b="1" dirty="0">
                <a:latin typeface="+mj-lt"/>
              </a:rPr>
              <a:t>x</a:t>
            </a:r>
          </a:p>
        </p:txBody>
      </p:sp>
      <p:sp>
        <p:nvSpPr>
          <p:cNvPr id="53" name="Content Placeholder 2"/>
          <p:cNvSpPr txBox="1">
            <a:spLocks noChangeArrowheads="1"/>
          </p:cNvSpPr>
          <p:nvPr/>
        </p:nvSpPr>
        <p:spPr bwMode="auto">
          <a:xfrm>
            <a:off x="7109147" y="2278930"/>
            <a:ext cx="323532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float d=0.0; x=100.0; int i=0; </a:t>
            </a:r>
          </a:p>
          <a:p>
            <a:pPr eaLnBrk="1" hangingPunct="1">
              <a:spcBef>
                <a:spcPct val="0"/>
              </a:spcBef>
              <a:buClr>
                <a:srgbClr val="9BBB59"/>
              </a:buClr>
              <a:buSzPct val="95000"/>
              <a:buFont typeface="Wingdings 2" panose="05020102010507070707" pitchFamily="18" charset="2"/>
              <a:buNone/>
            </a:pPr>
            <a:endParaRPr lang="hr-HR" altLang="en-US" sz="1400" dirty="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do {</a:t>
            </a:r>
          </a:p>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   d = a[i] + b[i];</a:t>
            </a:r>
            <a:endParaRPr lang="en-US" altLang="en-US" sz="1400" dirty="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buClr>
                <a:srgbClr val="9BBB59"/>
              </a:buClr>
              <a:buSzPct val="95000"/>
              <a:buFont typeface="Wingdings 2" panose="05020102010507070707" pitchFamily="18" charset="2"/>
              <a:buNone/>
            </a:pPr>
            <a:r>
              <a:rPr lang="en-US" altLang="en-US" sz="1400" dirty="0">
                <a:latin typeface="Consolas" panose="020B0609020204030204" pitchFamily="49" charset="0"/>
                <a:ea typeface="Consolas" panose="020B0609020204030204" pitchFamily="49" charset="0"/>
                <a:cs typeface="Consolas" panose="020B0609020204030204" pitchFamily="49" charset="0"/>
              </a:rPr>
              <a:t>   </a:t>
            </a:r>
            <a:r>
              <a:rPr lang="hr-HR" altLang="en-US" sz="1400" dirty="0">
                <a:latin typeface="Consolas" panose="020B0609020204030204" pitchFamily="49" charset="0"/>
                <a:ea typeface="Consolas" panose="020B0609020204030204" pitchFamily="49" charset="0"/>
                <a:cs typeface="Consolas" panose="020B0609020204030204" pitchFamily="49" charset="0"/>
              </a:rPr>
              <a:t>i++;</a:t>
            </a:r>
          </a:p>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a:t>
            </a:r>
            <a:r>
              <a:rPr lang="en-US" altLang="en-US" sz="1400" dirty="0">
                <a:latin typeface="Consolas" panose="020B0609020204030204" pitchFamily="49" charset="0"/>
                <a:ea typeface="Consolas" panose="020B0609020204030204" pitchFamily="49" charset="0"/>
                <a:cs typeface="Consolas" panose="020B0609020204030204" pitchFamily="49" charset="0"/>
              </a:rPr>
              <a:t> </a:t>
            </a:r>
          </a:p>
          <a:p>
            <a:pPr eaLnBrk="1" hangingPunct="1">
              <a:spcBef>
                <a:spcPct val="0"/>
              </a:spcBef>
              <a:buClr>
                <a:srgbClr val="9BBB59"/>
              </a:buClr>
              <a:buSzPct val="95000"/>
              <a:buFont typeface="Wingdings 2" panose="05020102010507070707" pitchFamily="18" charset="2"/>
              <a:buNone/>
            </a:pPr>
            <a:r>
              <a:rPr lang="en-US" altLang="en-US" sz="1400" dirty="0">
                <a:latin typeface="Consolas" panose="020B0609020204030204" pitchFamily="49" charset="0"/>
                <a:ea typeface="Consolas" panose="020B0609020204030204" pitchFamily="49" charset="0"/>
                <a:cs typeface="Consolas" panose="020B0609020204030204" pitchFamily="49" charset="0"/>
              </a:rPr>
              <a:t>while (d&lt;x);</a:t>
            </a:r>
          </a:p>
        </p:txBody>
      </p:sp>
    </p:spTree>
    <p:extLst>
      <p:ext uri="{BB962C8B-B14F-4D97-AF65-F5344CB8AC3E}">
        <p14:creationId xmlns:p14="http://schemas.microsoft.com/office/powerpoint/2010/main" val="2005251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1" nodeType="afterEffect">
                                  <p:stCondLst>
                                    <p:cond delay="0"/>
                                  </p:stCondLst>
                                  <p:childTnLst>
                                    <p:animMotion origin="layout" path="M 4.16667E-6 2.59259E-6 L 4.16667E-6 0.00023 C -0.00026 0.00463 -0.00105 0.00926 -0.00092 0.01389 C -0.00079 0.01713 0.00091 0.02315 0.00091 0.02338 C 0.00052 0.03565 0.00052 0.04791 4.16667E-6 0.06041 C -0.00013 0.0625 -0.00039 0.06458 -0.00092 0.06666 C -0.00131 0.06828 -0.00209 0.06967 -0.00261 0.07129 C -0.00287 0.07268 -0.003 0.07453 -0.00352 0.07592 C -0.00456 0.07916 -0.00704 0.08518 -0.00704 0.08541 C -0.00912 0.09676 -0.00625 0.0824 -0.00951 0.09444 C -0.01003 0.09583 -0.01003 0.09768 -0.01042 0.09907 C -0.01146 0.10231 -0.01329 0.10486 -0.01394 0.10833 L -0.01563 0.11782 C -0.01589 0.12338 -0.01602 0.12916 -0.01654 0.13472 C -0.01667 0.13634 -0.01719 0.13773 -0.01719 0.13935 C -0.01719 0.14629 -0.01654 0.15972 -0.01654 0.15995 " pathEditMode="relative" rAng="0" ptsTypes="AAAAAAAAAAAAAAAA">
                                      <p:cBhvr>
                                        <p:cTn id="9" dur="2000" fill="hold"/>
                                        <p:tgtEl>
                                          <p:spTgt spid="41"/>
                                        </p:tgtEl>
                                        <p:attrNameLst>
                                          <p:attrName>ppt_x</p:attrName>
                                          <p:attrName>ppt_y</p:attrName>
                                        </p:attrNameLst>
                                      </p:cBhvr>
                                      <p:rCtr x="-820" y="7986"/>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46"/>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47"/>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44"/>
                                        </p:tgtEl>
                                        <p:attrNameLst>
                                          <p:attrName>style.visibility</p:attrName>
                                        </p:attrNameLst>
                                      </p:cBhvr>
                                      <p:to>
                                        <p:strVal val="hidden"/>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par>
                          <p:cTn id="31" fill="hold">
                            <p:stCondLst>
                              <p:cond delay="0"/>
                            </p:stCondLst>
                            <p:childTnLst>
                              <p:par>
                                <p:cTn id="32" presetID="0" presetClass="path" presetSubtype="0" accel="50000" decel="50000" fill="hold" grpId="1" nodeType="afterEffect">
                                  <p:stCondLst>
                                    <p:cond delay="0"/>
                                  </p:stCondLst>
                                  <p:childTnLst>
                                    <p:animMotion origin="layout" path="M 0.00039 -0.00185 L 0.00039 -0.00162 C -0.00026 0.00232 -0.00104 0.00695 -0.00104 0.01204 C -0.00104 0.01366 -0.00065 0.01482 -0.00052 0.01644 C 1.45833E-6 0.02037 0.00078 0.03033 0.0013 0.03403 C 0.00195 0.04352 0.00156 0.04329 0.00299 0.05093 C 0.00312 0.05255 0.00338 0.0544 0.0039 0.05579 C 0.00482 0.05926 0.00547 0.06343 0.00742 0.06528 L 0.00989 0.06852 C 0.01002 0.07014 0.01002 0.07176 0.01055 0.07315 C 0.0125 0.07824 0.01419 0.0794 0.01654 0.08264 C 0.01901 0.09607 0.01575 0.07963 0.01901 0.09074 C 0.02148 0.09746 0.01836 0.09352 0.02174 0.09838 C 0.02682 0.10625 0.02174 0.09792 0.02682 0.10324 C 0.02851 0.1051 0.03008 0.10741 0.0319 0.10949 C 0.03268 0.11065 0.03346 0.11181 0.03437 0.1125 L 0.03945 0.11574 C 0.05039 0.12292 0.04088 0.11736 0.06836 0.11898 L 0.08958 0.1206 C 0.0918 0.13241 0.08867 0.11783 0.09219 0.1301 C 0.09258 0.13148 0.09284 0.1331 0.0931 0.13449 C 0.09401 0.17269 0.09401 0.15903 0.09401 0.17639 " pathEditMode="relative" rAng="0" ptsTypes="AAAAAAAAAAAAAAAAAAAAAA">
                                      <p:cBhvr>
                                        <p:cTn id="33" dur="2000" fill="hold"/>
                                        <p:tgtEl>
                                          <p:spTgt spid="59"/>
                                        </p:tgtEl>
                                        <p:attrNameLst>
                                          <p:attrName>ppt_x</p:attrName>
                                          <p:attrName>ppt_y</p:attrName>
                                        </p:attrNameLst>
                                      </p:cBhvr>
                                      <p:rCtr x="4609" y="8912"/>
                                    </p:animMotion>
                                  </p:childTnLst>
                                </p:cTn>
                              </p:par>
                              <p:par>
                                <p:cTn id="34" presetID="42" presetClass="path" presetSubtype="0" accel="50000" decel="50000" fill="hold" grpId="1" nodeType="withEffect">
                                  <p:stCondLst>
                                    <p:cond delay="0"/>
                                  </p:stCondLst>
                                  <p:childTnLst>
                                    <p:animMotion origin="layout" path="M 2.70833E-6 4.07407E-6 L 0.00195 0.17453 " pathEditMode="relative" rAng="0" ptsTypes="AA">
                                      <p:cBhvr>
                                        <p:cTn id="35" dur="2000" fill="hold"/>
                                        <p:tgtEl>
                                          <p:spTgt spid="60"/>
                                        </p:tgtEl>
                                        <p:attrNameLst>
                                          <p:attrName>ppt_x</p:attrName>
                                          <p:attrName>ppt_y</p:attrName>
                                        </p:attrNameLst>
                                      </p:cBhvr>
                                      <p:rCtr x="91" y="8727"/>
                                    </p:animMotion>
                                  </p:childTnLst>
                                </p:cTn>
                              </p:par>
                              <p:par>
                                <p:cTn id="36" presetID="0" presetClass="path" presetSubtype="0" accel="50000" decel="50000" fill="hold" grpId="2" nodeType="withEffect">
                                  <p:stCondLst>
                                    <p:cond delay="0"/>
                                  </p:stCondLst>
                                  <p:childTnLst>
                                    <p:animMotion origin="layout" path="M -0.02201 0.15995 L -0.02201 0.16018 C -0.0224 0.16389 -0.02266 0.16782 -0.02279 0.17176 C -0.02305 0.17546 -0.02331 0.17893 -0.02357 0.1824 C -0.02383 0.1875 -0.02422 0.19815 -0.025 0.20393 C -0.02539 0.20648 -0.02605 0.20903 -0.02644 0.2118 C -0.0267 0.21365 -0.0267 0.21551 -0.02709 0.21713 C -0.02748 0.21852 -0.02813 0.21967 -0.02852 0.22106 C -0.02891 0.22245 -0.02891 0.22384 -0.02917 0.22523 C -0.03008 0.22801 -0.03112 0.23055 -0.03204 0.2331 L -0.03477 0.2412 C -0.03529 0.24259 -0.03607 0.24352 -0.03633 0.24514 C -0.03802 0.25509 -0.03568 0.24282 -0.03842 0.25324 C -0.03881 0.2544 -0.03881 0.25578 -0.03907 0.25717 C -0.04141 0.26597 -0.04011 0.25532 -0.04193 0.26921 C -0.04219 0.27083 -0.04245 0.27268 -0.04258 0.27453 C -0.04297 0.27754 -0.04349 0.28009 -0.04467 0.2824 C -0.04532 0.28356 -0.0461 0.28449 -0.04688 0.28518 C -0.04805 0.28634 -0.04961 0.2868 -0.05105 0.28773 L -0.05313 0.28912 C -0.06862 0.29884 -0.05456 0.29051 -0.09753 0.2919 C -0.09896 0.29236 -0.10039 0.29259 -0.10183 0.29305 C -0.10456 0.29421 -0.10625 0.29537 -0.10886 0.29722 C -0.10951 0.29768 -0.11042 0.29768 -0.11107 0.29838 L -0.11511 0.3037 C -0.11537 0.30509 -0.1155 0.30648 -0.11589 0.30787 C -0.11667 0.31065 -0.1181 0.31273 -0.11875 0.31574 L -0.12097 0.32778 C -0.1211 0.32916 -0.12136 0.33032 -0.12149 0.33171 C -0.12175 0.33449 -0.12188 0.33727 -0.12214 0.33981 C -0.12253 0.34259 -0.1237 0.34768 -0.1237 0.34791 C -0.12579 0.44259 -0.12435 0.37731 -0.12579 0.4544 C -0.12605 0.46736 -0.12618 0.48009 -0.12657 0.49305 C -0.12683 0.51875 -0.12696 0.54467 -0.12709 0.57037 C -0.12696 0.57847 -0.12683 0.58634 -0.12657 0.59444 C -0.12618 0.59977 -0.125 0.61041 -0.125 0.61065 C -0.12474 0.63356 -0.125 0.65671 -0.12435 0.67963 C -0.12435 0.68264 -0.12292 0.68495 -0.12292 0.68773 L -0.12292 0.69583 " pathEditMode="relative" rAng="0" ptsTypes="AAAAAAAAAAAAAAAAAAAAAAAAAAAAAAAAAAAAAAA">
                                      <p:cBhvr>
                                        <p:cTn id="37" dur="2000" fill="hold"/>
                                        <p:tgtEl>
                                          <p:spTgt spid="41"/>
                                        </p:tgtEl>
                                        <p:attrNameLst>
                                          <p:attrName>ppt_x</p:attrName>
                                          <p:attrName>ppt_y</p:attrName>
                                        </p:attrNameLst>
                                      </p:cBhvr>
                                      <p:rCtr x="-5260" y="26782"/>
                                    </p:animMotion>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43"/>
                                        </p:tgtEl>
                                        <p:attrNameLst>
                                          <p:attrName>style.visibility</p:attrName>
                                        </p:attrNameLst>
                                      </p:cBhvr>
                                      <p:to>
                                        <p:strVal val="hidden"/>
                                      </p:to>
                                    </p:set>
                                  </p:childTnLst>
                                </p:cTn>
                              </p:par>
                            </p:childTnLst>
                          </p:cTn>
                        </p:par>
                        <p:par>
                          <p:cTn id="46" fill="hold">
                            <p:stCondLst>
                              <p:cond delay="0"/>
                            </p:stCondLst>
                            <p:childTnLst>
                              <p:par>
                                <p:cTn id="47" presetID="0" presetClass="path" presetSubtype="0" accel="50000" decel="50000" fill="hold" grpId="2" nodeType="afterEffect">
                                  <p:stCondLst>
                                    <p:cond delay="0"/>
                                  </p:stCondLst>
                                  <p:childTnLst>
                                    <p:animMotion origin="layout" path="M 0.00195 0.17453 L 0.00195 0.17476 C 0.00195 0.17847 0.00221 0.18263 0.00234 0.1868 C 0.00273 0.19861 0.00221 0.21088 0.00312 0.22222 C 0.00325 0.22384 0.00468 0.22314 0.00534 0.22384 C 0.0069 0.22546 0.00807 0.22939 0.00989 0.22939 L 0.03203 0.23078 C 0.03763 0.23773 0.03073 0.22893 0.03659 0.23796 C 0.03724 0.23888 0.03802 0.23958 0.0388 0.24074 L 0.04101 0.2537 C 0.04127 0.25509 0.04114 0.25694 0.04192 0.25787 L 0.04388 0.26064 C 0.04453 0.26342 0.04466 0.26666 0.04544 0.26898 C 0.04609 0.2706 0.04661 0.27176 0.047 0.27314 C 0.04857 0.27939 0.04661 0.27638 0.04948 0.27939 " pathEditMode="relative" rAng="0" ptsTypes="AAAAAAAAAAAAAAA">
                                      <p:cBhvr>
                                        <p:cTn id="48" dur="2000" fill="hold"/>
                                        <p:tgtEl>
                                          <p:spTgt spid="60"/>
                                        </p:tgtEl>
                                        <p:attrNameLst>
                                          <p:attrName>ppt_x</p:attrName>
                                          <p:attrName>ppt_y</p:attrName>
                                        </p:attrNameLst>
                                      </p:cBhvr>
                                      <p:rCtr x="2370" y="5231"/>
                                    </p:animMotion>
                                  </p:childTnLst>
                                </p:cTn>
                              </p:par>
                              <p:par>
                                <p:cTn id="49" presetID="0" presetClass="path" presetSubtype="0" accel="50000" decel="50000" fill="hold" grpId="2" nodeType="withEffect">
                                  <p:stCondLst>
                                    <p:cond delay="0"/>
                                  </p:stCondLst>
                                  <p:childTnLst>
                                    <p:animMotion origin="layout" path="M 0.09401 0.17639 L 0.09401 0.17662 C 0.09453 0.18033 0.09531 0.18426 0.09596 0.18866 C 0.09596 0.19213 0.09518 0.19537 0.09479 0.19885 C 0.09453 0.2 0.09427 0.20139 0.09401 0.20301 C 0.09375 0.20463 0.09349 0.20672 0.09297 0.20834 C 0.09284 0.21019 0.09284 0.21181 0.09245 0.21273 C 0.09193 0.21435 0.09088 0.21528 0.08997 0.21598 C 0.08333 0.22107 0.07917 0.21922 0.0707 0.22014 C 0.06979 0.22037 0.06419 0.22107 0.06276 0.22292 C 0.06198 0.22361 0.06159 0.22454 0.06133 0.2257 C 0.0595 0.22894 0.05911 0.2301 0.05885 0.23426 C 0.0582 0.23797 0.05859 0.24213 0.05716 0.2456 L 0.05547 0.24977 C 0.05521 0.25139 0.05521 0.25301 0.05482 0.25394 C 0.0543 0.25579 0.05364 0.25695 0.05312 0.25857 C 0.0526 0.26088 0.05208 0.26412 0.05143 0.2669 C 0.05117 0.26829 0.05117 0.27014 0.05078 0.27107 C 0.0487 0.27454 0.04935 0.27269 0.04935 0.27732 " pathEditMode="relative" rAng="0" ptsTypes="AAAAAAAAAAAAAAAAAAA">
                                      <p:cBhvr>
                                        <p:cTn id="50" dur="2000" fill="hold"/>
                                        <p:tgtEl>
                                          <p:spTgt spid="59"/>
                                        </p:tgtEl>
                                        <p:attrNameLst>
                                          <p:attrName>ppt_x</p:attrName>
                                          <p:attrName>ppt_y</p:attrName>
                                        </p:attrNameLst>
                                      </p:cBhvr>
                                      <p:rCtr x="-2148" y="5046"/>
                                    </p:animMotion>
                                  </p:childTnLst>
                                </p:cTn>
                              </p:par>
                            </p:childTnLst>
                          </p:cTn>
                        </p:par>
                        <p:par>
                          <p:cTn id="51" fill="hold">
                            <p:stCondLst>
                              <p:cond delay="2000"/>
                            </p:stCondLst>
                            <p:childTnLst>
                              <p:par>
                                <p:cTn id="52" presetID="1" presetClass="exit" presetSubtype="0" fill="hold" grpId="3" nodeType="afterEffect">
                                  <p:stCondLst>
                                    <p:cond delay="0"/>
                                  </p:stCondLst>
                                  <p:childTnLst>
                                    <p:set>
                                      <p:cBhvr>
                                        <p:cTn id="53" dur="1" fill="hold">
                                          <p:stCondLst>
                                            <p:cond delay="0"/>
                                          </p:stCondLst>
                                        </p:cTn>
                                        <p:tgtEl>
                                          <p:spTgt spid="60"/>
                                        </p:tgtEl>
                                        <p:attrNameLst>
                                          <p:attrName>style.visibility</p:attrName>
                                        </p:attrNameLst>
                                      </p:cBhvr>
                                      <p:to>
                                        <p:strVal val="hidden"/>
                                      </p:to>
                                    </p:set>
                                  </p:childTnLst>
                                </p:cTn>
                              </p:par>
                            </p:childTnLst>
                          </p:cTn>
                        </p:par>
                        <p:par>
                          <p:cTn id="54" fill="hold">
                            <p:stCondLst>
                              <p:cond delay="2000"/>
                            </p:stCondLst>
                            <p:childTnLst>
                              <p:par>
                                <p:cTn id="55" presetID="42" presetClass="path" presetSubtype="0" accel="50000" decel="50000" fill="hold" grpId="3" nodeType="afterEffect">
                                  <p:stCondLst>
                                    <p:cond delay="0"/>
                                  </p:stCondLst>
                                  <p:childTnLst>
                                    <p:animMotion origin="layout" path="M 0.04792 0.27917 L 0.04765 0.32894 " pathEditMode="relative" rAng="0" ptsTypes="AA">
                                      <p:cBhvr>
                                        <p:cTn id="56" dur="2000" fill="hold"/>
                                        <p:tgtEl>
                                          <p:spTgt spid="59"/>
                                        </p:tgtEl>
                                        <p:attrNameLst>
                                          <p:attrName>ppt_x</p:attrName>
                                          <p:attrName>ppt_y</p:attrName>
                                        </p:attrNameLst>
                                      </p:cBhvr>
                                      <p:rCtr x="-13" y="2477"/>
                                    </p:animMotion>
                                  </p:childTnLst>
                                </p:cTn>
                              </p:par>
                            </p:childTnLst>
                          </p:cTn>
                        </p:par>
                        <p:par>
                          <p:cTn id="57" fill="hold">
                            <p:stCondLst>
                              <p:cond delay="4000"/>
                            </p:stCondLst>
                            <p:childTnLst>
                              <p:par>
                                <p:cTn id="58" presetID="42" presetClass="path" presetSubtype="0" accel="50000" decel="50000" fill="hold" grpId="4" nodeType="afterEffect">
                                  <p:stCondLst>
                                    <p:cond delay="0"/>
                                  </p:stCondLst>
                                  <p:childTnLst>
                                    <p:animMotion origin="layout" path="M 0.04792 0.33357 L 0.04765 0.38033 " pathEditMode="relative" rAng="0" ptsTypes="AA">
                                      <p:cBhvr>
                                        <p:cTn id="59" dur="2000" fill="hold"/>
                                        <p:tgtEl>
                                          <p:spTgt spid="59"/>
                                        </p:tgtEl>
                                        <p:attrNameLst>
                                          <p:attrName>ppt_x</p:attrName>
                                          <p:attrName>ppt_y</p:attrName>
                                        </p:attrNameLst>
                                      </p:cBhvr>
                                      <p:rCtr x="-13" y="2338"/>
                                    </p:animMotion>
                                  </p:childTnLst>
                                </p:cTn>
                              </p:par>
                            </p:childTnLst>
                          </p:cTn>
                        </p:par>
                      </p:childTnLst>
                    </p:cTn>
                  </p:par>
                  <p:par>
                    <p:cTn id="60" fill="hold">
                      <p:stCondLst>
                        <p:cond delay="indefinite"/>
                      </p:stCondLst>
                      <p:childTnLst>
                        <p:par>
                          <p:cTn id="61" fill="hold">
                            <p:stCondLst>
                              <p:cond delay="0"/>
                            </p:stCondLst>
                            <p:childTnLst>
                              <p:par>
                                <p:cTn id="62" presetID="0" presetClass="path" presetSubtype="0" accel="50000" decel="50000" fill="hold" grpId="5" nodeType="clickEffect">
                                  <p:stCondLst>
                                    <p:cond delay="0"/>
                                  </p:stCondLst>
                                  <p:childTnLst>
                                    <p:animMotion origin="layout" path="M 0.05039 0.38033 L 0.05039 0.38056 C 0.05104 0.39028 0.05026 0.40139 0.05221 0.41135 C 0.05247 0.41297 0.05247 0.41459 0.05312 0.41621 C 0.05364 0.41783 0.05482 0.41806 0.05573 0.41922 C 0.05625 0.42084 0.05677 0.42223 0.05755 0.42361 C 0.0582 0.42477 0.05924 0.42477 0.06015 0.42547 C 0.06133 0.4257 0.0625 0.42616 0.06367 0.42662 C 0.06458 0.42709 0.06536 0.42801 0.0664 0.42848 C 0.06992 0.4294 0.07331 0.4294 0.07682 0.42986 C 0.07917 0.43033 0.0845 0.43195 0.08659 0.43426 L 0.0918 0.44051 C 0.09284 0.44121 0.09362 0.44283 0.0944 0.44352 L 0.09713 0.44491 C 0.09805 0.44653 0.09883 0.44815 0.09974 0.44954 C 0.10065 0.45047 0.10182 0.4507 0.10234 0.45255 C 0.10338 0.4551 0.10417 0.46181 0.10417 0.46204 C 0.10443 0.47014 0.10521 0.47871 0.10521 0.4875 C 0.10521 0.5169 0.10521 0.49885 0.10325 0.51158 C 0.10312 0.51273 0.10234 0.52176 0.10156 0.52385 C 0.10065 0.52593 0.09779 0.5301 0.09635 0.53172 C 0.09453 0.53264 0.09284 0.53334 0.09088 0.53426 L 0.08815 0.53565 C 0.08737 0.53611 0.08659 0.53727 0.08568 0.53727 L 0.03633 0.53959 L -0.01042 0.53727 C -0.01237 0.53704 -0.01445 0.53588 -0.01654 0.53565 C -0.02409 0.53542 -0.03177 0.53473 -0.03945 0.53426 L -0.10612 0.5331 " pathEditMode="relative" rAng="0" ptsTypes="AAAAAAAAAAAAAAAAAAAAAAAAAAAAA">
                                      <p:cBhvr>
                                        <p:cTn id="63" dur="2000" fill="hold"/>
                                        <p:tgtEl>
                                          <p:spTgt spid="59"/>
                                        </p:tgtEl>
                                        <p:attrNameLst>
                                          <p:attrName>ppt_x</p:attrName>
                                          <p:attrName>ppt_y</p:attrName>
                                        </p:attrNameLst>
                                      </p:cBhvr>
                                      <p:rCtr x="-5091" y="7963"/>
                                    </p:animMotion>
                                  </p:childTnLst>
                                </p:cTn>
                              </p:par>
                            </p:childTnLst>
                          </p:cTn>
                        </p:par>
                        <p:par>
                          <p:cTn id="64" fill="hold">
                            <p:stCondLst>
                              <p:cond delay="2000"/>
                            </p:stCondLst>
                            <p:childTnLst>
                              <p:par>
                                <p:cTn id="65" presetID="1" presetClass="exit" presetSubtype="0" fill="hold" grpId="3" nodeType="afterEffect">
                                  <p:stCondLst>
                                    <p:cond delay="0"/>
                                  </p:stCondLst>
                                  <p:childTnLst>
                                    <p:set>
                                      <p:cBhvr>
                                        <p:cTn id="66" dur="1" fill="hold">
                                          <p:stCondLst>
                                            <p:cond delay="0"/>
                                          </p:stCondLst>
                                        </p:cTn>
                                        <p:tgtEl>
                                          <p:spTgt spid="4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45"/>
                                        </p:tgtEl>
                                        <p:attrNameLst>
                                          <p:attrName>style.visibility</p:attrName>
                                        </p:attrNameLst>
                                      </p:cBhvr>
                                      <p:to>
                                        <p:strVal val="hidden"/>
                                      </p:to>
                                    </p:set>
                                  </p:childTnLst>
                                </p:cTn>
                              </p:par>
                            </p:childTnLst>
                          </p:cTn>
                        </p:par>
                        <p:par>
                          <p:cTn id="75" fill="hold">
                            <p:stCondLst>
                              <p:cond delay="0"/>
                            </p:stCondLst>
                            <p:childTnLst>
                              <p:par>
                                <p:cTn id="76" presetID="0" presetClass="path" presetSubtype="0" accel="50000" decel="50000" fill="hold" grpId="6" nodeType="afterEffect">
                                  <p:stCondLst>
                                    <p:cond delay="0"/>
                                  </p:stCondLst>
                                  <p:childTnLst>
                                    <p:animMotion origin="layout" path="M -0.10599 0.53403 L -0.10599 0.53449 C -0.10846 0.5338 -0.1112 0.53264 -0.1138 0.53264 C -0.12149 0.53264 -0.12136 0.53264 -0.12604 0.53588 C -0.128 0.54676 -0.12643 0.54283 -0.12956 0.54838 C -0.13229 0.56273 -0.12956 0.54723 -0.13125 0.58241 C -0.13125 0.58542 -0.13242 0.5919 -0.13386 0.59375 C -0.13672 0.59676 -0.14206 0.59746 -0.14505 0.59838 C -0.15274 0.59792 -0.16029 0.59792 -0.16784 0.59676 C -0.16875 0.59676 -0.16966 0.5963 -0.17044 0.59537 C -0.17123 0.59422 -0.17175 0.5919 -0.17214 0.59051 C -0.17292 0.5875 -0.17396 0.58102 -0.17396 0.58148 C -0.17435 0.56991 -0.17513 0.55023 -0.17565 0.53889 C -0.17591 0.53473 -0.1763 0.53148 -0.1763 0.52778 C -0.1763 0.52361 -0.17604 0.51968 -0.17565 0.51528 C -0.17552 0.51343 -0.17474 0.51204 -0.17474 0.51065 C -0.17435 0.47871 -0.17435 0.44676 -0.17396 0.41459 C -0.17487 0.38843 -0.17513 0.38426 -0.17565 0.35394 C -0.17604 0.33056 -0.1763 0.30718 -0.1763 0.28357 C -0.1763 0.25417 -0.1763 0.225 -0.17565 0.19584 C -0.17565 0.19422 -0.17513 0.19283 -0.17474 0.19098 C -0.17435 0.18843 -0.17435 0.18588 -0.17396 0.18334 C -0.17435 0.16019 -0.17474 0.13681 -0.17474 0.11389 C -0.17474 0.03519 -0.17474 0.06783 -0.17318 0.025 C -0.17162 -0.00902 -0.17292 0.01065 -0.17123 -0.01273 C -0.17214 -0.05463 -0.17279 -0.05208 -0.17123 -0.09421 C -0.17096 -0.10393 -0.17044 -0.10532 -0.16862 -0.11458 C -0.16836 -0.1162 -0.16823 -0.11782 -0.16784 -0.11921 C -0.16563 -0.125 -0.1668 -0.12245 -0.16432 -0.12685 C -0.16406 -0.12847 -0.16406 -0.13055 -0.16341 -0.13171 C -0.16276 -0.13287 -0.16159 -0.1324 -0.16081 -0.1331 C -0.15599 -0.13773 -0.16042 -0.13541 -0.1556 -0.13796 C -0.15326 -0.13912 -0.15091 -0.13981 -0.14857 -0.1412 C -0.14623 -0.14259 -0.14245 -0.1449 -0.13998 -0.14583 C -0.13763 -0.14652 -0.13529 -0.14676 -0.13307 -0.14699 C -0.09636 -0.14352 -0.13945 -0.14699 -0.06693 -0.14699 C -0.05938 -0.14699 -0.05182 -0.14629 -0.04414 -0.14583 C -0.0431 -0.14537 -0.04193 -0.1449 -0.04076 -0.14421 C -0.03985 -0.14375 -0.03893 -0.14305 -0.03815 -0.14259 C -0.03216 -0.14027 -0.03425 -0.14213 -0.02956 -0.13958 C -0.02761 -0.13865 -0.02409 -0.13657 -0.02409 -0.13634 C -0.01901 -0.12731 -0.02643 -0.14004 -0.01979 -0.13009 C -0.01888 -0.1287 -0.0181 -0.12685 -0.01719 -0.12546 C -0.01406 -0.1081 -0.01927 -0.13356 -0.0138 -0.11759 C -0.01289 -0.11481 -0.01302 -0.11088 -0.01211 -0.1081 C -0.01094 -0.10509 -0.00912 -0.10231 -0.0086 -0.09884 L -0.00508 -0.08009 C -0.00508 -0.07986 -0.00326 -0.0706 -0.00326 -0.07037 L -0.00156 -0.06574 L 0.00026 -0.05023 L 0.00117 -0.04236 C 0.00143 -0.03333 0.00208 -0.02477 0.00208 -0.01574 C 0.00208 -0.01018 0.00117 -2.96296E-6 0.00117 0.00023 " pathEditMode="relative" rAng="0" ptsTypes="AAAAAAAAAAAAAAAAAAAAAAAAAAAAAAAAAAAAAAAAAAAAAAAAAAAAA">
                                      <p:cBhvr>
                                        <p:cTn id="77" dur="2000" fill="hold"/>
                                        <p:tgtEl>
                                          <p:spTgt spid="59"/>
                                        </p:tgtEl>
                                        <p:attrNameLst>
                                          <p:attrName>ppt_x</p:attrName>
                                          <p:attrName>ppt_y</p:attrName>
                                        </p:attrNameLst>
                                      </p:cBhvr>
                                      <p:rCtr x="1888" y="-30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9" grpId="2" animBg="1"/>
      <p:bldP spid="59" grpId="3" animBg="1"/>
      <p:bldP spid="59" grpId="4" animBg="1"/>
      <p:bldP spid="59" grpId="5" animBg="1"/>
      <p:bldP spid="59" grpId="6" animBg="1"/>
      <p:bldP spid="41" grpId="0" animBg="1"/>
      <p:bldP spid="41" grpId="1" animBg="1"/>
      <p:bldP spid="41" grpId="2" animBg="1"/>
      <p:bldP spid="41" grpId="3" animBg="1"/>
      <p:bldP spid="60" grpId="0" animBg="1"/>
      <p:bldP spid="60" grpId="1" animBg="1"/>
      <p:bldP spid="60" grpId="2" animBg="1"/>
      <p:bldP spid="60" grpId="3"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3FDA8A-BBFB-48A1-88B9-4C7DF46BF3B4}" type="slidenum">
              <a:rPr lang="hr-HR" smtClean="0"/>
              <a:pPr/>
              <a:t>16</a:t>
            </a:fld>
            <a:endParaRPr lang="hr-HR"/>
          </a:p>
        </p:txBody>
      </p:sp>
      <p:sp>
        <p:nvSpPr>
          <p:cNvPr id="8" name="Rectangle 7"/>
          <p:cNvSpPr>
            <a:spLocks noGrp="1"/>
          </p:cNvSpPr>
          <p:nvPr/>
        </p:nvSpPr>
        <p:spPr bwMode="auto">
          <a:xfrm>
            <a:off x="1685417" y="899682"/>
            <a:ext cx="8748713"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GB" altLang="en-US" sz="2000" dirty="0"/>
          </a:p>
        </p:txBody>
      </p:sp>
      <p:sp>
        <p:nvSpPr>
          <p:cNvPr id="6" name="Content Placeholder 2"/>
          <p:cNvSpPr txBox="1">
            <a:spLocks/>
          </p:cNvSpPr>
          <p:nvPr/>
        </p:nvSpPr>
        <p:spPr>
          <a:xfrm>
            <a:off x="3293210" y="4797153"/>
            <a:ext cx="5612195" cy="1265819"/>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lvl="2" indent="0" algn="ctr">
              <a:buSzPct val="95000"/>
              <a:buNone/>
            </a:pPr>
            <a:r>
              <a:rPr lang="en-US" sz="2400" b="1" dirty="0">
                <a:latin typeface="+mj-lt"/>
              </a:rPr>
              <a:t>Long control flow decision prevents pipelining</a:t>
            </a:r>
          </a:p>
        </p:txBody>
      </p:sp>
      <p:sp>
        <p:nvSpPr>
          <p:cNvPr id="9" name="Title 1"/>
          <p:cNvSpPr txBox="1">
            <a:spLocks/>
          </p:cNvSpPr>
          <p:nvPr/>
        </p:nvSpPr>
        <p:spPr>
          <a:xfrm>
            <a:off x="1668016" y="-228600"/>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a:t>Dataflow </a:t>
            </a:r>
            <a:r>
              <a:rPr lang="en-US" sz="3600" dirty="0"/>
              <a:t>Circuit</a:t>
            </a:r>
            <a:endParaRPr lang="en-US" sz="3600" baseline="30000" dirty="0"/>
          </a:p>
        </p:txBody>
      </p:sp>
      <p:sp>
        <p:nvSpPr>
          <p:cNvPr id="7" name="Rounded Rectangle 6"/>
          <p:cNvSpPr/>
          <p:nvPr/>
        </p:nvSpPr>
        <p:spPr>
          <a:xfrm>
            <a:off x="3719736" y="4644508"/>
            <a:ext cx="4752528" cy="1080120"/>
          </a:xfrm>
          <a:prstGeom prst="roundRect">
            <a:avLst/>
          </a:prstGeom>
          <a:solidFill>
            <a:schemeClr val="bg2"/>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50000"/>
                  </a:schemeClr>
                </a:solidFill>
                <a:latin typeface="+mj-lt"/>
              </a:rPr>
              <a:t>Long control flow decision prevents pipelining</a:t>
            </a:r>
          </a:p>
        </p:txBody>
      </p:sp>
      <p:pic>
        <p:nvPicPr>
          <p:cNvPr id="12" name="Picture 11"/>
          <p:cNvPicPr>
            <a:picLocks noChangeAspect="1"/>
          </p:cNvPicPr>
          <p:nvPr/>
        </p:nvPicPr>
        <p:blipFill rotWithShape="1">
          <a:blip r:embed="rId3"/>
          <a:srcRect l="2365" t="4177" r="13042" b="63987"/>
          <a:stretch/>
        </p:blipFill>
        <p:spPr>
          <a:xfrm>
            <a:off x="1862704" y="2276873"/>
            <a:ext cx="8466595" cy="1792270"/>
          </a:xfrm>
          <a:prstGeom prst="rect">
            <a:avLst/>
          </a:prstGeom>
        </p:spPr>
      </p:pic>
    </p:spTree>
    <p:extLst>
      <p:ext uri="{BB962C8B-B14F-4D97-AF65-F5344CB8AC3E}">
        <p14:creationId xmlns:p14="http://schemas.microsoft.com/office/powerpoint/2010/main" val="2080159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016" y="-228600"/>
            <a:ext cx="8964488" cy="1143000"/>
          </a:xfrm>
        </p:spPr>
        <p:txBody>
          <a:bodyPr>
            <a:normAutofit/>
          </a:bodyPr>
          <a:lstStyle/>
          <a:p>
            <a:pPr algn="ctr"/>
            <a:r>
              <a:rPr lang="en-US" sz="3600" dirty="0"/>
              <a:t>Overview</a:t>
            </a:r>
          </a:p>
        </p:txBody>
      </p:sp>
      <p:sp>
        <p:nvSpPr>
          <p:cNvPr id="9" name="Content Placeholder 2"/>
          <p:cNvSpPr>
            <a:spLocks noGrp="1"/>
          </p:cNvSpPr>
          <p:nvPr>
            <p:ph idx="1"/>
          </p:nvPr>
        </p:nvSpPr>
        <p:spPr>
          <a:xfrm>
            <a:off x="1991544" y="1700808"/>
            <a:ext cx="8604448" cy="4104456"/>
          </a:xfrm>
        </p:spPr>
        <p:txBody>
          <a:bodyPr>
            <a:noAutofit/>
          </a:bodyPr>
          <a:lstStyle/>
          <a:p>
            <a:r>
              <a:rPr lang="en-US" sz="2400" dirty="0">
                <a:latin typeface="+mj-lt"/>
              </a:rPr>
              <a:t>Background </a:t>
            </a:r>
          </a:p>
          <a:p>
            <a:r>
              <a:rPr lang="en-US" sz="2400" b="1" dirty="0">
                <a:latin typeface="+mj-lt"/>
              </a:rPr>
              <a:t>Speculation: Basic Idea</a:t>
            </a:r>
          </a:p>
          <a:p>
            <a:r>
              <a:rPr lang="en-US" sz="2400" dirty="0">
                <a:latin typeface="+mj-lt"/>
              </a:rPr>
              <a:t>Components for Speculation </a:t>
            </a:r>
          </a:p>
          <a:p>
            <a:r>
              <a:rPr lang="en-US" sz="2400" dirty="0">
                <a:latin typeface="+mj-lt"/>
              </a:rPr>
              <a:t>Increasing Performance</a:t>
            </a:r>
          </a:p>
          <a:p>
            <a:r>
              <a:rPr lang="en-US" sz="2400" dirty="0">
                <a:latin typeface="+mj-lt"/>
              </a:rPr>
              <a:t>Evaluation</a:t>
            </a:r>
          </a:p>
          <a:p>
            <a:r>
              <a:rPr lang="en-US" sz="2400" dirty="0">
                <a:latin typeface="+mj-lt"/>
              </a:rPr>
              <a:t>Conclusion</a:t>
            </a:r>
          </a:p>
          <a:p>
            <a:endParaRPr lang="en-US" sz="2400" dirty="0">
              <a:latin typeface="+mj-lt"/>
            </a:endParaRPr>
          </a:p>
        </p:txBody>
      </p:sp>
      <p:sp>
        <p:nvSpPr>
          <p:cNvPr id="3" name="Slide Number Placeholder 2"/>
          <p:cNvSpPr>
            <a:spLocks noGrp="1"/>
          </p:cNvSpPr>
          <p:nvPr>
            <p:ph type="sldNum" sz="quarter" idx="12"/>
          </p:nvPr>
        </p:nvSpPr>
        <p:spPr/>
        <p:txBody>
          <a:bodyPr/>
          <a:lstStyle/>
          <a:p>
            <a:fld id="{A33FDA8A-BBFB-48A1-88B9-4C7DF46BF3B4}" type="slidenum">
              <a:rPr lang="hr-HR" smtClean="0"/>
              <a:pPr/>
              <a:t>17</a:t>
            </a:fld>
            <a:endParaRPr lang="hr-HR"/>
          </a:p>
        </p:txBody>
      </p:sp>
    </p:spTree>
    <p:extLst>
      <p:ext uri="{BB962C8B-B14F-4D97-AF65-F5344CB8AC3E}">
        <p14:creationId xmlns:p14="http://schemas.microsoft.com/office/powerpoint/2010/main" val="3868743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668016" y="-228600"/>
            <a:ext cx="8964488" cy="1143000"/>
          </a:xfrm>
        </p:spPr>
        <p:txBody>
          <a:bodyPr>
            <a:normAutofit/>
          </a:bodyPr>
          <a:lstStyle/>
          <a:p>
            <a:pPr algn="ctr"/>
            <a:r>
              <a:rPr lang="en-US" sz="3600" dirty="0"/>
              <a:t>Speculation in Dataflow Circuits</a:t>
            </a:r>
          </a:p>
        </p:txBody>
      </p:sp>
      <p:sp>
        <p:nvSpPr>
          <p:cNvPr id="4" name="Slide Number Placeholder 3"/>
          <p:cNvSpPr>
            <a:spLocks noGrp="1"/>
          </p:cNvSpPr>
          <p:nvPr>
            <p:ph type="sldNum" sz="quarter" idx="12"/>
          </p:nvPr>
        </p:nvSpPr>
        <p:spPr/>
        <p:txBody>
          <a:bodyPr/>
          <a:lstStyle/>
          <a:p>
            <a:fld id="{A33FDA8A-BBFB-48A1-88B9-4C7DF46BF3B4}" type="slidenum">
              <a:rPr lang="hr-HR" smtClean="0"/>
              <a:pPr/>
              <a:t>18</a:t>
            </a:fld>
            <a:endParaRPr lang="hr-HR"/>
          </a:p>
        </p:txBody>
      </p:sp>
      <p:cxnSp>
        <p:nvCxnSpPr>
          <p:cNvPr id="52" name="Straight Arrow Connector 51">
            <a:extLst>
              <a:ext uri="{FF2B5EF4-FFF2-40B4-BE49-F238E27FC236}">
                <a16:creationId xmlns:a16="http://schemas.microsoft.com/office/drawing/2014/main" id="{B7CEDF5E-6E62-4400-9438-AE16894D0337}"/>
              </a:ext>
            </a:extLst>
          </p:cNvPr>
          <p:cNvCxnSpPr>
            <a:cxnSpLocks/>
          </p:cNvCxnSpPr>
          <p:nvPr/>
        </p:nvCxnSpPr>
        <p:spPr>
          <a:xfrm>
            <a:off x="4790968" y="2850668"/>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1E7995C-813B-4C52-A217-CB0F7512174B}"/>
              </a:ext>
            </a:extLst>
          </p:cNvPr>
          <p:cNvCxnSpPr>
            <a:cxnSpLocks/>
          </p:cNvCxnSpPr>
          <p:nvPr/>
        </p:nvCxnSpPr>
        <p:spPr>
          <a:xfrm>
            <a:off x="4572337" y="2364784"/>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7825358-62DD-4129-A7A8-0504D7E452D2}"/>
              </a:ext>
            </a:extLst>
          </p:cNvPr>
          <p:cNvCxnSpPr>
            <a:cxnSpLocks/>
          </p:cNvCxnSpPr>
          <p:nvPr/>
        </p:nvCxnSpPr>
        <p:spPr>
          <a:xfrm>
            <a:off x="4947790" y="2354979"/>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70B219A8-3E50-4CE3-BACE-350F55B43CCB}"/>
              </a:ext>
            </a:extLst>
          </p:cNvPr>
          <p:cNvCxnSpPr>
            <a:cxnSpLocks/>
          </p:cNvCxnSpPr>
          <p:nvPr/>
        </p:nvCxnSpPr>
        <p:spPr>
          <a:xfrm>
            <a:off x="7926323" y="2348880"/>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75F96318-92F5-4F74-95D5-0A8605EA75DD}"/>
              </a:ext>
            </a:extLst>
          </p:cNvPr>
          <p:cNvCxnSpPr>
            <a:cxnSpLocks/>
          </p:cNvCxnSpPr>
          <p:nvPr/>
        </p:nvCxnSpPr>
        <p:spPr>
          <a:xfrm>
            <a:off x="8290308" y="2348880"/>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5C2408A-D5E4-4CA2-94DF-214BF1CB6EC3}"/>
              </a:ext>
            </a:extLst>
          </p:cNvPr>
          <p:cNvCxnSpPr>
            <a:cxnSpLocks/>
          </p:cNvCxnSpPr>
          <p:nvPr/>
        </p:nvCxnSpPr>
        <p:spPr>
          <a:xfrm>
            <a:off x="3477272" y="2918395"/>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19A5581-E43E-4D67-8ABF-C4FEEB97B95C}"/>
              </a:ext>
            </a:extLst>
          </p:cNvPr>
          <p:cNvSpPr/>
          <p:nvPr/>
        </p:nvSpPr>
        <p:spPr>
          <a:xfrm>
            <a:off x="7752171" y="2544389"/>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Merge</a:t>
            </a:r>
            <a:endParaRPr lang="en-US" sz="1200" b="1" dirty="0">
              <a:solidFill>
                <a:schemeClr val="tx1">
                  <a:lumMod val="75000"/>
                  <a:lumOff val="25000"/>
                </a:schemeClr>
              </a:solidFill>
              <a:latin typeface="+mj-lt"/>
            </a:endParaRPr>
          </a:p>
        </p:txBody>
      </p:sp>
      <p:sp>
        <p:nvSpPr>
          <p:cNvPr id="59" name="Rectangle 58">
            <a:extLst>
              <a:ext uri="{FF2B5EF4-FFF2-40B4-BE49-F238E27FC236}">
                <a16:creationId xmlns:a16="http://schemas.microsoft.com/office/drawing/2014/main" id="{064F88AF-4DC8-49A3-A00C-02BC8F5E6C29}"/>
              </a:ext>
            </a:extLst>
          </p:cNvPr>
          <p:cNvSpPr/>
          <p:nvPr/>
        </p:nvSpPr>
        <p:spPr>
          <a:xfrm>
            <a:off x="4435885" y="2555026"/>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Merge</a:t>
            </a:r>
            <a:endParaRPr lang="en-US" sz="1200" b="1" dirty="0">
              <a:solidFill>
                <a:schemeClr val="tx1">
                  <a:lumMod val="75000"/>
                  <a:lumOff val="25000"/>
                </a:schemeClr>
              </a:solidFill>
              <a:latin typeface="+mj-lt"/>
            </a:endParaRPr>
          </a:p>
        </p:txBody>
      </p:sp>
      <p:sp>
        <p:nvSpPr>
          <p:cNvPr id="60" name="Rectangle 59">
            <a:extLst>
              <a:ext uri="{FF2B5EF4-FFF2-40B4-BE49-F238E27FC236}">
                <a16:creationId xmlns:a16="http://schemas.microsoft.com/office/drawing/2014/main" id="{BEE31196-D91F-4081-8859-87CBD63AEF3C}"/>
              </a:ext>
            </a:extLst>
          </p:cNvPr>
          <p:cNvSpPr/>
          <p:nvPr/>
        </p:nvSpPr>
        <p:spPr>
          <a:xfrm>
            <a:off x="3110931" y="3099044"/>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Load</a:t>
            </a:r>
            <a:endParaRPr lang="en-US" sz="1200" b="1" dirty="0">
              <a:solidFill>
                <a:schemeClr val="tx1">
                  <a:lumMod val="75000"/>
                  <a:lumOff val="25000"/>
                </a:schemeClr>
              </a:solidFill>
              <a:latin typeface="+mj-lt"/>
            </a:endParaRPr>
          </a:p>
        </p:txBody>
      </p:sp>
      <p:sp>
        <p:nvSpPr>
          <p:cNvPr id="61" name="Rectangle 60">
            <a:extLst>
              <a:ext uri="{FF2B5EF4-FFF2-40B4-BE49-F238E27FC236}">
                <a16:creationId xmlns:a16="http://schemas.microsoft.com/office/drawing/2014/main" id="{901EC519-FEC0-4AFD-A7B2-E5276783D695}"/>
              </a:ext>
            </a:extLst>
          </p:cNvPr>
          <p:cNvSpPr/>
          <p:nvPr/>
        </p:nvSpPr>
        <p:spPr>
          <a:xfrm>
            <a:off x="7212898" y="6298733"/>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Exit</a:t>
            </a:r>
            <a:endParaRPr lang="en-US" sz="1200" b="1" dirty="0">
              <a:solidFill>
                <a:schemeClr val="tx1">
                  <a:lumMod val="75000"/>
                  <a:lumOff val="25000"/>
                </a:schemeClr>
              </a:solidFill>
              <a:latin typeface="+mj-lt"/>
            </a:endParaRPr>
          </a:p>
        </p:txBody>
      </p:sp>
      <p:sp>
        <p:nvSpPr>
          <p:cNvPr id="62" name="Rectangle 61">
            <a:extLst>
              <a:ext uri="{FF2B5EF4-FFF2-40B4-BE49-F238E27FC236}">
                <a16:creationId xmlns:a16="http://schemas.microsoft.com/office/drawing/2014/main" id="{542476D1-5639-469D-BB51-2E1A562E4EE2}"/>
              </a:ext>
            </a:extLst>
          </p:cNvPr>
          <p:cNvSpPr/>
          <p:nvPr/>
        </p:nvSpPr>
        <p:spPr>
          <a:xfrm>
            <a:off x="5235393" y="6060353"/>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Store</a:t>
            </a:r>
            <a:endParaRPr lang="en-US" sz="1200" b="1" dirty="0">
              <a:solidFill>
                <a:schemeClr val="tx1">
                  <a:lumMod val="75000"/>
                  <a:lumOff val="25000"/>
                </a:schemeClr>
              </a:solidFill>
              <a:latin typeface="+mj-lt"/>
            </a:endParaRPr>
          </a:p>
        </p:txBody>
      </p:sp>
      <p:sp>
        <p:nvSpPr>
          <p:cNvPr id="63" name="Rectangle 62">
            <a:extLst>
              <a:ext uri="{FF2B5EF4-FFF2-40B4-BE49-F238E27FC236}">
                <a16:creationId xmlns:a16="http://schemas.microsoft.com/office/drawing/2014/main" id="{F2654C92-27E4-43D6-9E54-0D3F93F2B930}"/>
              </a:ext>
            </a:extLst>
          </p:cNvPr>
          <p:cNvSpPr/>
          <p:nvPr/>
        </p:nvSpPr>
        <p:spPr>
          <a:xfrm>
            <a:off x="3802055" y="5706991"/>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Store</a:t>
            </a:r>
            <a:endParaRPr lang="en-US" sz="1200" b="1" dirty="0">
              <a:solidFill>
                <a:schemeClr val="tx1">
                  <a:lumMod val="75000"/>
                  <a:lumOff val="25000"/>
                </a:schemeClr>
              </a:solidFill>
              <a:latin typeface="+mj-lt"/>
            </a:endParaRPr>
          </a:p>
        </p:txBody>
      </p:sp>
      <p:cxnSp>
        <p:nvCxnSpPr>
          <p:cNvPr id="64" name="Straight Arrow Connector 63">
            <a:extLst>
              <a:ext uri="{FF2B5EF4-FFF2-40B4-BE49-F238E27FC236}">
                <a16:creationId xmlns:a16="http://schemas.microsoft.com/office/drawing/2014/main" id="{D72A74A3-6A36-42B7-BD3B-EF798783B327}"/>
              </a:ext>
            </a:extLst>
          </p:cNvPr>
          <p:cNvCxnSpPr>
            <a:cxnSpLocks/>
          </p:cNvCxnSpPr>
          <p:nvPr/>
        </p:nvCxnSpPr>
        <p:spPr>
          <a:xfrm>
            <a:off x="8124004" y="2840154"/>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177">
            <a:extLst>
              <a:ext uri="{FF2B5EF4-FFF2-40B4-BE49-F238E27FC236}">
                <a16:creationId xmlns:a16="http://schemas.microsoft.com/office/drawing/2014/main" id="{CCEE77B8-9600-42F7-89D7-B4345184A7A3}"/>
              </a:ext>
            </a:extLst>
          </p:cNvPr>
          <p:cNvCxnSpPr>
            <a:cxnSpLocks/>
            <a:stCxn id="60" idx="2"/>
            <a:endCxn id="86" idx="1"/>
          </p:cNvCxnSpPr>
          <p:nvPr/>
        </p:nvCxnSpPr>
        <p:spPr>
          <a:xfrm rot="16200000" flipH="1">
            <a:off x="3095302" y="3744103"/>
            <a:ext cx="1292497" cy="559718"/>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178">
            <a:extLst>
              <a:ext uri="{FF2B5EF4-FFF2-40B4-BE49-F238E27FC236}">
                <a16:creationId xmlns:a16="http://schemas.microsoft.com/office/drawing/2014/main" id="{A4C1A3FC-83E0-4960-85B7-39F92EF05068}"/>
              </a:ext>
            </a:extLst>
          </p:cNvPr>
          <p:cNvCxnSpPr>
            <a:cxnSpLocks/>
          </p:cNvCxnSpPr>
          <p:nvPr/>
        </p:nvCxnSpPr>
        <p:spPr>
          <a:xfrm rot="5400000">
            <a:off x="4760078" y="3922407"/>
            <a:ext cx="306996" cy="1222134"/>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179">
            <a:extLst>
              <a:ext uri="{FF2B5EF4-FFF2-40B4-BE49-F238E27FC236}">
                <a16:creationId xmlns:a16="http://schemas.microsoft.com/office/drawing/2014/main" id="{22690B10-48EB-48FA-8A65-D0AF2118C48D}"/>
              </a:ext>
            </a:extLst>
          </p:cNvPr>
          <p:cNvCxnSpPr>
            <a:cxnSpLocks/>
          </p:cNvCxnSpPr>
          <p:nvPr/>
        </p:nvCxnSpPr>
        <p:spPr>
          <a:xfrm rot="5400000">
            <a:off x="7299919" y="2756263"/>
            <a:ext cx="258256" cy="1442535"/>
          </a:xfrm>
          <a:prstGeom prst="bentConnector3">
            <a:avLst>
              <a:gd name="adj1" fmla="val 50000"/>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8" name="Connector: Elbow 180">
            <a:extLst>
              <a:ext uri="{FF2B5EF4-FFF2-40B4-BE49-F238E27FC236}">
                <a16:creationId xmlns:a16="http://schemas.microsoft.com/office/drawing/2014/main" id="{9FAE39D5-72EB-4F8D-BD0A-3CE99A4BD45B}"/>
              </a:ext>
            </a:extLst>
          </p:cNvPr>
          <p:cNvCxnSpPr>
            <a:cxnSpLocks/>
          </p:cNvCxnSpPr>
          <p:nvPr/>
        </p:nvCxnSpPr>
        <p:spPr>
          <a:xfrm rot="5400000">
            <a:off x="4697799" y="3893723"/>
            <a:ext cx="230959" cy="1151984"/>
          </a:xfrm>
          <a:prstGeom prst="bentConnector3">
            <a:avLst>
              <a:gd name="adj1" fmla="val 50000"/>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E6A19BD5-A96B-4DD8-BE1D-D3571188F6BA}"/>
              </a:ext>
            </a:extLst>
          </p:cNvPr>
          <p:cNvCxnSpPr>
            <a:cxnSpLocks/>
          </p:cNvCxnSpPr>
          <p:nvPr/>
        </p:nvCxnSpPr>
        <p:spPr>
          <a:xfrm>
            <a:off x="4211776" y="4821385"/>
            <a:ext cx="105" cy="822960"/>
          </a:xfrm>
          <a:prstGeom prst="straightConnector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BB4A43E-D79D-4550-936B-4CFD1B2C92A4}"/>
              </a:ext>
            </a:extLst>
          </p:cNvPr>
          <p:cNvCxnSpPr>
            <a:cxnSpLocks/>
          </p:cNvCxnSpPr>
          <p:nvPr/>
        </p:nvCxnSpPr>
        <p:spPr>
          <a:xfrm flipH="1">
            <a:off x="4119263" y="4766357"/>
            <a:ext cx="1" cy="9144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186">
            <a:extLst>
              <a:ext uri="{FF2B5EF4-FFF2-40B4-BE49-F238E27FC236}">
                <a16:creationId xmlns:a16="http://schemas.microsoft.com/office/drawing/2014/main" id="{1A713A02-43AD-4C7A-9EF7-15860273B24D}"/>
              </a:ext>
            </a:extLst>
          </p:cNvPr>
          <p:cNvCxnSpPr>
            <a:cxnSpLocks/>
            <a:endCxn id="61" idx="0"/>
          </p:cNvCxnSpPr>
          <p:nvPr/>
        </p:nvCxnSpPr>
        <p:spPr>
          <a:xfrm rot="16200000" flipH="1">
            <a:off x="6757003" y="5492079"/>
            <a:ext cx="1085946" cy="527361"/>
          </a:xfrm>
          <a:prstGeom prst="bentConnector3">
            <a:avLst>
              <a:gd name="adj1" fmla="val 2748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188">
            <a:extLst>
              <a:ext uri="{FF2B5EF4-FFF2-40B4-BE49-F238E27FC236}">
                <a16:creationId xmlns:a16="http://schemas.microsoft.com/office/drawing/2014/main" id="{6512B1CA-1695-4DF4-98A9-6603A45FB0B8}"/>
              </a:ext>
            </a:extLst>
          </p:cNvPr>
          <p:cNvCxnSpPr>
            <a:cxnSpLocks/>
          </p:cNvCxnSpPr>
          <p:nvPr/>
        </p:nvCxnSpPr>
        <p:spPr>
          <a:xfrm rot="5400000">
            <a:off x="5655648" y="5120471"/>
            <a:ext cx="741847" cy="1137917"/>
          </a:xfrm>
          <a:prstGeom prst="bentConnector3">
            <a:avLst>
              <a:gd name="adj1" fmla="val 17035"/>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198">
            <a:extLst>
              <a:ext uri="{FF2B5EF4-FFF2-40B4-BE49-F238E27FC236}">
                <a16:creationId xmlns:a16="http://schemas.microsoft.com/office/drawing/2014/main" id="{A36D035D-A724-4BC1-861C-34B10D23CDB6}"/>
              </a:ext>
            </a:extLst>
          </p:cNvPr>
          <p:cNvCxnSpPr>
            <a:cxnSpLocks/>
            <a:stCxn id="78" idx="2"/>
            <a:endCxn id="62" idx="0"/>
          </p:cNvCxnSpPr>
          <p:nvPr/>
        </p:nvCxnSpPr>
        <p:spPr>
          <a:xfrm rot="5400000">
            <a:off x="5789351" y="5115308"/>
            <a:ext cx="731520" cy="1137917"/>
          </a:xfrm>
          <a:prstGeom prst="bentConnector3">
            <a:avLst>
              <a:gd name="adj1" fmla="val 31622"/>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74" name="Connector: Elbow 199">
            <a:extLst>
              <a:ext uri="{FF2B5EF4-FFF2-40B4-BE49-F238E27FC236}">
                <a16:creationId xmlns:a16="http://schemas.microsoft.com/office/drawing/2014/main" id="{5088CD98-2504-4112-B5B9-B0A903819DC9}"/>
              </a:ext>
            </a:extLst>
          </p:cNvPr>
          <p:cNvCxnSpPr>
            <a:cxnSpLocks/>
          </p:cNvCxnSpPr>
          <p:nvPr/>
        </p:nvCxnSpPr>
        <p:spPr>
          <a:xfrm rot="16200000" flipH="1">
            <a:off x="6786390" y="5455665"/>
            <a:ext cx="822960" cy="548640"/>
          </a:xfrm>
          <a:prstGeom prst="bentConnector3">
            <a:avLst>
              <a:gd name="adj1" fmla="val 34418"/>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75" name="Connector: Elbow 203">
            <a:extLst>
              <a:ext uri="{FF2B5EF4-FFF2-40B4-BE49-F238E27FC236}">
                <a16:creationId xmlns:a16="http://schemas.microsoft.com/office/drawing/2014/main" id="{C8D0EADC-16B2-4198-9211-4ACB6FD7C614}"/>
              </a:ext>
            </a:extLst>
          </p:cNvPr>
          <p:cNvCxnSpPr>
            <a:cxnSpLocks/>
          </p:cNvCxnSpPr>
          <p:nvPr/>
        </p:nvCxnSpPr>
        <p:spPr>
          <a:xfrm rot="5400000">
            <a:off x="7191604" y="2724765"/>
            <a:ext cx="274320" cy="1417320"/>
          </a:xfrm>
          <a:prstGeom prst="bentConnector3">
            <a:avLst>
              <a:gd name="adj1" fmla="val 35507"/>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DAED306D-4622-4291-AA59-FC59A5A85895}"/>
              </a:ext>
            </a:extLst>
          </p:cNvPr>
          <p:cNvSpPr txBox="1"/>
          <p:nvPr/>
        </p:nvSpPr>
        <p:spPr>
          <a:xfrm rot="5400000" flipV="1">
            <a:off x="4556287" y="2969895"/>
            <a:ext cx="406535" cy="276999"/>
          </a:xfrm>
          <a:prstGeom prst="rect">
            <a:avLst/>
          </a:prstGeom>
          <a:noFill/>
        </p:spPr>
        <p:txBody>
          <a:bodyPr wrap="square" rtlCol="0">
            <a:spAutoFit/>
          </a:bodyPr>
          <a:lstStyle/>
          <a:p>
            <a:r>
              <a:rPr lang="hr-HR" sz="1200" dirty="0">
                <a:latin typeface="+mj-lt"/>
              </a:rPr>
              <a:t>...</a:t>
            </a:r>
            <a:endParaRPr lang="en-US" sz="1200" dirty="0">
              <a:latin typeface="+mj-lt"/>
            </a:endParaRPr>
          </a:p>
        </p:txBody>
      </p:sp>
      <p:cxnSp>
        <p:nvCxnSpPr>
          <p:cNvPr id="77" name="Straight Arrow Connector 76">
            <a:extLst>
              <a:ext uri="{FF2B5EF4-FFF2-40B4-BE49-F238E27FC236}">
                <a16:creationId xmlns:a16="http://schemas.microsoft.com/office/drawing/2014/main" id="{63951C29-4D8D-4CDA-B5BE-F7BF48D442A0}"/>
              </a:ext>
            </a:extLst>
          </p:cNvPr>
          <p:cNvCxnSpPr>
            <a:cxnSpLocks/>
          </p:cNvCxnSpPr>
          <p:nvPr/>
        </p:nvCxnSpPr>
        <p:spPr>
          <a:xfrm>
            <a:off x="6724068" y="4844326"/>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9B45AE5A-9DE0-4509-83AF-BBD6E9F93982}"/>
              </a:ext>
            </a:extLst>
          </p:cNvPr>
          <p:cNvSpPr/>
          <p:nvPr/>
        </p:nvSpPr>
        <p:spPr>
          <a:xfrm>
            <a:off x="6373310" y="5039835"/>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Branch</a:t>
            </a:r>
            <a:endParaRPr lang="en-US" sz="1200" b="1" dirty="0">
              <a:solidFill>
                <a:schemeClr val="tx1">
                  <a:lumMod val="75000"/>
                  <a:lumOff val="25000"/>
                </a:schemeClr>
              </a:solidFill>
              <a:latin typeface="+mj-lt"/>
            </a:endParaRPr>
          </a:p>
        </p:txBody>
      </p:sp>
      <p:sp>
        <p:nvSpPr>
          <p:cNvPr id="82" name="Rectangle 81">
            <a:extLst>
              <a:ext uri="{FF2B5EF4-FFF2-40B4-BE49-F238E27FC236}">
                <a16:creationId xmlns:a16="http://schemas.microsoft.com/office/drawing/2014/main" id="{DFB5B7DD-9BAF-486F-82D4-777B4E2E89A4}"/>
              </a:ext>
            </a:extLst>
          </p:cNvPr>
          <p:cNvSpPr/>
          <p:nvPr/>
        </p:nvSpPr>
        <p:spPr>
          <a:xfrm>
            <a:off x="7729626" y="3032991"/>
            <a:ext cx="832093" cy="278671"/>
          </a:xfrm>
          <a:prstGeom prst="rect">
            <a:avLst/>
          </a:prstGeom>
          <a:solidFill>
            <a:srgbClr val="33CC33"/>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100" b="1" dirty="0">
                <a:solidFill>
                  <a:schemeClr val="tx1">
                    <a:lumMod val="75000"/>
                    <a:lumOff val="25000"/>
                  </a:schemeClr>
                </a:solidFill>
                <a:latin typeface="+mj-lt"/>
              </a:rPr>
              <a:t>Speculator</a:t>
            </a:r>
            <a:endParaRPr lang="en-US" sz="1100" b="1" dirty="0">
              <a:solidFill>
                <a:schemeClr val="tx1">
                  <a:lumMod val="75000"/>
                  <a:lumOff val="25000"/>
                </a:schemeClr>
              </a:solidFill>
              <a:latin typeface="+mj-lt"/>
            </a:endParaRPr>
          </a:p>
        </p:txBody>
      </p:sp>
      <p:cxnSp>
        <p:nvCxnSpPr>
          <p:cNvPr id="83" name="Connector: Elbow 207">
            <a:extLst>
              <a:ext uri="{FF2B5EF4-FFF2-40B4-BE49-F238E27FC236}">
                <a16:creationId xmlns:a16="http://schemas.microsoft.com/office/drawing/2014/main" id="{0C36225B-7B0F-4A62-8279-FC0A3FD1496F}"/>
              </a:ext>
            </a:extLst>
          </p:cNvPr>
          <p:cNvCxnSpPr>
            <a:cxnSpLocks/>
          </p:cNvCxnSpPr>
          <p:nvPr/>
        </p:nvCxnSpPr>
        <p:spPr>
          <a:xfrm rot="16200000" flipH="1">
            <a:off x="6112548" y="3893300"/>
            <a:ext cx="242618" cy="1067497"/>
          </a:xfrm>
          <a:prstGeom prst="bentConnector3">
            <a:avLst>
              <a:gd name="adj1" fmla="val 38159"/>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208">
            <a:extLst>
              <a:ext uri="{FF2B5EF4-FFF2-40B4-BE49-F238E27FC236}">
                <a16:creationId xmlns:a16="http://schemas.microsoft.com/office/drawing/2014/main" id="{C370E165-6756-4288-AFE4-8BB74E2909D3}"/>
              </a:ext>
            </a:extLst>
          </p:cNvPr>
          <p:cNvCxnSpPr>
            <a:cxnSpLocks/>
          </p:cNvCxnSpPr>
          <p:nvPr/>
        </p:nvCxnSpPr>
        <p:spPr>
          <a:xfrm rot="16200000" flipH="1">
            <a:off x="6048247" y="3958780"/>
            <a:ext cx="204026" cy="1076975"/>
          </a:xfrm>
          <a:prstGeom prst="bentConnector3">
            <a:avLst>
              <a:gd name="adj1" fmla="val 3755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D207F068-FDEC-44FF-9BBD-538E946151A4}"/>
              </a:ext>
            </a:extLst>
          </p:cNvPr>
          <p:cNvSpPr/>
          <p:nvPr/>
        </p:nvSpPr>
        <p:spPr>
          <a:xfrm>
            <a:off x="6529875" y="4522144"/>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sp>
        <p:nvSpPr>
          <p:cNvPr id="86" name="Oval 85">
            <a:extLst>
              <a:ext uri="{FF2B5EF4-FFF2-40B4-BE49-F238E27FC236}">
                <a16:creationId xmlns:a16="http://schemas.microsoft.com/office/drawing/2014/main" id="{0A4B7892-3A5F-4185-A496-E70EBB8AA895}"/>
              </a:ext>
            </a:extLst>
          </p:cNvPr>
          <p:cNvSpPr/>
          <p:nvPr/>
        </p:nvSpPr>
        <p:spPr>
          <a:xfrm>
            <a:off x="3967844" y="4616647"/>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sp>
        <p:nvSpPr>
          <p:cNvPr id="87" name="Rectangle 86">
            <a:extLst>
              <a:ext uri="{FF2B5EF4-FFF2-40B4-BE49-F238E27FC236}">
                <a16:creationId xmlns:a16="http://schemas.microsoft.com/office/drawing/2014/main" id="{B20EFB40-1612-482C-9885-ADCA76C3A23A}"/>
              </a:ext>
            </a:extLst>
          </p:cNvPr>
          <p:cNvSpPr/>
          <p:nvPr/>
        </p:nvSpPr>
        <p:spPr>
          <a:xfrm>
            <a:off x="5189988" y="4069620"/>
            <a:ext cx="701519" cy="278671"/>
          </a:xfrm>
          <a:prstGeom prst="rect">
            <a:avLst/>
          </a:prstGeom>
          <a:solidFill>
            <a:srgbClr val="D6BBE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Fork</a:t>
            </a:r>
            <a:endParaRPr lang="en-US" sz="1200" b="1" dirty="0">
              <a:solidFill>
                <a:schemeClr val="tx1">
                  <a:lumMod val="75000"/>
                  <a:lumOff val="25000"/>
                </a:schemeClr>
              </a:solidFill>
              <a:latin typeface="+mj-lt"/>
            </a:endParaRPr>
          </a:p>
        </p:txBody>
      </p:sp>
      <p:cxnSp>
        <p:nvCxnSpPr>
          <p:cNvPr id="88" name="Connector: Elbow 203">
            <a:extLst>
              <a:ext uri="{FF2B5EF4-FFF2-40B4-BE49-F238E27FC236}">
                <a16:creationId xmlns:a16="http://schemas.microsoft.com/office/drawing/2014/main" id="{C8D0EADC-16B2-4198-9211-4ACB6FD7C614}"/>
              </a:ext>
            </a:extLst>
          </p:cNvPr>
          <p:cNvCxnSpPr>
            <a:cxnSpLocks/>
            <a:endCxn id="91" idx="1"/>
          </p:cNvCxnSpPr>
          <p:nvPr/>
        </p:nvCxnSpPr>
        <p:spPr>
          <a:xfrm rot="16200000" flipH="1">
            <a:off x="6023545" y="3220167"/>
            <a:ext cx="537343" cy="133747"/>
          </a:xfrm>
          <a:prstGeom prst="bentConnector3">
            <a:avLst>
              <a:gd name="adj1" fmla="val 66277"/>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203">
            <a:extLst>
              <a:ext uri="{FF2B5EF4-FFF2-40B4-BE49-F238E27FC236}">
                <a16:creationId xmlns:a16="http://schemas.microsoft.com/office/drawing/2014/main" id="{C8D0EADC-16B2-4198-9211-4ACB6FD7C614}"/>
              </a:ext>
            </a:extLst>
          </p:cNvPr>
          <p:cNvCxnSpPr>
            <a:cxnSpLocks/>
          </p:cNvCxnSpPr>
          <p:nvPr/>
        </p:nvCxnSpPr>
        <p:spPr>
          <a:xfrm rot="5400000">
            <a:off x="5903474" y="3486769"/>
            <a:ext cx="274320" cy="914400"/>
          </a:xfrm>
          <a:prstGeom prst="bentConnector3">
            <a:avLst>
              <a:gd name="adj1" fmla="val 41304"/>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179">
            <a:extLst>
              <a:ext uri="{FF2B5EF4-FFF2-40B4-BE49-F238E27FC236}">
                <a16:creationId xmlns:a16="http://schemas.microsoft.com/office/drawing/2014/main" id="{22690B10-48EB-48FA-8A65-D0AF2118C48D}"/>
              </a:ext>
            </a:extLst>
          </p:cNvPr>
          <p:cNvCxnSpPr>
            <a:cxnSpLocks/>
          </p:cNvCxnSpPr>
          <p:nvPr/>
        </p:nvCxnSpPr>
        <p:spPr>
          <a:xfrm rot="5400000">
            <a:off x="5826131" y="3466509"/>
            <a:ext cx="258256" cy="914400"/>
          </a:xfrm>
          <a:prstGeom prst="bentConnector3">
            <a:avLst>
              <a:gd name="adj1" fmla="val 27708"/>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0A4B7892-3A5F-4185-A496-E70EBB8AA895}"/>
              </a:ext>
            </a:extLst>
          </p:cNvPr>
          <p:cNvSpPr/>
          <p:nvPr/>
        </p:nvSpPr>
        <p:spPr>
          <a:xfrm>
            <a:off x="6305525" y="3502148"/>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sp>
        <p:nvSpPr>
          <p:cNvPr id="92" name="TextBox 91">
            <a:extLst>
              <a:ext uri="{FF2B5EF4-FFF2-40B4-BE49-F238E27FC236}">
                <a16:creationId xmlns:a16="http://schemas.microsoft.com/office/drawing/2014/main" id="{DAED306D-4622-4291-AA59-FC59A5A85895}"/>
              </a:ext>
            </a:extLst>
          </p:cNvPr>
          <p:cNvSpPr txBox="1"/>
          <p:nvPr/>
        </p:nvSpPr>
        <p:spPr>
          <a:xfrm rot="5400000" flipV="1">
            <a:off x="5972753" y="2684560"/>
            <a:ext cx="406535" cy="276999"/>
          </a:xfrm>
          <a:prstGeom prst="rect">
            <a:avLst/>
          </a:prstGeom>
          <a:noFill/>
        </p:spPr>
        <p:txBody>
          <a:bodyPr wrap="square" rtlCol="0">
            <a:spAutoFit/>
          </a:bodyPr>
          <a:lstStyle/>
          <a:p>
            <a:r>
              <a:rPr lang="hr-HR" sz="1200" dirty="0">
                <a:latin typeface="+mj-lt"/>
              </a:rPr>
              <a:t>...</a:t>
            </a:r>
            <a:endParaRPr lang="en-US" sz="1200" dirty="0">
              <a:latin typeface="+mj-lt"/>
            </a:endParaRPr>
          </a:p>
        </p:txBody>
      </p:sp>
      <p:sp>
        <p:nvSpPr>
          <p:cNvPr id="45" name="Content Placeholder 2"/>
          <p:cNvSpPr>
            <a:spLocks noGrp="1"/>
          </p:cNvSpPr>
          <p:nvPr>
            <p:ph idx="1"/>
          </p:nvPr>
        </p:nvSpPr>
        <p:spPr>
          <a:xfrm>
            <a:off x="1055440" y="1052736"/>
            <a:ext cx="10081120" cy="2376264"/>
          </a:xfrm>
        </p:spPr>
        <p:txBody>
          <a:bodyPr>
            <a:noAutofit/>
          </a:bodyPr>
          <a:lstStyle/>
          <a:p>
            <a:r>
              <a:rPr lang="hr-HR" altLang="en-US" sz="2400" dirty="0">
                <a:latin typeface="+mj-lt"/>
              </a:rPr>
              <a:t>Contain speculation in a region of the circuit delimited by special components</a:t>
            </a:r>
            <a:endParaRPr lang="en-US" sz="2400" dirty="0">
              <a:latin typeface="+mj-lt"/>
            </a:endParaRPr>
          </a:p>
          <a:p>
            <a:pPr lvl="1" algn="just">
              <a:lnSpc>
                <a:spcPct val="90000"/>
              </a:lnSpc>
            </a:pPr>
            <a:r>
              <a:rPr lang="hr-HR" altLang="en-US" sz="2000" dirty="0">
                <a:latin typeface="+mj-lt"/>
              </a:rPr>
              <a:t>Issue speculative tokens (pieces of data which might or might not be correct)</a:t>
            </a:r>
          </a:p>
          <a:p>
            <a:pPr lvl="1" algn="just">
              <a:lnSpc>
                <a:spcPct val="90000"/>
              </a:lnSpc>
            </a:pPr>
            <a:r>
              <a:rPr lang="hr-HR" altLang="en-US" sz="2000" dirty="0">
                <a:latin typeface="+mj-lt"/>
              </a:rPr>
              <a:t>Squash and replay in case of misspeculation</a:t>
            </a:r>
            <a:endParaRPr lang="en-GB" altLang="en-US" sz="2000" dirty="0">
              <a:latin typeface="+mj-lt"/>
            </a:endParaRPr>
          </a:p>
          <a:p>
            <a:endParaRPr lang="en-US" sz="2400" dirty="0">
              <a:latin typeface="+mj-lt"/>
            </a:endParaRPr>
          </a:p>
        </p:txBody>
      </p:sp>
      <p:cxnSp>
        <p:nvCxnSpPr>
          <p:cNvPr id="43" name="Straight Connector 42">
            <a:extLst>
              <a:ext uri="{FF2B5EF4-FFF2-40B4-BE49-F238E27FC236}">
                <a16:creationId xmlns:a16="http://schemas.microsoft.com/office/drawing/2014/main" id="{BCD1B17E-B13E-42AB-A32C-896B81B3557F}"/>
              </a:ext>
            </a:extLst>
          </p:cNvPr>
          <p:cNvCxnSpPr>
            <a:cxnSpLocks/>
          </p:cNvCxnSpPr>
          <p:nvPr/>
        </p:nvCxnSpPr>
        <p:spPr>
          <a:xfrm>
            <a:off x="8904312" y="6330806"/>
            <a:ext cx="73152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CD39B9A-4910-4A9A-8F13-3DAA5C562BCB}"/>
              </a:ext>
            </a:extLst>
          </p:cNvPr>
          <p:cNvCxnSpPr>
            <a:cxnSpLocks/>
          </p:cNvCxnSpPr>
          <p:nvPr/>
        </p:nvCxnSpPr>
        <p:spPr>
          <a:xfrm>
            <a:off x="8904312" y="6530861"/>
            <a:ext cx="731520" cy="0"/>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ED31B71A-FDF1-47AC-97D0-E7B4DD660DC3}"/>
              </a:ext>
            </a:extLst>
          </p:cNvPr>
          <p:cNvSpPr txBox="1"/>
          <p:nvPr/>
        </p:nvSpPr>
        <p:spPr>
          <a:xfrm>
            <a:off x="9406023" y="6145866"/>
            <a:ext cx="2106270"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j-lt"/>
              </a:rPr>
              <a:t>data + handshake</a:t>
            </a:r>
          </a:p>
        </p:txBody>
      </p:sp>
      <p:sp>
        <p:nvSpPr>
          <p:cNvPr id="47" name="TextBox 46">
            <a:extLst>
              <a:ext uri="{FF2B5EF4-FFF2-40B4-BE49-F238E27FC236}">
                <a16:creationId xmlns:a16="http://schemas.microsoft.com/office/drawing/2014/main" id="{5B1699E8-4305-45A4-9A4D-B639F2069615}"/>
              </a:ext>
            </a:extLst>
          </p:cNvPr>
          <p:cNvSpPr txBox="1"/>
          <p:nvPr/>
        </p:nvSpPr>
        <p:spPr>
          <a:xfrm>
            <a:off x="9460287" y="6330806"/>
            <a:ext cx="1794374" cy="338554"/>
          </a:xfrm>
          <a:prstGeom prst="rect">
            <a:avLst/>
          </a:prstGeom>
          <a:noFill/>
        </p:spPr>
        <p:txBody>
          <a:bodyPr wrap="square" rtlCol="0">
            <a:spAutoFit/>
          </a:bodyPr>
          <a:lstStyle/>
          <a:p>
            <a:pPr algn="ctr"/>
            <a:r>
              <a:rPr lang="hr-HR" sz="1600" b="1" dirty="0">
                <a:solidFill>
                  <a:schemeClr val="tx1">
                    <a:lumMod val="75000"/>
                    <a:lumOff val="25000"/>
                  </a:schemeClr>
                </a:solidFill>
                <a:latin typeface="+mj-lt"/>
              </a:rPr>
              <a:t>speculative tag</a:t>
            </a:r>
            <a:endParaRPr lang="en-US" sz="1600" b="1" dirty="0">
              <a:solidFill>
                <a:schemeClr val="tx1">
                  <a:lumMod val="75000"/>
                  <a:lumOff val="25000"/>
                </a:schemeClr>
              </a:solidFill>
              <a:latin typeface="+mj-lt"/>
            </a:endParaRPr>
          </a:p>
        </p:txBody>
      </p:sp>
    </p:spTree>
    <p:extLst>
      <p:ext uri="{BB962C8B-B14F-4D97-AF65-F5344CB8AC3E}">
        <p14:creationId xmlns:p14="http://schemas.microsoft.com/office/powerpoint/2010/main" val="1404496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668016" y="-228600"/>
            <a:ext cx="8964488" cy="1143000"/>
          </a:xfrm>
        </p:spPr>
        <p:txBody>
          <a:bodyPr>
            <a:normAutofit/>
          </a:bodyPr>
          <a:lstStyle/>
          <a:p>
            <a:pPr algn="ctr"/>
            <a:r>
              <a:rPr lang="en-US" sz="3600" dirty="0"/>
              <a:t>Speculation in Dataflow Circuits</a:t>
            </a:r>
          </a:p>
        </p:txBody>
      </p:sp>
      <p:sp>
        <p:nvSpPr>
          <p:cNvPr id="4" name="Slide Number Placeholder 3"/>
          <p:cNvSpPr>
            <a:spLocks noGrp="1"/>
          </p:cNvSpPr>
          <p:nvPr>
            <p:ph type="sldNum" sz="quarter" idx="12"/>
          </p:nvPr>
        </p:nvSpPr>
        <p:spPr/>
        <p:txBody>
          <a:bodyPr/>
          <a:lstStyle/>
          <a:p>
            <a:fld id="{A33FDA8A-BBFB-48A1-88B9-4C7DF46BF3B4}" type="slidenum">
              <a:rPr lang="hr-HR" smtClean="0"/>
              <a:pPr/>
              <a:t>19</a:t>
            </a:fld>
            <a:endParaRPr lang="hr-HR"/>
          </a:p>
        </p:txBody>
      </p:sp>
      <p:cxnSp>
        <p:nvCxnSpPr>
          <p:cNvPr id="107" name="Straight Arrow Connector 106">
            <a:extLst>
              <a:ext uri="{FF2B5EF4-FFF2-40B4-BE49-F238E27FC236}">
                <a16:creationId xmlns:a16="http://schemas.microsoft.com/office/drawing/2014/main" id="{B7CEDF5E-6E62-4400-9438-AE16894D0337}"/>
              </a:ext>
            </a:extLst>
          </p:cNvPr>
          <p:cNvCxnSpPr>
            <a:cxnSpLocks/>
          </p:cNvCxnSpPr>
          <p:nvPr/>
        </p:nvCxnSpPr>
        <p:spPr>
          <a:xfrm>
            <a:off x="4790968" y="2850668"/>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91E7995C-813B-4C52-A217-CB0F7512174B}"/>
              </a:ext>
            </a:extLst>
          </p:cNvPr>
          <p:cNvCxnSpPr>
            <a:cxnSpLocks/>
          </p:cNvCxnSpPr>
          <p:nvPr/>
        </p:nvCxnSpPr>
        <p:spPr>
          <a:xfrm>
            <a:off x="4572337" y="2364784"/>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E7825358-62DD-4129-A7A8-0504D7E452D2}"/>
              </a:ext>
            </a:extLst>
          </p:cNvPr>
          <p:cNvCxnSpPr>
            <a:cxnSpLocks/>
          </p:cNvCxnSpPr>
          <p:nvPr/>
        </p:nvCxnSpPr>
        <p:spPr>
          <a:xfrm>
            <a:off x="4947790" y="2354979"/>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70B219A8-3E50-4CE3-BACE-350F55B43CCB}"/>
              </a:ext>
            </a:extLst>
          </p:cNvPr>
          <p:cNvCxnSpPr>
            <a:cxnSpLocks/>
          </p:cNvCxnSpPr>
          <p:nvPr/>
        </p:nvCxnSpPr>
        <p:spPr>
          <a:xfrm>
            <a:off x="7926323" y="2348880"/>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75F96318-92F5-4F74-95D5-0A8605EA75DD}"/>
              </a:ext>
            </a:extLst>
          </p:cNvPr>
          <p:cNvCxnSpPr>
            <a:cxnSpLocks/>
          </p:cNvCxnSpPr>
          <p:nvPr/>
        </p:nvCxnSpPr>
        <p:spPr>
          <a:xfrm>
            <a:off x="8290308" y="2348880"/>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65C2408A-D5E4-4CA2-94DF-214BF1CB6EC3}"/>
              </a:ext>
            </a:extLst>
          </p:cNvPr>
          <p:cNvCxnSpPr>
            <a:cxnSpLocks/>
          </p:cNvCxnSpPr>
          <p:nvPr/>
        </p:nvCxnSpPr>
        <p:spPr>
          <a:xfrm>
            <a:off x="3477272" y="2918395"/>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619A5581-E43E-4D67-8ABF-C4FEEB97B95C}"/>
              </a:ext>
            </a:extLst>
          </p:cNvPr>
          <p:cNvSpPr/>
          <p:nvPr/>
        </p:nvSpPr>
        <p:spPr>
          <a:xfrm>
            <a:off x="7752171" y="2544389"/>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Merge</a:t>
            </a:r>
            <a:endParaRPr lang="en-US" sz="1200" b="1" dirty="0">
              <a:solidFill>
                <a:schemeClr val="tx1">
                  <a:lumMod val="75000"/>
                  <a:lumOff val="25000"/>
                </a:schemeClr>
              </a:solidFill>
              <a:latin typeface="+mj-lt"/>
            </a:endParaRPr>
          </a:p>
        </p:txBody>
      </p:sp>
      <p:sp>
        <p:nvSpPr>
          <p:cNvPr id="114" name="Rectangle 113">
            <a:extLst>
              <a:ext uri="{FF2B5EF4-FFF2-40B4-BE49-F238E27FC236}">
                <a16:creationId xmlns:a16="http://schemas.microsoft.com/office/drawing/2014/main" id="{064F88AF-4DC8-49A3-A00C-02BC8F5E6C29}"/>
              </a:ext>
            </a:extLst>
          </p:cNvPr>
          <p:cNvSpPr/>
          <p:nvPr/>
        </p:nvSpPr>
        <p:spPr>
          <a:xfrm>
            <a:off x="4435885" y="2555026"/>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Merge</a:t>
            </a:r>
            <a:endParaRPr lang="en-US" sz="1200" b="1" dirty="0">
              <a:solidFill>
                <a:schemeClr val="tx1">
                  <a:lumMod val="75000"/>
                  <a:lumOff val="25000"/>
                </a:schemeClr>
              </a:solidFill>
              <a:latin typeface="+mj-lt"/>
            </a:endParaRPr>
          </a:p>
        </p:txBody>
      </p:sp>
      <p:sp>
        <p:nvSpPr>
          <p:cNvPr id="115" name="Rectangle 114">
            <a:extLst>
              <a:ext uri="{FF2B5EF4-FFF2-40B4-BE49-F238E27FC236}">
                <a16:creationId xmlns:a16="http://schemas.microsoft.com/office/drawing/2014/main" id="{BEE31196-D91F-4081-8859-87CBD63AEF3C}"/>
              </a:ext>
            </a:extLst>
          </p:cNvPr>
          <p:cNvSpPr/>
          <p:nvPr/>
        </p:nvSpPr>
        <p:spPr>
          <a:xfrm>
            <a:off x="3110931" y="3099044"/>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Load</a:t>
            </a:r>
            <a:endParaRPr lang="en-US" sz="1200" b="1" dirty="0">
              <a:solidFill>
                <a:schemeClr val="tx1">
                  <a:lumMod val="75000"/>
                  <a:lumOff val="25000"/>
                </a:schemeClr>
              </a:solidFill>
              <a:latin typeface="+mj-lt"/>
            </a:endParaRPr>
          </a:p>
        </p:txBody>
      </p:sp>
      <p:sp>
        <p:nvSpPr>
          <p:cNvPr id="116" name="Rectangle 115">
            <a:extLst>
              <a:ext uri="{FF2B5EF4-FFF2-40B4-BE49-F238E27FC236}">
                <a16:creationId xmlns:a16="http://schemas.microsoft.com/office/drawing/2014/main" id="{901EC519-FEC0-4AFD-A7B2-E5276783D695}"/>
              </a:ext>
            </a:extLst>
          </p:cNvPr>
          <p:cNvSpPr/>
          <p:nvPr/>
        </p:nvSpPr>
        <p:spPr>
          <a:xfrm>
            <a:off x="7212898" y="6298733"/>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Exit</a:t>
            </a:r>
            <a:endParaRPr lang="en-US" sz="1200" b="1" dirty="0">
              <a:solidFill>
                <a:schemeClr val="tx1">
                  <a:lumMod val="75000"/>
                  <a:lumOff val="25000"/>
                </a:schemeClr>
              </a:solidFill>
              <a:latin typeface="+mj-lt"/>
            </a:endParaRPr>
          </a:p>
        </p:txBody>
      </p:sp>
      <p:sp>
        <p:nvSpPr>
          <p:cNvPr id="117" name="Rectangle 116">
            <a:extLst>
              <a:ext uri="{FF2B5EF4-FFF2-40B4-BE49-F238E27FC236}">
                <a16:creationId xmlns:a16="http://schemas.microsoft.com/office/drawing/2014/main" id="{542476D1-5639-469D-BB51-2E1A562E4EE2}"/>
              </a:ext>
            </a:extLst>
          </p:cNvPr>
          <p:cNvSpPr/>
          <p:nvPr/>
        </p:nvSpPr>
        <p:spPr>
          <a:xfrm>
            <a:off x="5235393" y="6060353"/>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Store</a:t>
            </a:r>
            <a:endParaRPr lang="en-US" sz="1200" b="1" dirty="0">
              <a:solidFill>
                <a:schemeClr val="tx1">
                  <a:lumMod val="75000"/>
                  <a:lumOff val="25000"/>
                </a:schemeClr>
              </a:solidFill>
              <a:latin typeface="+mj-lt"/>
            </a:endParaRPr>
          </a:p>
        </p:txBody>
      </p:sp>
      <p:sp>
        <p:nvSpPr>
          <p:cNvPr id="118" name="Rectangle 117">
            <a:extLst>
              <a:ext uri="{FF2B5EF4-FFF2-40B4-BE49-F238E27FC236}">
                <a16:creationId xmlns:a16="http://schemas.microsoft.com/office/drawing/2014/main" id="{F2654C92-27E4-43D6-9E54-0D3F93F2B930}"/>
              </a:ext>
            </a:extLst>
          </p:cNvPr>
          <p:cNvSpPr/>
          <p:nvPr/>
        </p:nvSpPr>
        <p:spPr>
          <a:xfrm>
            <a:off x="3802055" y="5706991"/>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Store</a:t>
            </a:r>
            <a:endParaRPr lang="en-US" sz="1200" b="1" dirty="0">
              <a:solidFill>
                <a:schemeClr val="tx1">
                  <a:lumMod val="75000"/>
                  <a:lumOff val="25000"/>
                </a:schemeClr>
              </a:solidFill>
              <a:latin typeface="+mj-lt"/>
            </a:endParaRPr>
          </a:p>
        </p:txBody>
      </p:sp>
      <p:cxnSp>
        <p:nvCxnSpPr>
          <p:cNvPr id="119" name="Straight Arrow Connector 118">
            <a:extLst>
              <a:ext uri="{FF2B5EF4-FFF2-40B4-BE49-F238E27FC236}">
                <a16:creationId xmlns:a16="http://schemas.microsoft.com/office/drawing/2014/main" id="{D72A74A3-6A36-42B7-BD3B-EF798783B327}"/>
              </a:ext>
            </a:extLst>
          </p:cNvPr>
          <p:cNvCxnSpPr>
            <a:cxnSpLocks/>
          </p:cNvCxnSpPr>
          <p:nvPr/>
        </p:nvCxnSpPr>
        <p:spPr>
          <a:xfrm>
            <a:off x="8124004" y="2840154"/>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onnector: Elbow 177">
            <a:extLst>
              <a:ext uri="{FF2B5EF4-FFF2-40B4-BE49-F238E27FC236}">
                <a16:creationId xmlns:a16="http://schemas.microsoft.com/office/drawing/2014/main" id="{CCEE77B8-9600-42F7-89D7-B4345184A7A3}"/>
              </a:ext>
            </a:extLst>
          </p:cNvPr>
          <p:cNvCxnSpPr>
            <a:cxnSpLocks/>
            <a:stCxn id="115" idx="2"/>
            <a:endCxn id="176" idx="1"/>
          </p:cNvCxnSpPr>
          <p:nvPr/>
        </p:nvCxnSpPr>
        <p:spPr>
          <a:xfrm rot="16200000" flipH="1">
            <a:off x="3095302" y="3744103"/>
            <a:ext cx="1292497" cy="559718"/>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Connector: Elbow 178">
            <a:extLst>
              <a:ext uri="{FF2B5EF4-FFF2-40B4-BE49-F238E27FC236}">
                <a16:creationId xmlns:a16="http://schemas.microsoft.com/office/drawing/2014/main" id="{A4C1A3FC-83E0-4960-85B7-39F92EF05068}"/>
              </a:ext>
            </a:extLst>
          </p:cNvPr>
          <p:cNvCxnSpPr>
            <a:cxnSpLocks/>
          </p:cNvCxnSpPr>
          <p:nvPr/>
        </p:nvCxnSpPr>
        <p:spPr>
          <a:xfrm rot="5400000">
            <a:off x="4760078" y="3922407"/>
            <a:ext cx="306996" cy="1222134"/>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Connector: Elbow 179">
            <a:extLst>
              <a:ext uri="{FF2B5EF4-FFF2-40B4-BE49-F238E27FC236}">
                <a16:creationId xmlns:a16="http://schemas.microsoft.com/office/drawing/2014/main" id="{22690B10-48EB-48FA-8A65-D0AF2118C48D}"/>
              </a:ext>
            </a:extLst>
          </p:cNvPr>
          <p:cNvCxnSpPr>
            <a:cxnSpLocks/>
          </p:cNvCxnSpPr>
          <p:nvPr/>
        </p:nvCxnSpPr>
        <p:spPr>
          <a:xfrm rot="5400000">
            <a:off x="7299919" y="2756263"/>
            <a:ext cx="258256" cy="1442535"/>
          </a:xfrm>
          <a:prstGeom prst="bentConnector3">
            <a:avLst>
              <a:gd name="adj1" fmla="val 50000"/>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23" name="Connector: Elbow 180">
            <a:extLst>
              <a:ext uri="{FF2B5EF4-FFF2-40B4-BE49-F238E27FC236}">
                <a16:creationId xmlns:a16="http://schemas.microsoft.com/office/drawing/2014/main" id="{9FAE39D5-72EB-4F8D-BD0A-3CE99A4BD45B}"/>
              </a:ext>
            </a:extLst>
          </p:cNvPr>
          <p:cNvCxnSpPr>
            <a:cxnSpLocks/>
          </p:cNvCxnSpPr>
          <p:nvPr/>
        </p:nvCxnSpPr>
        <p:spPr>
          <a:xfrm rot="5400000">
            <a:off x="4697799" y="3893723"/>
            <a:ext cx="230959" cy="1151984"/>
          </a:xfrm>
          <a:prstGeom prst="bentConnector3">
            <a:avLst>
              <a:gd name="adj1" fmla="val 50000"/>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E6A19BD5-A96B-4DD8-BE1D-D3571188F6BA}"/>
              </a:ext>
            </a:extLst>
          </p:cNvPr>
          <p:cNvCxnSpPr>
            <a:cxnSpLocks/>
          </p:cNvCxnSpPr>
          <p:nvPr/>
        </p:nvCxnSpPr>
        <p:spPr>
          <a:xfrm>
            <a:off x="4211776" y="4821385"/>
            <a:ext cx="105" cy="548640"/>
          </a:xfrm>
          <a:prstGeom prst="straightConnector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7BB4A43E-D79D-4550-936B-4CFD1B2C92A4}"/>
              </a:ext>
            </a:extLst>
          </p:cNvPr>
          <p:cNvCxnSpPr>
            <a:cxnSpLocks/>
          </p:cNvCxnSpPr>
          <p:nvPr/>
        </p:nvCxnSpPr>
        <p:spPr>
          <a:xfrm flipH="1">
            <a:off x="4119263" y="4766357"/>
            <a:ext cx="1" cy="9144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Connector: Elbow 186">
            <a:extLst>
              <a:ext uri="{FF2B5EF4-FFF2-40B4-BE49-F238E27FC236}">
                <a16:creationId xmlns:a16="http://schemas.microsoft.com/office/drawing/2014/main" id="{1A713A02-43AD-4C7A-9EF7-15860273B24D}"/>
              </a:ext>
            </a:extLst>
          </p:cNvPr>
          <p:cNvCxnSpPr>
            <a:cxnSpLocks/>
            <a:endCxn id="116" idx="0"/>
          </p:cNvCxnSpPr>
          <p:nvPr/>
        </p:nvCxnSpPr>
        <p:spPr>
          <a:xfrm rot="16200000" flipH="1">
            <a:off x="6757003" y="5492079"/>
            <a:ext cx="1085946" cy="527361"/>
          </a:xfrm>
          <a:prstGeom prst="bentConnector3">
            <a:avLst>
              <a:gd name="adj1" fmla="val 2748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Connector: Elbow 188">
            <a:extLst>
              <a:ext uri="{FF2B5EF4-FFF2-40B4-BE49-F238E27FC236}">
                <a16:creationId xmlns:a16="http://schemas.microsoft.com/office/drawing/2014/main" id="{6512B1CA-1695-4DF4-98A9-6603A45FB0B8}"/>
              </a:ext>
            </a:extLst>
          </p:cNvPr>
          <p:cNvCxnSpPr>
            <a:cxnSpLocks/>
          </p:cNvCxnSpPr>
          <p:nvPr/>
        </p:nvCxnSpPr>
        <p:spPr>
          <a:xfrm rot="5400000">
            <a:off x="5655648" y="5120471"/>
            <a:ext cx="741847" cy="1137917"/>
          </a:xfrm>
          <a:prstGeom prst="bentConnector3">
            <a:avLst>
              <a:gd name="adj1" fmla="val 17035"/>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Connector: Elbow 198">
            <a:extLst>
              <a:ext uri="{FF2B5EF4-FFF2-40B4-BE49-F238E27FC236}">
                <a16:creationId xmlns:a16="http://schemas.microsoft.com/office/drawing/2014/main" id="{A36D035D-A724-4BC1-861C-34B10D23CDB6}"/>
              </a:ext>
            </a:extLst>
          </p:cNvPr>
          <p:cNvCxnSpPr>
            <a:cxnSpLocks/>
            <a:stCxn id="158" idx="2"/>
            <a:endCxn id="117" idx="0"/>
          </p:cNvCxnSpPr>
          <p:nvPr/>
        </p:nvCxnSpPr>
        <p:spPr>
          <a:xfrm rot="5400000">
            <a:off x="5880791" y="5023868"/>
            <a:ext cx="548640" cy="1137917"/>
          </a:xfrm>
          <a:prstGeom prst="bentConnector3">
            <a:avLst>
              <a:gd name="adj1" fmla="val 4249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53" name="Connector: Elbow 203">
            <a:extLst>
              <a:ext uri="{FF2B5EF4-FFF2-40B4-BE49-F238E27FC236}">
                <a16:creationId xmlns:a16="http://schemas.microsoft.com/office/drawing/2014/main" id="{C8D0EADC-16B2-4198-9211-4ACB6FD7C614}"/>
              </a:ext>
            </a:extLst>
          </p:cNvPr>
          <p:cNvCxnSpPr>
            <a:cxnSpLocks/>
          </p:cNvCxnSpPr>
          <p:nvPr/>
        </p:nvCxnSpPr>
        <p:spPr>
          <a:xfrm rot="5400000">
            <a:off x="7191604" y="2724765"/>
            <a:ext cx="274320" cy="1417320"/>
          </a:xfrm>
          <a:prstGeom prst="bentConnector3">
            <a:avLst>
              <a:gd name="adj1" fmla="val 35507"/>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DAED306D-4622-4291-AA59-FC59A5A85895}"/>
              </a:ext>
            </a:extLst>
          </p:cNvPr>
          <p:cNvSpPr txBox="1"/>
          <p:nvPr/>
        </p:nvSpPr>
        <p:spPr>
          <a:xfrm rot="5400000" flipV="1">
            <a:off x="4556287" y="2969895"/>
            <a:ext cx="406535" cy="276999"/>
          </a:xfrm>
          <a:prstGeom prst="rect">
            <a:avLst/>
          </a:prstGeom>
          <a:noFill/>
        </p:spPr>
        <p:txBody>
          <a:bodyPr wrap="square" rtlCol="0">
            <a:spAutoFit/>
          </a:bodyPr>
          <a:lstStyle/>
          <a:p>
            <a:r>
              <a:rPr lang="hr-HR" sz="1200" dirty="0">
                <a:latin typeface="+mj-lt"/>
              </a:rPr>
              <a:t>...</a:t>
            </a:r>
            <a:endParaRPr lang="en-US" sz="1200" dirty="0">
              <a:latin typeface="+mj-lt"/>
            </a:endParaRPr>
          </a:p>
        </p:txBody>
      </p:sp>
      <p:cxnSp>
        <p:nvCxnSpPr>
          <p:cNvPr id="156" name="Straight Arrow Connector 155">
            <a:extLst>
              <a:ext uri="{FF2B5EF4-FFF2-40B4-BE49-F238E27FC236}">
                <a16:creationId xmlns:a16="http://schemas.microsoft.com/office/drawing/2014/main" id="{63951C29-4D8D-4CDA-B5BE-F7BF48D442A0}"/>
              </a:ext>
            </a:extLst>
          </p:cNvPr>
          <p:cNvCxnSpPr>
            <a:cxnSpLocks/>
          </p:cNvCxnSpPr>
          <p:nvPr/>
        </p:nvCxnSpPr>
        <p:spPr>
          <a:xfrm>
            <a:off x="6724068" y="4844326"/>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8" name="Rectangle 157">
            <a:extLst>
              <a:ext uri="{FF2B5EF4-FFF2-40B4-BE49-F238E27FC236}">
                <a16:creationId xmlns:a16="http://schemas.microsoft.com/office/drawing/2014/main" id="{9B45AE5A-9DE0-4509-83AF-BBD6E9F93982}"/>
              </a:ext>
            </a:extLst>
          </p:cNvPr>
          <p:cNvSpPr/>
          <p:nvPr/>
        </p:nvSpPr>
        <p:spPr>
          <a:xfrm>
            <a:off x="6373310" y="5039835"/>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Branch</a:t>
            </a:r>
            <a:endParaRPr lang="en-US" sz="1200" b="1" dirty="0">
              <a:solidFill>
                <a:schemeClr val="tx1">
                  <a:lumMod val="75000"/>
                  <a:lumOff val="25000"/>
                </a:schemeClr>
              </a:solidFill>
              <a:latin typeface="+mj-lt"/>
            </a:endParaRPr>
          </a:p>
        </p:txBody>
      </p:sp>
      <p:sp>
        <p:nvSpPr>
          <p:cNvPr id="162" name="Parallelogram 161">
            <a:extLst>
              <a:ext uri="{FF2B5EF4-FFF2-40B4-BE49-F238E27FC236}">
                <a16:creationId xmlns:a16="http://schemas.microsoft.com/office/drawing/2014/main" id="{7D54039D-873B-414D-977A-F8A588B3E7D9}"/>
              </a:ext>
            </a:extLst>
          </p:cNvPr>
          <p:cNvSpPr/>
          <p:nvPr/>
        </p:nvSpPr>
        <p:spPr>
          <a:xfrm>
            <a:off x="5131795" y="5637919"/>
            <a:ext cx="923664" cy="242283"/>
          </a:xfrm>
          <a:prstGeom prst="parallelogram">
            <a:avLst/>
          </a:prstGeom>
          <a:solidFill>
            <a:srgbClr val="FF9F9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Commit</a:t>
            </a:r>
            <a:endParaRPr lang="en-US" sz="1200" b="1" dirty="0">
              <a:solidFill>
                <a:schemeClr val="tx1">
                  <a:lumMod val="75000"/>
                  <a:lumOff val="25000"/>
                </a:schemeClr>
              </a:solidFill>
              <a:latin typeface="+mj-lt"/>
            </a:endParaRPr>
          </a:p>
        </p:txBody>
      </p:sp>
      <p:sp>
        <p:nvSpPr>
          <p:cNvPr id="164" name="Parallelogram 163">
            <a:extLst>
              <a:ext uri="{FF2B5EF4-FFF2-40B4-BE49-F238E27FC236}">
                <a16:creationId xmlns:a16="http://schemas.microsoft.com/office/drawing/2014/main" id="{1188BD5A-8D77-45E5-ACCD-A71A6E71C9D8}"/>
              </a:ext>
            </a:extLst>
          </p:cNvPr>
          <p:cNvSpPr/>
          <p:nvPr/>
        </p:nvSpPr>
        <p:spPr>
          <a:xfrm>
            <a:off x="3697390" y="5197363"/>
            <a:ext cx="923664" cy="242283"/>
          </a:xfrm>
          <a:prstGeom prst="parallelogram">
            <a:avLst/>
          </a:prstGeom>
          <a:solidFill>
            <a:srgbClr val="FF9F9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Commit</a:t>
            </a:r>
            <a:endParaRPr lang="en-US" sz="1200" b="1" dirty="0">
              <a:solidFill>
                <a:schemeClr val="tx1">
                  <a:lumMod val="75000"/>
                  <a:lumOff val="25000"/>
                </a:schemeClr>
              </a:solidFill>
              <a:latin typeface="+mj-lt"/>
            </a:endParaRPr>
          </a:p>
        </p:txBody>
      </p:sp>
      <p:sp>
        <p:nvSpPr>
          <p:cNvPr id="172" name="Rectangle 171">
            <a:extLst>
              <a:ext uri="{FF2B5EF4-FFF2-40B4-BE49-F238E27FC236}">
                <a16:creationId xmlns:a16="http://schemas.microsoft.com/office/drawing/2014/main" id="{DFB5B7DD-9BAF-486F-82D4-777B4E2E89A4}"/>
              </a:ext>
            </a:extLst>
          </p:cNvPr>
          <p:cNvSpPr/>
          <p:nvPr/>
        </p:nvSpPr>
        <p:spPr>
          <a:xfrm>
            <a:off x="7729626" y="3032991"/>
            <a:ext cx="832093" cy="278671"/>
          </a:xfrm>
          <a:prstGeom prst="rect">
            <a:avLst/>
          </a:prstGeom>
          <a:solidFill>
            <a:srgbClr val="33CC33"/>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100" b="1" dirty="0">
                <a:solidFill>
                  <a:schemeClr val="tx1">
                    <a:lumMod val="75000"/>
                    <a:lumOff val="25000"/>
                  </a:schemeClr>
                </a:solidFill>
                <a:latin typeface="+mj-lt"/>
              </a:rPr>
              <a:t>Speculator</a:t>
            </a:r>
            <a:endParaRPr lang="en-US" sz="1100" b="1" dirty="0">
              <a:solidFill>
                <a:schemeClr val="tx1">
                  <a:lumMod val="75000"/>
                  <a:lumOff val="25000"/>
                </a:schemeClr>
              </a:solidFill>
              <a:latin typeface="+mj-lt"/>
            </a:endParaRPr>
          </a:p>
        </p:txBody>
      </p:sp>
      <p:cxnSp>
        <p:nvCxnSpPr>
          <p:cNvPr id="173" name="Connector: Elbow 207">
            <a:extLst>
              <a:ext uri="{FF2B5EF4-FFF2-40B4-BE49-F238E27FC236}">
                <a16:creationId xmlns:a16="http://schemas.microsoft.com/office/drawing/2014/main" id="{0C36225B-7B0F-4A62-8279-FC0A3FD1496F}"/>
              </a:ext>
            </a:extLst>
          </p:cNvPr>
          <p:cNvCxnSpPr>
            <a:cxnSpLocks/>
          </p:cNvCxnSpPr>
          <p:nvPr/>
        </p:nvCxnSpPr>
        <p:spPr>
          <a:xfrm rot="16200000" flipH="1">
            <a:off x="6112548" y="3893300"/>
            <a:ext cx="242618" cy="1067497"/>
          </a:xfrm>
          <a:prstGeom prst="bentConnector3">
            <a:avLst>
              <a:gd name="adj1" fmla="val 38159"/>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Connector: Elbow 208">
            <a:extLst>
              <a:ext uri="{FF2B5EF4-FFF2-40B4-BE49-F238E27FC236}">
                <a16:creationId xmlns:a16="http://schemas.microsoft.com/office/drawing/2014/main" id="{C370E165-6756-4288-AFE4-8BB74E2909D3}"/>
              </a:ext>
            </a:extLst>
          </p:cNvPr>
          <p:cNvCxnSpPr>
            <a:cxnSpLocks/>
          </p:cNvCxnSpPr>
          <p:nvPr/>
        </p:nvCxnSpPr>
        <p:spPr>
          <a:xfrm rot="16200000" flipH="1">
            <a:off x="6048247" y="3958780"/>
            <a:ext cx="204026" cy="1076975"/>
          </a:xfrm>
          <a:prstGeom prst="bentConnector3">
            <a:avLst>
              <a:gd name="adj1" fmla="val 3755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75" name="Oval 174">
            <a:extLst>
              <a:ext uri="{FF2B5EF4-FFF2-40B4-BE49-F238E27FC236}">
                <a16:creationId xmlns:a16="http://schemas.microsoft.com/office/drawing/2014/main" id="{D207F068-FDEC-44FF-9BBD-538E946151A4}"/>
              </a:ext>
            </a:extLst>
          </p:cNvPr>
          <p:cNvSpPr/>
          <p:nvPr/>
        </p:nvSpPr>
        <p:spPr>
          <a:xfrm>
            <a:off x="6529875" y="4522144"/>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sp>
        <p:nvSpPr>
          <p:cNvPr id="176" name="Oval 175">
            <a:extLst>
              <a:ext uri="{FF2B5EF4-FFF2-40B4-BE49-F238E27FC236}">
                <a16:creationId xmlns:a16="http://schemas.microsoft.com/office/drawing/2014/main" id="{0A4B7892-3A5F-4185-A496-E70EBB8AA895}"/>
              </a:ext>
            </a:extLst>
          </p:cNvPr>
          <p:cNvSpPr/>
          <p:nvPr/>
        </p:nvSpPr>
        <p:spPr>
          <a:xfrm>
            <a:off x="3967844" y="4616647"/>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sp>
        <p:nvSpPr>
          <p:cNvPr id="177" name="Rectangle 176">
            <a:extLst>
              <a:ext uri="{FF2B5EF4-FFF2-40B4-BE49-F238E27FC236}">
                <a16:creationId xmlns:a16="http://schemas.microsoft.com/office/drawing/2014/main" id="{B20EFB40-1612-482C-9885-ADCA76C3A23A}"/>
              </a:ext>
            </a:extLst>
          </p:cNvPr>
          <p:cNvSpPr/>
          <p:nvPr/>
        </p:nvSpPr>
        <p:spPr>
          <a:xfrm>
            <a:off x="5189988" y="4069620"/>
            <a:ext cx="701519" cy="278671"/>
          </a:xfrm>
          <a:prstGeom prst="rect">
            <a:avLst/>
          </a:prstGeom>
          <a:solidFill>
            <a:srgbClr val="D6BBE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Fork</a:t>
            </a:r>
            <a:endParaRPr lang="en-US" sz="1200" b="1" dirty="0">
              <a:solidFill>
                <a:schemeClr val="tx1">
                  <a:lumMod val="75000"/>
                  <a:lumOff val="25000"/>
                </a:schemeClr>
              </a:solidFill>
              <a:latin typeface="+mj-lt"/>
            </a:endParaRPr>
          </a:p>
        </p:txBody>
      </p:sp>
      <p:cxnSp>
        <p:nvCxnSpPr>
          <p:cNvPr id="178" name="Connector: Elbow 203">
            <a:extLst>
              <a:ext uri="{FF2B5EF4-FFF2-40B4-BE49-F238E27FC236}">
                <a16:creationId xmlns:a16="http://schemas.microsoft.com/office/drawing/2014/main" id="{C8D0EADC-16B2-4198-9211-4ACB6FD7C614}"/>
              </a:ext>
            </a:extLst>
          </p:cNvPr>
          <p:cNvCxnSpPr>
            <a:cxnSpLocks/>
            <a:endCxn id="181" idx="1"/>
          </p:cNvCxnSpPr>
          <p:nvPr/>
        </p:nvCxnSpPr>
        <p:spPr>
          <a:xfrm rot="16200000" flipH="1">
            <a:off x="6023545" y="3220167"/>
            <a:ext cx="537343" cy="133747"/>
          </a:xfrm>
          <a:prstGeom prst="bentConnector3">
            <a:avLst>
              <a:gd name="adj1" fmla="val 66277"/>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Connector: Elbow 203">
            <a:extLst>
              <a:ext uri="{FF2B5EF4-FFF2-40B4-BE49-F238E27FC236}">
                <a16:creationId xmlns:a16="http://schemas.microsoft.com/office/drawing/2014/main" id="{C8D0EADC-16B2-4198-9211-4ACB6FD7C614}"/>
              </a:ext>
            </a:extLst>
          </p:cNvPr>
          <p:cNvCxnSpPr>
            <a:cxnSpLocks/>
          </p:cNvCxnSpPr>
          <p:nvPr/>
        </p:nvCxnSpPr>
        <p:spPr>
          <a:xfrm rot="5400000">
            <a:off x="5903474" y="3486769"/>
            <a:ext cx="274320" cy="914400"/>
          </a:xfrm>
          <a:prstGeom prst="bentConnector3">
            <a:avLst>
              <a:gd name="adj1" fmla="val 41304"/>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Connector: Elbow 179">
            <a:extLst>
              <a:ext uri="{FF2B5EF4-FFF2-40B4-BE49-F238E27FC236}">
                <a16:creationId xmlns:a16="http://schemas.microsoft.com/office/drawing/2014/main" id="{22690B10-48EB-48FA-8A65-D0AF2118C48D}"/>
              </a:ext>
            </a:extLst>
          </p:cNvPr>
          <p:cNvCxnSpPr>
            <a:cxnSpLocks/>
          </p:cNvCxnSpPr>
          <p:nvPr/>
        </p:nvCxnSpPr>
        <p:spPr>
          <a:xfrm rot="5400000">
            <a:off x="5826131" y="3466509"/>
            <a:ext cx="258256" cy="914400"/>
          </a:xfrm>
          <a:prstGeom prst="bentConnector3">
            <a:avLst>
              <a:gd name="adj1" fmla="val 27708"/>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0A4B7892-3A5F-4185-A496-E70EBB8AA895}"/>
              </a:ext>
            </a:extLst>
          </p:cNvPr>
          <p:cNvSpPr/>
          <p:nvPr/>
        </p:nvSpPr>
        <p:spPr>
          <a:xfrm>
            <a:off x="6305525" y="3502148"/>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sp>
        <p:nvSpPr>
          <p:cNvPr id="182" name="TextBox 181">
            <a:extLst>
              <a:ext uri="{FF2B5EF4-FFF2-40B4-BE49-F238E27FC236}">
                <a16:creationId xmlns:a16="http://schemas.microsoft.com/office/drawing/2014/main" id="{DAED306D-4622-4291-AA59-FC59A5A85895}"/>
              </a:ext>
            </a:extLst>
          </p:cNvPr>
          <p:cNvSpPr txBox="1"/>
          <p:nvPr/>
        </p:nvSpPr>
        <p:spPr>
          <a:xfrm rot="5400000" flipV="1">
            <a:off x="5972753" y="2684560"/>
            <a:ext cx="406535" cy="276999"/>
          </a:xfrm>
          <a:prstGeom prst="rect">
            <a:avLst/>
          </a:prstGeom>
          <a:noFill/>
        </p:spPr>
        <p:txBody>
          <a:bodyPr wrap="square" rtlCol="0">
            <a:spAutoFit/>
          </a:bodyPr>
          <a:lstStyle/>
          <a:p>
            <a:r>
              <a:rPr lang="hr-HR" sz="1200" dirty="0">
                <a:latin typeface="+mj-lt"/>
              </a:rPr>
              <a:t>...</a:t>
            </a:r>
            <a:endParaRPr lang="en-US" sz="1200" dirty="0">
              <a:latin typeface="+mj-lt"/>
            </a:endParaRPr>
          </a:p>
        </p:txBody>
      </p:sp>
      <p:cxnSp>
        <p:nvCxnSpPr>
          <p:cNvPr id="183" name="Connector: Elbow 199">
            <a:extLst>
              <a:ext uri="{FF2B5EF4-FFF2-40B4-BE49-F238E27FC236}">
                <a16:creationId xmlns:a16="http://schemas.microsoft.com/office/drawing/2014/main" id="{5088CD98-2504-4112-B5B9-B0A903819DC9}"/>
              </a:ext>
            </a:extLst>
          </p:cNvPr>
          <p:cNvCxnSpPr>
            <a:cxnSpLocks/>
          </p:cNvCxnSpPr>
          <p:nvPr/>
        </p:nvCxnSpPr>
        <p:spPr>
          <a:xfrm rot="16200000" flipH="1">
            <a:off x="6824637" y="5432228"/>
            <a:ext cx="731520" cy="548640"/>
          </a:xfrm>
          <a:prstGeom prst="bentConnector3">
            <a:avLst>
              <a:gd name="adj1" fmla="val 34418"/>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59" name="Parallelogram 158">
            <a:extLst>
              <a:ext uri="{FF2B5EF4-FFF2-40B4-BE49-F238E27FC236}">
                <a16:creationId xmlns:a16="http://schemas.microsoft.com/office/drawing/2014/main" id="{810D8D01-12BD-4E99-8370-F1FAC4940093}"/>
              </a:ext>
            </a:extLst>
          </p:cNvPr>
          <p:cNvSpPr/>
          <p:nvPr/>
        </p:nvSpPr>
        <p:spPr>
          <a:xfrm>
            <a:off x="7074828" y="5855873"/>
            <a:ext cx="923664" cy="242283"/>
          </a:xfrm>
          <a:prstGeom prst="parallelogram">
            <a:avLst/>
          </a:prstGeom>
          <a:solidFill>
            <a:srgbClr val="FF9F9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Commit</a:t>
            </a:r>
            <a:endParaRPr lang="en-US" sz="1200" b="1" dirty="0">
              <a:solidFill>
                <a:schemeClr val="tx1">
                  <a:lumMod val="75000"/>
                  <a:lumOff val="25000"/>
                </a:schemeClr>
              </a:solidFill>
              <a:latin typeface="+mj-lt"/>
            </a:endParaRPr>
          </a:p>
        </p:txBody>
      </p:sp>
      <p:sp>
        <p:nvSpPr>
          <p:cNvPr id="48" name="Content Placeholder 2"/>
          <p:cNvSpPr>
            <a:spLocks noGrp="1"/>
          </p:cNvSpPr>
          <p:nvPr>
            <p:ph idx="1"/>
          </p:nvPr>
        </p:nvSpPr>
        <p:spPr>
          <a:xfrm>
            <a:off x="1055440" y="1052736"/>
            <a:ext cx="10081120" cy="2376264"/>
          </a:xfrm>
        </p:spPr>
        <p:txBody>
          <a:bodyPr>
            <a:noAutofit/>
          </a:bodyPr>
          <a:lstStyle/>
          <a:p>
            <a:r>
              <a:rPr lang="hr-HR" altLang="en-US" sz="2400" dirty="0">
                <a:latin typeface="+mj-lt"/>
              </a:rPr>
              <a:t>Contain speculation in a region of the circuit delimited by special components</a:t>
            </a:r>
            <a:endParaRPr lang="en-US" sz="2400" dirty="0">
              <a:latin typeface="+mj-lt"/>
            </a:endParaRPr>
          </a:p>
          <a:p>
            <a:pPr lvl="1" algn="just">
              <a:lnSpc>
                <a:spcPct val="90000"/>
              </a:lnSpc>
            </a:pPr>
            <a:r>
              <a:rPr lang="hr-HR" altLang="en-US" sz="2000" dirty="0">
                <a:latin typeface="+mj-lt"/>
              </a:rPr>
              <a:t>Issue speculative tokens (pieces of data which might or might not be correct)</a:t>
            </a:r>
          </a:p>
          <a:p>
            <a:pPr lvl="1" algn="just">
              <a:lnSpc>
                <a:spcPct val="90000"/>
              </a:lnSpc>
            </a:pPr>
            <a:r>
              <a:rPr lang="hr-HR" altLang="en-US" sz="2000" dirty="0">
                <a:latin typeface="+mj-lt"/>
              </a:rPr>
              <a:t>Squash and replay in case of misspeculation</a:t>
            </a:r>
            <a:endParaRPr lang="en-GB" altLang="en-US" sz="2000" dirty="0">
              <a:latin typeface="+mj-lt"/>
            </a:endParaRPr>
          </a:p>
          <a:p>
            <a:endParaRPr lang="en-US" sz="2400" dirty="0">
              <a:latin typeface="+mj-lt"/>
            </a:endParaRPr>
          </a:p>
        </p:txBody>
      </p:sp>
      <p:cxnSp>
        <p:nvCxnSpPr>
          <p:cNvPr id="51" name="Straight Connector 50">
            <a:extLst>
              <a:ext uri="{FF2B5EF4-FFF2-40B4-BE49-F238E27FC236}">
                <a16:creationId xmlns:a16="http://schemas.microsoft.com/office/drawing/2014/main" id="{BCD1B17E-B13E-42AB-A32C-896B81B3557F}"/>
              </a:ext>
            </a:extLst>
          </p:cNvPr>
          <p:cNvCxnSpPr>
            <a:cxnSpLocks/>
          </p:cNvCxnSpPr>
          <p:nvPr/>
        </p:nvCxnSpPr>
        <p:spPr>
          <a:xfrm>
            <a:off x="8904312" y="6330806"/>
            <a:ext cx="73152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CD39B9A-4910-4A9A-8F13-3DAA5C562BCB}"/>
              </a:ext>
            </a:extLst>
          </p:cNvPr>
          <p:cNvCxnSpPr>
            <a:cxnSpLocks/>
          </p:cNvCxnSpPr>
          <p:nvPr/>
        </p:nvCxnSpPr>
        <p:spPr>
          <a:xfrm>
            <a:off x="8904312" y="6530861"/>
            <a:ext cx="731520" cy="0"/>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D31B71A-FDF1-47AC-97D0-E7B4DD660DC3}"/>
              </a:ext>
            </a:extLst>
          </p:cNvPr>
          <p:cNvSpPr txBox="1"/>
          <p:nvPr/>
        </p:nvSpPr>
        <p:spPr>
          <a:xfrm>
            <a:off x="9406023" y="6145866"/>
            <a:ext cx="2106270"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j-lt"/>
              </a:rPr>
              <a:t>data + handshake</a:t>
            </a:r>
          </a:p>
        </p:txBody>
      </p:sp>
      <p:sp>
        <p:nvSpPr>
          <p:cNvPr id="54" name="TextBox 53">
            <a:extLst>
              <a:ext uri="{FF2B5EF4-FFF2-40B4-BE49-F238E27FC236}">
                <a16:creationId xmlns:a16="http://schemas.microsoft.com/office/drawing/2014/main" id="{5B1699E8-4305-45A4-9A4D-B639F2069615}"/>
              </a:ext>
            </a:extLst>
          </p:cNvPr>
          <p:cNvSpPr txBox="1"/>
          <p:nvPr/>
        </p:nvSpPr>
        <p:spPr>
          <a:xfrm>
            <a:off x="9460287" y="6330806"/>
            <a:ext cx="1794374" cy="338554"/>
          </a:xfrm>
          <a:prstGeom prst="rect">
            <a:avLst/>
          </a:prstGeom>
          <a:noFill/>
        </p:spPr>
        <p:txBody>
          <a:bodyPr wrap="square" rtlCol="0">
            <a:spAutoFit/>
          </a:bodyPr>
          <a:lstStyle/>
          <a:p>
            <a:pPr algn="ctr"/>
            <a:r>
              <a:rPr lang="hr-HR" sz="1600" b="1" dirty="0">
                <a:solidFill>
                  <a:schemeClr val="tx1">
                    <a:lumMod val="75000"/>
                    <a:lumOff val="25000"/>
                  </a:schemeClr>
                </a:solidFill>
                <a:latin typeface="+mj-lt"/>
              </a:rPr>
              <a:t>speculative tag</a:t>
            </a:r>
            <a:endParaRPr lang="en-US" sz="1600" b="1" dirty="0">
              <a:solidFill>
                <a:schemeClr val="tx1">
                  <a:lumMod val="75000"/>
                  <a:lumOff val="25000"/>
                </a:schemeClr>
              </a:solidFill>
              <a:latin typeface="+mj-lt"/>
            </a:endParaRPr>
          </a:p>
        </p:txBody>
      </p:sp>
    </p:spTree>
    <p:extLst>
      <p:ext uri="{BB962C8B-B14F-4D97-AF65-F5344CB8AC3E}">
        <p14:creationId xmlns:p14="http://schemas.microsoft.com/office/powerpoint/2010/main" val="1591208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a:off x="6619648" y="2481504"/>
            <a:ext cx="628481" cy="5874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703512" y="620688"/>
            <a:ext cx="8712968" cy="1860816"/>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4000" dirty="0"/>
              <a:t>Speculative </a:t>
            </a:r>
            <a:r>
              <a:rPr lang="en-US" sz="4000" b="1" dirty="0"/>
              <a:t>Dataflow Circuits</a:t>
            </a:r>
            <a:endParaRPr lang="hr-HR" sz="4000" b="1" dirty="0"/>
          </a:p>
        </p:txBody>
      </p:sp>
      <p:sp>
        <p:nvSpPr>
          <p:cNvPr id="2" name="Slide Number Placeholder 1"/>
          <p:cNvSpPr>
            <a:spLocks noGrp="1"/>
          </p:cNvSpPr>
          <p:nvPr>
            <p:ph type="sldNum" sz="quarter" idx="12"/>
          </p:nvPr>
        </p:nvSpPr>
        <p:spPr/>
        <p:txBody>
          <a:bodyPr/>
          <a:lstStyle/>
          <a:p>
            <a:fld id="{A33FDA8A-BBFB-48A1-88B9-4C7DF46BF3B4}" type="slidenum">
              <a:rPr lang="hr-HR" smtClean="0"/>
              <a:pPr/>
              <a:t>2</a:t>
            </a:fld>
            <a:endParaRPr lang="hr-HR"/>
          </a:p>
        </p:txBody>
      </p:sp>
      <p:sp>
        <p:nvSpPr>
          <p:cNvPr id="11" name="Content Placeholder 2"/>
          <p:cNvSpPr>
            <a:spLocks noGrp="1"/>
          </p:cNvSpPr>
          <p:nvPr>
            <p:ph idx="1"/>
          </p:nvPr>
        </p:nvSpPr>
        <p:spPr>
          <a:xfrm>
            <a:off x="6168008" y="3095522"/>
            <a:ext cx="4896544" cy="2520280"/>
          </a:xfrm>
        </p:spPr>
        <p:txBody>
          <a:bodyPr>
            <a:noAutofit/>
          </a:bodyPr>
          <a:lstStyle/>
          <a:p>
            <a:pPr lvl="1"/>
            <a:r>
              <a:rPr lang="en-US" sz="2000" dirty="0">
                <a:latin typeface="+mj-lt"/>
              </a:rPr>
              <a:t>Overcome the conservatism of statically scheduled HLS</a:t>
            </a:r>
          </a:p>
          <a:p>
            <a:pPr lvl="1"/>
            <a:r>
              <a:rPr lang="en-US" sz="2000" dirty="0">
                <a:latin typeface="+mj-lt"/>
              </a:rPr>
              <a:t>Extract parallelism in irregular code</a:t>
            </a:r>
          </a:p>
          <a:p>
            <a:endParaRPr lang="hr-HR" sz="2000" dirty="0">
              <a:latin typeface="+mj-lt"/>
            </a:endParaRPr>
          </a:p>
          <a:p>
            <a:endParaRPr lang="hr-HR" sz="2000" dirty="0">
              <a:latin typeface="+mj-lt"/>
            </a:endParaRPr>
          </a:p>
          <a:p>
            <a:pPr marL="0" indent="0">
              <a:buNone/>
            </a:pPr>
            <a:endParaRPr lang="hr-HR" sz="2000" dirty="0">
              <a:latin typeface="+mj-lt"/>
            </a:endParaRPr>
          </a:p>
          <a:p>
            <a:endParaRPr lang="hr-HR" sz="2000" dirty="0">
              <a:latin typeface="+mj-lt"/>
            </a:endParaRPr>
          </a:p>
          <a:p>
            <a:endParaRPr lang="en-US" sz="2000" dirty="0">
              <a:latin typeface="+mj-lt"/>
            </a:endParaRPr>
          </a:p>
        </p:txBody>
      </p:sp>
    </p:spTree>
    <p:extLst>
      <p:ext uri="{BB962C8B-B14F-4D97-AF65-F5344CB8AC3E}">
        <p14:creationId xmlns:p14="http://schemas.microsoft.com/office/powerpoint/2010/main" val="1636904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6" name="Connector: Elbow 199">
            <a:extLst>
              <a:ext uri="{FF2B5EF4-FFF2-40B4-BE49-F238E27FC236}">
                <a16:creationId xmlns:a16="http://schemas.microsoft.com/office/drawing/2014/main" id="{5088CD98-2504-4112-B5B9-B0A903819DC9}"/>
              </a:ext>
            </a:extLst>
          </p:cNvPr>
          <p:cNvCxnSpPr>
            <a:cxnSpLocks/>
          </p:cNvCxnSpPr>
          <p:nvPr/>
        </p:nvCxnSpPr>
        <p:spPr>
          <a:xfrm rot="16200000" flipH="1">
            <a:off x="6824637" y="5432228"/>
            <a:ext cx="731520" cy="548640"/>
          </a:xfrm>
          <a:prstGeom prst="bentConnector3">
            <a:avLst>
              <a:gd name="adj1" fmla="val 34418"/>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668016" y="-228600"/>
            <a:ext cx="8964488" cy="1143000"/>
          </a:xfrm>
        </p:spPr>
        <p:txBody>
          <a:bodyPr>
            <a:normAutofit/>
          </a:bodyPr>
          <a:lstStyle/>
          <a:p>
            <a:pPr algn="ctr"/>
            <a:r>
              <a:rPr lang="en-US" sz="3600" dirty="0"/>
              <a:t>Speculation in Dataflow Circuits</a:t>
            </a:r>
          </a:p>
        </p:txBody>
      </p:sp>
      <p:sp>
        <p:nvSpPr>
          <p:cNvPr id="4" name="Slide Number Placeholder 3"/>
          <p:cNvSpPr>
            <a:spLocks noGrp="1"/>
          </p:cNvSpPr>
          <p:nvPr>
            <p:ph type="sldNum" sz="quarter" idx="12"/>
          </p:nvPr>
        </p:nvSpPr>
        <p:spPr/>
        <p:txBody>
          <a:bodyPr/>
          <a:lstStyle/>
          <a:p>
            <a:fld id="{A33FDA8A-BBFB-48A1-88B9-4C7DF46BF3B4}" type="slidenum">
              <a:rPr lang="hr-HR" smtClean="0"/>
              <a:pPr/>
              <a:t>20</a:t>
            </a:fld>
            <a:endParaRPr lang="hr-HR"/>
          </a:p>
        </p:txBody>
      </p:sp>
      <p:cxnSp>
        <p:nvCxnSpPr>
          <p:cNvPr id="63" name="Straight Arrow Connector 62">
            <a:extLst>
              <a:ext uri="{FF2B5EF4-FFF2-40B4-BE49-F238E27FC236}">
                <a16:creationId xmlns:a16="http://schemas.microsoft.com/office/drawing/2014/main" id="{B7CEDF5E-6E62-4400-9438-AE16894D0337}"/>
              </a:ext>
            </a:extLst>
          </p:cNvPr>
          <p:cNvCxnSpPr>
            <a:cxnSpLocks/>
          </p:cNvCxnSpPr>
          <p:nvPr/>
        </p:nvCxnSpPr>
        <p:spPr>
          <a:xfrm>
            <a:off x="4790968" y="2850668"/>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91E7995C-813B-4C52-A217-CB0F7512174B}"/>
              </a:ext>
            </a:extLst>
          </p:cNvPr>
          <p:cNvCxnSpPr>
            <a:cxnSpLocks/>
          </p:cNvCxnSpPr>
          <p:nvPr/>
        </p:nvCxnSpPr>
        <p:spPr>
          <a:xfrm>
            <a:off x="4572337" y="2364784"/>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7825358-62DD-4129-A7A8-0504D7E452D2}"/>
              </a:ext>
            </a:extLst>
          </p:cNvPr>
          <p:cNvCxnSpPr>
            <a:cxnSpLocks/>
          </p:cNvCxnSpPr>
          <p:nvPr/>
        </p:nvCxnSpPr>
        <p:spPr>
          <a:xfrm>
            <a:off x="4947790" y="2354979"/>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0B219A8-3E50-4CE3-BACE-350F55B43CCB}"/>
              </a:ext>
            </a:extLst>
          </p:cNvPr>
          <p:cNvCxnSpPr>
            <a:cxnSpLocks/>
          </p:cNvCxnSpPr>
          <p:nvPr/>
        </p:nvCxnSpPr>
        <p:spPr>
          <a:xfrm>
            <a:off x="7926323" y="2348880"/>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5F96318-92F5-4F74-95D5-0A8605EA75DD}"/>
              </a:ext>
            </a:extLst>
          </p:cNvPr>
          <p:cNvCxnSpPr>
            <a:cxnSpLocks/>
          </p:cNvCxnSpPr>
          <p:nvPr/>
        </p:nvCxnSpPr>
        <p:spPr>
          <a:xfrm>
            <a:off x="8290308" y="2348880"/>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5C2408A-D5E4-4CA2-94DF-214BF1CB6EC3}"/>
              </a:ext>
            </a:extLst>
          </p:cNvPr>
          <p:cNvCxnSpPr>
            <a:cxnSpLocks/>
          </p:cNvCxnSpPr>
          <p:nvPr/>
        </p:nvCxnSpPr>
        <p:spPr>
          <a:xfrm>
            <a:off x="3477272" y="2918395"/>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619A5581-E43E-4D67-8ABF-C4FEEB97B95C}"/>
              </a:ext>
            </a:extLst>
          </p:cNvPr>
          <p:cNvSpPr/>
          <p:nvPr/>
        </p:nvSpPr>
        <p:spPr>
          <a:xfrm>
            <a:off x="7752171" y="2544389"/>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Merge</a:t>
            </a:r>
            <a:endParaRPr lang="en-US" sz="1200" b="1" dirty="0">
              <a:solidFill>
                <a:schemeClr val="tx1">
                  <a:lumMod val="75000"/>
                  <a:lumOff val="25000"/>
                </a:schemeClr>
              </a:solidFill>
              <a:latin typeface="+mj-lt"/>
            </a:endParaRPr>
          </a:p>
        </p:txBody>
      </p:sp>
      <p:sp>
        <p:nvSpPr>
          <p:cNvPr id="70" name="Rectangle 69">
            <a:extLst>
              <a:ext uri="{FF2B5EF4-FFF2-40B4-BE49-F238E27FC236}">
                <a16:creationId xmlns:a16="http://schemas.microsoft.com/office/drawing/2014/main" id="{064F88AF-4DC8-49A3-A00C-02BC8F5E6C29}"/>
              </a:ext>
            </a:extLst>
          </p:cNvPr>
          <p:cNvSpPr/>
          <p:nvPr/>
        </p:nvSpPr>
        <p:spPr>
          <a:xfrm>
            <a:off x="4435885" y="2555026"/>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Merge</a:t>
            </a:r>
            <a:endParaRPr lang="en-US" sz="1200" b="1" dirty="0">
              <a:solidFill>
                <a:schemeClr val="tx1">
                  <a:lumMod val="75000"/>
                  <a:lumOff val="25000"/>
                </a:schemeClr>
              </a:solidFill>
              <a:latin typeface="+mj-lt"/>
            </a:endParaRPr>
          </a:p>
        </p:txBody>
      </p:sp>
      <p:sp>
        <p:nvSpPr>
          <p:cNvPr id="71" name="Rectangle 70">
            <a:extLst>
              <a:ext uri="{FF2B5EF4-FFF2-40B4-BE49-F238E27FC236}">
                <a16:creationId xmlns:a16="http://schemas.microsoft.com/office/drawing/2014/main" id="{BEE31196-D91F-4081-8859-87CBD63AEF3C}"/>
              </a:ext>
            </a:extLst>
          </p:cNvPr>
          <p:cNvSpPr/>
          <p:nvPr/>
        </p:nvSpPr>
        <p:spPr>
          <a:xfrm>
            <a:off x="3110931" y="3099044"/>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Load</a:t>
            </a:r>
            <a:endParaRPr lang="en-US" sz="1200" b="1" dirty="0">
              <a:solidFill>
                <a:schemeClr val="tx1">
                  <a:lumMod val="75000"/>
                  <a:lumOff val="25000"/>
                </a:schemeClr>
              </a:solidFill>
              <a:latin typeface="+mj-lt"/>
            </a:endParaRPr>
          </a:p>
        </p:txBody>
      </p:sp>
      <p:sp>
        <p:nvSpPr>
          <p:cNvPr id="72" name="Rectangle 71">
            <a:extLst>
              <a:ext uri="{FF2B5EF4-FFF2-40B4-BE49-F238E27FC236}">
                <a16:creationId xmlns:a16="http://schemas.microsoft.com/office/drawing/2014/main" id="{901EC519-FEC0-4AFD-A7B2-E5276783D695}"/>
              </a:ext>
            </a:extLst>
          </p:cNvPr>
          <p:cNvSpPr/>
          <p:nvPr/>
        </p:nvSpPr>
        <p:spPr>
          <a:xfrm>
            <a:off x="7212898" y="6298733"/>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Exit</a:t>
            </a:r>
            <a:endParaRPr lang="en-US" sz="1200" b="1" dirty="0">
              <a:solidFill>
                <a:schemeClr val="tx1">
                  <a:lumMod val="75000"/>
                  <a:lumOff val="25000"/>
                </a:schemeClr>
              </a:solidFill>
              <a:latin typeface="+mj-lt"/>
            </a:endParaRPr>
          </a:p>
        </p:txBody>
      </p:sp>
      <p:sp>
        <p:nvSpPr>
          <p:cNvPr id="73" name="Rectangle 72">
            <a:extLst>
              <a:ext uri="{FF2B5EF4-FFF2-40B4-BE49-F238E27FC236}">
                <a16:creationId xmlns:a16="http://schemas.microsoft.com/office/drawing/2014/main" id="{542476D1-5639-469D-BB51-2E1A562E4EE2}"/>
              </a:ext>
            </a:extLst>
          </p:cNvPr>
          <p:cNvSpPr/>
          <p:nvPr/>
        </p:nvSpPr>
        <p:spPr>
          <a:xfrm>
            <a:off x="5235393" y="6060353"/>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Store</a:t>
            </a:r>
            <a:endParaRPr lang="en-US" sz="1200" b="1" dirty="0">
              <a:solidFill>
                <a:schemeClr val="tx1">
                  <a:lumMod val="75000"/>
                  <a:lumOff val="25000"/>
                </a:schemeClr>
              </a:solidFill>
              <a:latin typeface="+mj-lt"/>
            </a:endParaRPr>
          </a:p>
        </p:txBody>
      </p:sp>
      <p:sp>
        <p:nvSpPr>
          <p:cNvPr id="74" name="Rectangle 73">
            <a:extLst>
              <a:ext uri="{FF2B5EF4-FFF2-40B4-BE49-F238E27FC236}">
                <a16:creationId xmlns:a16="http://schemas.microsoft.com/office/drawing/2014/main" id="{F2654C92-27E4-43D6-9E54-0D3F93F2B930}"/>
              </a:ext>
            </a:extLst>
          </p:cNvPr>
          <p:cNvSpPr/>
          <p:nvPr/>
        </p:nvSpPr>
        <p:spPr>
          <a:xfrm>
            <a:off x="3802055" y="5706991"/>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Store</a:t>
            </a:r>
            <a:endParaRPr lang="en-US" sz="1200" b="1" dirty="0">
              <a:solidFill>
                <a:schemeClr val="tx1">
                  <a:lumMod val="75000"/>
                  <a:lumOff val="25000"/>
                </a:schemeClr>
              </a:solidFill>
              <a:latin typeface="+mj-lt"/>
            </a:endParaRPr>
          </a:p>
        </p:txBody>
      </p:sp>
      <p:cxnSp>
        <p:nvCxnSpPr>
          <p:cNvPr id="75" name="Straight Arrow Connector 74">
            <a:extLst>
              <a:ext uri="{FF2B5EF4-FFF2-40B4-BE49-F238E27FC236}">
                <a16:creationId xmlns:a16="http://schemas.microsoft.com/office/drawing/2014/main" id="{D72A74A3-6A36-42B7-BD3B-EF798783B327}"/>
              </a:ext>
            </a:extLst>
          </p:cNvPr>
          <p:cNvCxnSpPr>
            <a:cxnSpLocks/>
          </p:cNvCxnSpPr>
          <p:nvPr/>
        </p:nvCxnSpPr>
        <p:spPr>
          <a:xfrm>
            <a:off x="8124004" y="2840154"/>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177">
            <a:extLst>
              <a:ext uri="{FF2B5EF4-FFF2-40B4-BE49-F238E27FC236}">
                <a16:creationId xmlns:a16="http://schemas.microsoft.com/office/drawing/2014/main" id="{CCEE77B8-9600-42F7-89D7-B4345184A7A3}"/>
              </a:ext>
            </a:extLst>
          </p:cNvPr>
          <p:cNvCxnSpPr>
            <a:cxnSpLocks/>
            <a:stCxn id="71" idx="2"/>
            <a:endCxn id="110" idx="1"/>
          </p:cNvCxnSpPr>
          <p:nvPr/>
        </p:nvCxnSpPr>
        <p:spPr>
          <a:xfrm rot="16200000" flipH="1">
            <a:off x="3095302" y="3744103"/>
            <a:ext cx="1292497" cy="559718"/>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178">
            <a:extLst>
              <a:ext uri="{FF2B5EF4-FFF2-40B4-BE49-F238E27FC236}">
                <a16:creationId xmlns:a16="http://schemas.microsoft.com/office/drawing/2014/main" id="{A4C1A3FC-83E0-4960-85B7-39F92EF05068}"/>
              </a:ext>
            </a:extLst>
          </p:cNvPr>
          <p:cNvCxnSpPr>
            <a:cxnSpLocks/>
          </p:cNvCxnSpPr>
          <p:nvPr/>
        </p:nvCxnSpPr>
        <p:spPr>
          <a:xfrm rot="5400000">
            <a:off x="4760078" y="3922407"/>
            <a:ext cx="306996" cy="1222134"/>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179">
            <a:extLst>
              <a:ext uri="{FF2B5EF4-FFF2-40B4-BE49-F238E27FC236}">
                <a16:creationId xmlns:a16="http://schemas.microsoft.com/office/drawing/2014/main" id="{22690B10-48EB-48FA-8A65-D0AF2118C48D}"/>
              </a:ext>
            </a:extLst>
          </p:cNvPr>
          <p:cNvCxnSpPr>
            <a:cxnSpLocks/>
          </p:cNvCxnSpPr>
          <p:nvPr/>
        </p:nvCxnSpPr>
        <p:spPr>
          <a:xfrm rot="5400000">
            <a:off x="7299919" y="2756263"/>
            <a:ext cx="258256" cy="1442535"/>
          </a:xfrm>
          <a:prstGeom prst="bentConnector3">
            <a:avLst>
              <a:gd name="adj1" fmla="val 50000"/>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79" name="Connector: Elbow 180">
            <a:extLst>
              <a:ext uri="{FF2B5EF4-FFF2-40B4-BE49-F238E27FC236}">
                <a16:creationId xmlns:a16="http://schemas.microsoft.com/office/drawing/2014/main" id="{9FAE39D5-72EB-4F8D-BD0A-3CE99A4BD45B}"/>
              </a:ext>
            </a:extLst>
          </p:cNvPr>
          <p:cNvCxnSpPr>
            <a:cxnSpLocks/>
          </p:cNvCxnSpPr>
          <p:nvPr/>
        </p:nvCxnSpPr>
        <p:spPr>
          <a:xfrm rot="5400000">
            <a:off x="4697799" y="3893723"/>
            <a:ext cx="230959" cy="1151984"/>
          </a:xfrm>
          <a:prstGeom prst="bentConnector3">
            <a:avLst>
              <a:gd name="adj1" fmla="val 50000"/>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E6A19BD5-A96B-4DD8-BE1D-D3571188F6BA}"/>
              </a:ext>
            </a:extLst>
          </p:cNvPr>
          <p:cNvCxnSpPr>
            <a:cxnSpLocks/>
          </p:cNvCxnSpPr>
          <p:nvPr/>
        </p:nvCxnSpPr>
        <p:spPr>
          <a:xfrm>
            <a:off x="4211776" y="4821385"/>
            <a:ext cx="105" cy="548640"/>
          </a:xfrm>
          <a:prstGeom prst="straightConnector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7BB4A43E-D79D-4550-936B-4CFD1B2C92A4}"/>
              </a:ext>
            </a:extLst>
          </p:cNvPr>
          <p:cNvCxnSpPr>
            <a:cxnSpLocks/>
          </p:cNvCxnSpPr>
          <p:nvPr/>
        </p:nvCxnSpPr>
        <p:spPr>
          <a:xfrm flipH="1">
            <a:off x="4119263" y="4766357"/>
            <a:ext cx="1" cy="9144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186">
            <a:extLst>
              <a:ext uri="{FF2B5EF4-FFF2-40B4-BE49-F238E27FC236}">
                <a16:creationId xmlns:a16="http://schemas.microsoft.com/office/drawing/2014/main" id="{1A713A02-43AD-4C7A-9EF7-15860273B24D}"/>
              </a:ext>
            </a:extLst>
          </p:cNvPr>
          <p:cNvCxnSpPr>
            <a:cxnSpLocks/>
            <a:endCxn id="72" idx="0"/>
          </p:cNvCxnSpPr>
          <p:nvPr/>
        </p:nvCxnSpPr>
        <p:spPr>
          <a:xfrm rot="16200000" flipH="1">
            <a:off x="6757003" y="5492079"/>
            <a:ext cx="1085946" cy="527361"/>
          </a:xfrm>
          <a:prstGeom prst="bentConnector3">
            <a:avLst>
              <a:gd name="adj1" fmla="val 2748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188">
            <a:extLst>
              <a:ext uri="{FF2B5EF4-FFF2-40B4-BE49-F238E27FC236}">
                <a16:creationId xmlns:a16="http://schemas.microsoft.com/office/drawing/2014/main" id="{6512B1CA-1695-4DF4-98A9-6603A45FB0B8}"/>
              </a:ext>
            </a:extLst>
          </p:cNvPr>
          <p:cNvCxnSpPr>
            <a:cxnSpLocks/>
          </p:cNvCxnSpPr>
          <p:nvPr/>
        </p:nvCxnSpPr>
        <p:spPr>
          <a:xfrm rot="5400000">
            <a:off x="5655648" y="5120471"/>
            <a:ext cx="741847" cy="1137917"/>
          </a:xfrm>
          <a:prstGeom prst="bentConnector3">
            <a:avLst>
              <a:gd name="adj1" fmla="val 17035"/>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198">
            <a:extLst>
              <a:ext uri="{FF2B5EF4-FFF2-40B4-BE49-F238E27FC236}">
                <a16:creationId xmlns:a16="http://schemas.microsoft.com/office/drawing/2014/main" id="{A36D035D-A724-4BC1-861C-34B10D23CDB6}"/>
              </a:ext>
            </a:extLst>
          </p:cNvPr>
          <p:cNvCxnSpPr>
            <a:cxnSpLocks/>
            <a:stCxn id="89" idx="2"/>
            <a:endCxn id="73" idx="0"/>
          </p:cNvCxnSpPr>
          <p:nvPr/>
        </p:nvCxnSpPr>
        <p:spPr>
          <a:xfrm rot="5400000">
            <a:off x="5880791" y="5023868"/>
            <a:ext cx="548640" cy="1137917"/>
          </a:xfrm>
          <a:prstGeom prst="bentConnector3">
            <a:avLst>
              <a:gd name="adj1" fmla="val 4249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6" name="Connector: Elbow 203">
            <a:extLst>
              <a:ext uri="{FF2B5EF4-FFF2-40B4-BE49-F238E27FC236}">
                <a16:creationId xmlns:a16="http://schemas.microsoft.com/office/drawing/2014/main" id="{C8D0EADC-16B2-4198-9211-4ACB6FD7C614}"/>
              </a:ext>
            </a:extLst>
          </p:cNvPr>
          <p:cNvCxnSpPr>
            <a:cxnSpLocks/>
          </p:cNvCxnSpPr>
          <p:nvPr/>
        </p:nvCxnSpPr>
        <p:spPr>
          <a:xfrm rot="5400000">
            <a:off x="7191604" y="2724765"/>
            <a:ext cx="274320" cy="1417320"/>
          </a:xfrm>
          <a:prstGeom prst="bentConnector3">
            <a:avLst>
              <a:gd name="adj1" fmla="val 35507"/>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DAED306D-4622-4291-AA59-FC59A5A85895}"/>
              </a:ext>
            </a:extLst>
          </p:cNvPr>
          <p:cNvSpPr txBox="1"/>
          <p:nvPr/>
        </p:nvSpPr>
        <p:spPr>
          <a:xfrm rot="5400000" flipV="1">
            <a:off x="4571976" y="2970069"/>
            <a:ext cx="406535" cy="276999"/>
          </a:xfrm>
          <a:prstGeom prst="rect">
            <a:avLst/>
          </a:prstGeom>
          <a:noFill/>
        </p:spPr>
        <p:txBody>
          <a:bodyPr wrap="square" rtlCol="0">
            <a:spAutoFit/>
          </a:bodyPr>
          <a:lstStyle/>
          <a:p>
            <a:r>
              <a:rPr lang="hr-HR" sz="1200" dirty="0">
                <a:latin typeface="+mj-lt"/>
              </a:rPr>
              <a:t>...</a:t>
            </a:r>
            <a:endParaRPr lang="en-US" sz="1200" dirty="0">
              <a:latin typeface="+mj-lt"/>
            </a:endParaRPr>
          </a:p>
        </p:txBody>
      </p:sp>
      <p:cxnSp>
        <p:nvCxnSpPr>
          <p:cNvPr id="88" name="Straight Arrow Connector 87">
            <a:extLst>
              <a:ext uri="{FF2B5EF4-FFF2-40B4-BE49-F238E27FC236}">
                <a16:creationId xmlns:a16="http://schemas.microsoft.com/office/drawing/2014/main" id="{63951C29-4D8D-4CDA-B5BE-F7BF48D442A0}"/>
              </a:ext>
            </a:extLst>
          </p:cNvPr>
          <p:cNvCxnSpPr>
            <a:cxnSpLocks/>
          </p:cNvCxnSpPr>
          <p:nvPr/>
        </p:nvCxnSpPr>
        <p:spPr>
          <a:xfrm>
            <a:off x="6724068" y="4844326"/>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9B45AE5A-9DE0-4509-83AF-BBD6E9F93982}"/>
              </a:ext>
            </a:extLst>
          </p:cNvPr>
          <p:cNvSpPr/>
          <p:nvPr/>
        </p:nvSpPr>
        <p:spPr>
          <a:xfrm>
            <a:off x="6373310" y="5039835"/>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Branch</a:t>
            </a:r>
            <a:endParaRPr lang="en-US" sz="1200" b="1" dirty="0">
              <a:solidFill>
                <a:schemeClr val="tx1">
                  <a:lumMod val="75000"/>
                  <a:lumOff val="25000"/>
                </a:schemeClr>
              </a:solidFill>
              <a:latin typeface="+mj-lt"/>
            </a:endParaRPr>
          </a:p>
        </p:txBody>
      </p:sp>
      <p:sp>
        <p:nvSpPr>
          <p:cNvPr id="90" name="Parallelogram 89">
            <a:extLst>
              <a:ext uri="{FF2B5EF4-FFF2-40B4-BE49-F238E27FC236}">
                <a16:creationId xmlns:a16="http://schemas.microsoft.com/office/drawing/2014/main" id="{810D8D01-12BD-4E99-8370-F1FAC4940093}"/>
              </a:ext>
            </a:extLst>
          </p:cNvPr>
          <p:cNvSpPr/>
          <p:nvPr/>
        </p:nvSpPr>
        <p:spPr>
          <a:xfrm>
            <a:off x="7074828" y="5855873"/>
            <a:ext cx="923664" cy="242283"/>
          </a:xfrm>
          <a:prstGeom prst="parallelogram">
            <a:avLst/>
          </a:prstGeom>
          <a:solidFill>
            <a:srgbClr val="FF9F9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Commit</a:t>
            </a:r>
            <a:endParaRPr lang="en-US" sz="1200" b="1" dirty="0">
              <a:solidFill>
                <a:schemeClr val="tx1">
                  <a:lumMod val="75000"/>
                  <a:lumOff val="25000"/>
                </a:schemeClr>
              </a:solidFill>
              <a:latin typeface="+mj-lt"/>
            </a:endParaRPr>
          </a:p>
        </p:txBody>
      </p:sp>
      <p:sp>
        <p:nvSpPr>
          <p:cNvPr id="91" name="Parallelogram 90">
            <a:extLst>
              <a:ext uri="{FF2B5EF4-FFF2-40B4-BE49-F238E27FC236}">
                <a16:creationId xmlns:a16="http://schemas.microsoft.com/office/drawing/2014/main" id="{7D54039D-873B-414D-977A-F8A588B3E7D9}"/>
              </a:ext>
            </a:extLst>
          </p:cNvPr>
          <p:cNvSpPr/>
          <p:nvPr/>
        </p:nvSpPr>
        <p:spPr>
          <a:xfrm>
            <a:off x="5131795" y="5637919"/>
            <a:ext cx="923664" cy="242283"/>
          </a:xfrm>
          <a:prstGeom prst="parallelogram">
            <a:avLst/>
          </a:prstGeom>
          <a:solidFill>
            <a:srgbClr val="FF9F9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Commit</a:t>
            </a:r>
            <a:endParaRPr lang="en-US" sz="1200" b="1" dirty="0">
              <a:solidFill>
                <a:schemeClr val="tx1">
                  <a:lumMod val="75000"/>
                  <a:lumOff val="25000"/>
                </a:schemeClr>
              </a:solidFill>
              <a:latin typeface="+mj-lt"/>
            </a:endParaRPr>
          </a:p>
        </p:txBody>
      </p:sp>
      <p:sp>
        <p:nvSpPr>
          <p:cNvPr id="92" name="Parallelogram 91">
            <a:extLst>
              <a:ext uri="{FF2B5EF4-FFF2-40B4-BE49-F238E27FC236}">
                <a16:creationId xmlns:a16="http://schemas.microsoft.com/office/drawing/2014/main" id="{1188BD5A-8D77-45E5-ACCD-A71A6E71C9D8}"/>
              </a:ext>
            </a:extLst>
          </p:cNvPr>
          <p:cNvSpPr/>
          <p:nvPr/>
        </p:nvSpPr>
        <p:spPr>
          <a:xfrm>
            <a:off x="3697390" y="5197363"/>
            <a:ext cx="923664" cy="242283"/>
          </a:xfrm>
          <a:prstGeom prst="parallelogram">
            <a:avLst/>
          </a:prstGeom>
          <a:solidFill>
            <a:srgbClr val="FF9F9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Commit</a:t>
            </a:r>
            <a:endParaRPr lang="en-US" sz="1200" b="1" dirty="0">
              <a:solidFill>
                <a:schemeClr val="tx1">
                  <a:lumMod val="75000"/>
                  <a:lumOff val="25000"/>
                </a:schemeClr>
              </a:solidFill>
              <a:latin typeface="+mj-lt"/>
            </a:endParaRPr>
          </a:p>
        </p:txBody>
      </p:sp>
      <p:sp>
        <p:nvSpPr>
          <p:cNvPr id="93" name="Parallelogram 92">
            <a:extLst>
              <a:ext uri="{FF2B5EF4-FFF2-40B4-BE49-F238E27FC236}">
                <a16:creationId xmlns:a16="http://schemas.microsoft.com/office/drawing/2014/main" id="{F4575F95-1DCB-4454-B948-4A3AD078753F}"/>
              </a:ext>
            </a:extLst>
          </p:cNvPr>
          <p:cNvSpPr/>
          <p:nvPr/>
        </p:nvSpPr>
        <p:spPr>
          <a:xfrm>
            <a:off x="4357961" y="3046177"/>
            <a:ext cx="777141" cy="242283"/>
          </a:xfrm>
          <a:prstGeom prst="parallelogram">
            <a:avLst/>
          </a:prstGeom>
          <a:solidFill>
            <a:srgbClr val="93E3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Save</a:t>
            </a:r>
            <a:endParaRPr lang="en-US" sz="1200" b="1" dirty="0">
              <a:solidFill>
                <a:schemeClr val="tx1">
                  <a:lumMod val="75000"/>
                  <a:lumOff val="25000"/>
                </a:schemeClr>
              </a:solidFill>
              <a:latin typeface="+mj-lt"/>
            </a:endParaRPr>
          </a:p>
        </p:txBody>
      </p:sp>
      <p:sp>
        <p:nvSpPr>
          <p:cNvPr id="94" name="Parallelogram 93">
            <a:extLst>
              <a:ext uri="{FF2B5EF4-FFF2-40B4-BE49-F238E27FC236}">
                <a16:creationId xmlns:a16="http://schemas.microsoft.com/office/drawing/2014/main" id="{DA533A5C-4028-4DB5-9C59-E4AD8684A3CB}"/>
              </a:ext>
            </a:extLst>
          </p:cNvPr>
          <p:cNvSpPr/>
          <p:nvPr/>
        </p:nvSpPr>
        <p:spPr>
          <a:xfrm>
            <a:off x="3112792" y="3582025"/>
            <a:ext cx="777141" cy="242283"/>
          </a:xfrm>
          <a:prstGeom prst="parallelogram">
            <a:avLst/>
          </a:prstGeom>
          <a:solidFill>
            <a:srgbClr val="93E3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Save</a:t>
            </a:r>
            <a:endParaRPr lang="en-US" sz="1200" b="1" dirty="0">
              <a:solidFill>
                <a:schemeClr val="tx1">
                  <a:lumMod val="75000"/>
                  <a:lumOff val="25000"/>
                </a:schemeClr>
              </a:solidFill>
              <a:latin typeface="+mj-lt"/>
            </a:endParaRPr>
          </a:p>
        </p:txBody>
      </p:sp>
      <p:sp>
        <p:nvSpPr>
          <p:cNvPr id="95" name="Parallelogram 94">
            <a:extLst>
              <a:ext uri="{FF2B5EF4-FFF2-40B4-BE49-F238E27FC236}">
                <a16:creationId xmlns:a16="http://schemas.microsoft.com/office/drawing/2014/main" id="{A7D7117E-B46A-48D1-92E4-C2280F92258F}"/>
              </a:ext>
            </a:extLst>
          </p:cNvPr>
          <p:cNvSpPr/>
          <p:nvPr/>
        </p:nvSpPr>
        <p:spPr>
          <a:xfrm>
            <a:off x="5845288" y="2768085"/>
            <a:ext cx="777141" cy="242283"/>
          </a:xfrm>
          <a:prstGeom prst="parallelogram">
            <a:avLst/>
          </a:prstGeom>
          <a:solidFill>
            <a:srgbClr val="93E3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Save</a:t>
            </a:r>
            <a:endParaRPr lang="en-US" sz="1200" b="1" dirty="0">
              <a:solidFill>
                <a:schemeClr val="tx1">
                  <a:lumMod val="75000"/>
                  <a:lumOff val="25000"/>
                </a:schemeClr>
              </a:solidFill>
              <a:latin typeface="+mj-lt"/>
            </a:endParaRPr>
          </a:p>
        </p:txBody>
      </p:sp>
      <p:cxnSp>
        <p:nvCxnSpPr>
          <p:cNvPr id="96" name="Straight Arrow Connector 95">
            <a:extLst>
              <a:ext uri="{FF2B5EF4-FFF2-40B4-BE49-F238E27FC236}">
                <a16:creationId xmlns:a16="http://schemas.microsoft.com/office/drawing/2014/main" id="{29A82F87-C70A-4E65-BBAD-97EC7FE4F063}"/>
              </a:ext>
            </a:extLst>
          </p:cNvPr>
          <p:cNvCxnSpPr>
            <a:cxnSpLocks/>
          </p:cNvCxnSpPr>
          <p:nvPr/>
        </p:nvCxnSpPr>
        <p:spPr>
          <a:xfrm>
            <a:off x="6270508" y="2576855"/>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D2463933-984A-4B7C-93D6-F385CD0A320F}"/>
              </a:ext>
            </a:extLst>
          </p:cNvPr>
          <p:cNvCxnSpPr>
            <a:cxnSpLocks/>
          </p:cNvCxnSpPr>
          <p:nvPr/>
        </p:nvCxnSpPr>
        <p:spPr>
          <a:xfrm>
            <a:off x="4746530" y="3297271"/>
            <a:ext cx="0" cy="22165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DAED306D-4622-4291-AA59-FC59A5A85895}"/>
              </a:ext>
            </a:extLst>
          </p:cNvPr>
          <p:cNvSpPr txBox="1"/>
          <p:nvPr/>
        </p:nvSpPr>
        <p:spPr>
          <a:xfrm rot="5400000" flipV="1">
            <a:off x="4498399" y="3393471"/>
            <a:ext cx="406535" cy="276999"/>
          </a:xfrm>
          <a:prstGeom prst="rect">
            <a:avLst/>
          </a:prstGeom>
          <a:noFill/>
        </p:spPr>
        <p:txBody>
          <a:bodyPr wrap="square" rtlCol="0">
            <a:spAutoFit/>
          </a:bodyPr>
          <a:lstStyle/>
          <a:p>
            <a:r>
              <a:rPr lang="hr-HR" sz="1200" dirty="0">
                <a:latin typeface="+mj-lt"/>
              </a:rPr>
              <a:t>...</a:t>
            </a:r>
            <a:endParaRPr lang="en-US" sz="1200" dirty="0">
              <a:latin typeface="+mj-lt"/>
            </a:endParaRPr>
          </a:p>
        </p:txBody>
      </p:sp>
      <p:sp>
        <p:nvSpPr>
          <p:cNvPr id="104" name="Rectangle 103">
            <a:extLst>
              <a:ext uri="{FF2B5EF4-FFF2-40B4-BE49-F238E27FC236}">
                <a16:creationId xmlns:a16="http://schemas.microsoft.com/office/drawing/2014/main" id="{DFB5B7DD-9BAF-486F-82D4-777B4E2E89A4}"/>
              </a:ext>
            </a:extLst>
          </p:cNvPr>
          <p:cNvSpPr/>
          <p:nvPr/>
        </p:nvSpPr>
        <p:spPr>
          <a:xfrm>
            <a:off x="7729626" y="3032991"/>
            <a:ext cx="832093" cy="278671"/>
          </a:xfrm>
          <a:prstGeom prst="rect">
            <a:avLst/>
          </a:prstGeom>
          <a:solidFill>
            <a:srgbClr val="33CC33"/>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100" b="1" dirty="0">
                <a:solidFill>
                  <a:schemeClr val="tx1">
                    <a:lumMod val="75000"/>
                    <a:lumOff val="25000"/>
                  </a:schemeClr>
                </a:solidFill>
                <a:latin typeface="+mj-lt"/>
              </a:rPr>
              <a:t>Speculator</a:t>
            </a:r>
            <a:endParaRPr lang="en-US" sz="1100" b="1" dirty="0">
              <a:solidFill>
                <a:schemeClr val="tx1">
                  <a:lumMod val="75000"/>
                  <a:lumOff val="25000"/>
                </a:schemeClr>
              </a:solidFill>
              <a:latin typeface="+mj-lt"/>
            </a:endParaRPr>
          </a:p>
        </p:txBody>
      </p:sp>
      <p:cxnSp>
        <p:nvCxnSpPr>
          <p:cNvPr id="107" name="Connector: Elbow 207">
            <a:extLst>
              <a:ext uri="{FF2B5EF4-FFF2-40B4-BE49-F238E27FC236}">
                <a16:creationId xmlns:a16="http://schemas.microsoft.com/office/drawing/2014/main" id="{0C36225B-7B0F-4A62-8279-FC0A3FD1496F}"/>
              </a:ext>
            </a:extLst>
          </p:cNvPr>
          <p:cNvCxnSpPr>
            <a:cxnSpLocks/>
          </p:cNvCxnSpPr>
          <p:nvPr/>
        </p:nvCxnSpPr>
        <p:spPr>
          <a:xfrm rot="16200000" flipH="1">
            <a:off x="6112548" y="3893300"/>
            <a:ext cx="242618" cy="1067497"/>
          </a:xfrm>
          <a:prstGeom prst="bentConnector3">
            <a:avLst>
              <a:gd name="adj1" fmla="val 38159"/>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208">
            <a:extLst>
              <a:ext uri="{FF2B5EF4-FFF2-40B4-BE49-F238E27FC236}">
                <a16:creationId xmlns:a16="http://schemas.microsoft.com/office/drawing/2014/main" id="{C370E165-6756-4288-AFE4-8BB74E2909D3}"/>
              </a:ext>
            </a:extLst>
          </p:cNvPr>
          <p:cNvCxnSpPr>
            <a:cxnSpLocks/>
          </p:cNvCxnSpPr>
          <p:nvPr/>
        </p:nvCxnSpPr>
        <p:spPr>
          <a:xfrm rot="16200000" flipH="1">
            <a:off x="6048247" y="3958780"/>
            <a:ext cx="204026" cy="1076975"/>
          </a:xfrm>
          <a:prstGeom prst="bentConnector3">
            <a:avLst>
              <a:gd name="adj1" fmla="val 3755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D207F068-FDEC-44FF-9BBD-538E946151A4}"/>
              </a:ext>
            </a:extLst>
          </p:cNvPr>
          <p:cNvSpPr/>
          <p:nvPr/>
        </p:nvSpPr>
        <p:spPr>
          <a:xfrm>
            <a:off x="6529875" y="4522144"/>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sp>
        <p:nvSpPr>
          <p:cNvPr id="110" name="Oval 109">
            <a:extLst>
              <a:ext uri="{FF2B5EF4-FFF2-40B4-BE49-F238E27FC236}">
                <a16:creationId xmlns:a16="http://schemas.microsoft.com/office/drawing/2014/main" id="{0A4B7892-3A5F-4185-A496-E70EBB8AA895}"/>
              </a:ext>
            </a:extLst>
          </p:cNvPr>
          <p:cNvSpPr/>
          <p:nvPr/>
        </p:nvSpPr>
        <p:spPr>
          <a:xfrm>
            <a:off x="3967844" y="4616647"/>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sp>
        <p:nvSpPr>
          <p:cNvPr id="111" name="Rectangle 110">
            <a:extLst>
              <a:ext uri="{FF2B5EF4-FFF2-40B4-BE49-F238E27FC236}">
                <a16:creationId xmlns:a16="http://schemas.microsoft.com/office/drawing/2014/main" id="{B20EFB40-1612-482C-9885-ADCA76C3A23A}"/>
              </a:ext>
            </a:extLst>
          </p:cNvPr>
          <p:cNvSpPr/>
          <p:nvPr/>
        </p:nvSpPr>
        <p:spPr>
          <a:xfrm>
            <a:off x="5189988" y="4069620"/>
            <a:ext cx="701519" cy="278671"/>
          </a:xfrm>
          <a:prstGeom prst="rect">
            <a:avLst/>
          </a:prstGeom>
          <a:solidFill>
            <a:srgbClr val="D6BBE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Fork</a:t>
            </a:r>
            <a:endParaRPr lang="en-US" sz="1200" b="1" dirty="0">
              <a:solidFill>
                <a:schemeClr val="tx1">
                  <a:lumMod val="75000"/>
                  <a:lumOff val="25000"/>
                </a:schemeClr>
              </a:solidFill>
              <a:latin typeface="+mj-lt"/>
            </a:endParaRPr>
          </a:p>
        </p:txBody>
      </p:sp>
      <p:cxnSp>
        <p:nvCxnSpPr>
          <p:cNvPr id="112" name="Connector: Elbow 203">
            <a:extLst>
              <a:ext uri="{FF2B5EF4-FFF2-40B4-BE49-F238E27FC236}">
                <a16:creationId xmlns:a16="http://schemas.microsoft.com/office/drawing/2014/main" id="{C8D0EADC-16B2-4198-9211-4ACB6FD7C614}"/>
              </a:ext>
            </a:extLst>
          </p:cNvPr>
          <p:cNvCxnSpPr>
            <a:cxnSpLocks/>
            <a:endCxn id="115" idx="1"/>
          </p:cNvCxnSpPr>
          <p:nvPr/>
        </p:nvCxnSpPr>
        <p:spPr>
          <a:xfrm rot="16200000" flipH="1">
            <a:off x="6023545" y="3220167"/>
            <a:ext cx="537343" cy="133747"/>
          </a:xfrm>
          <a:prstGeom prst="bentConnector3">
            <a:avLst>
              <a:gd name="adj1" fmla="val 66277"/>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203">
            <a:extLst>
              <a:ext uri="{FF2B5EF4-FFF2-40B4-BE49-F238E27FC236}">
                <a16:creationId xmlns:a16="http://schemas.microsoft.com/office/drawing/2014/main" id="{C8D0EADC-16B2-4198-9211-4ACB6FD7C614}"/>
              </a:ext>
            </a:extLst>
          </p:cNvPr>
          <p:cNvCxnSpPr>
            <a:cxnSpLocks/>
          </p:cNvCxnSpPr>
          <p:nvPr/>
        </p:nvCxnSpPr>
        <p:spPr>
          <a:xfrm rot="5400000">
            <a:off x="5903474" y="3486769"/>
            <a:ext cx="274320" cy="914400"/>
          </a:xfrm>
          <a:prstGeom prst="bentConnector3">
            <a:avLst>
              <a:gd name="adj1" fmla="val 41304"/>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Connector: Elbow 179">
            <a:extLst>
              <a:ext uri="{FF2B5EF4-FFF2-40B4-BE49-F238E27FC236}">
                <a16:creationId xmlns:a16="http://schemas.microsoft.com/office/drawing/2014/main" id="{22690B10-48EB-48FA-8A65-D0AF2118C48D}"/>
              </a:ext>
            </a:extLst>
          </p:cNvPr>
          <p:cNvCxnSpPr>
            <a:cxnSpLocks/>
          </p:cNvCxnSpPr>
          <p:nvPr/>
        </p:nvCxnSpPr>
        <p:spPr>
          <a:xfrm rot="5400000">
            <a:off x="5826131" y="3466509"/>
            <a:ext cx="258256" cy="914400"/>
          </a:xfrm>
          <a:prstGeom prst="bentConnector3">
            <a:avLst>
              <a:gd name="adj1" fmla="val 27708"/>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0A4B7892-3A5F-4185-A496-E70EBB8AA895}"/>
              </a:ext>
            </a:extLst>
          </p:cNvPr>
          <p:cNvSpPr/>
          <p:nvPr/>
        </p:nvSpPr>
        <p:spPr>
          <a:xfrm>
            <a:off x="6305525" y="3502148"/>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sp>
        <p:nvSpPr>
          <p:cNvPr id="53" name="Content Placeholder 2"/>
          <p:cNvSpPr>
            <a:spLocks noGrp="1"/>
          </p:cNvSpPr>
          <p:nvPr>
            <p:ph idx="1"/>
          </p:nvPr>
        </p:nvSpPr>
        <p:spPr>
          <a:xfrm>
            <a:off x="1055440" y="1052736"/>
            <a:ext cx="10081120" cy="2376264"/>
          </a:xfrm>
        </p:spPr>
        <p:txBody>
          <a:bodyPr>
            <a:noAutofit/>
          </a:bodyPr>
          <a:lstStyle/>
          <a:p>
            <a:r>
              <a:rPr lang="hr-HR" altLang="en-US" sz="2400" dirty="0">
                <a:latin typeface="+mj-lt"/>
              </a:rPr>
              <a:t>Contain speculation in a region of the circuit delimited by special components</a:t>
            </a:r>
            <a:endParaRPr lang="en-US" sz="2400" dirty="0">
              <a:latin typeface="+mj-lt"/>
            </a:endParaRPr>
          </a:p>
          <a:p>
            <a:pPr lvl="1" algn="just">
              <a:lnSpc>
                <a:spcPct val="90000"/>
              </a:lnSpc>
            </a:pPr>
            <a:r>
              <a:rPr lang="hr-HR" altLang="en-US" sz="2000" dirty="0">
                <a:latin typeface="+mj-lt"/>
              </a:rPr>
              <a:t>Issue speculative tokens (pieces of data which might or might not be correct)</a:t>
            </a:r>
          </a:p>
          <a:p>
            <a:pPr lvl="1" algn="just">
              <a:lnSpc>
                <a:spcPct val="90000"/>
              </a:lnSpc>
            </a:pPr>
            <a:r>
              <a:rPr lang="hr-HR" altLang="en-US" sz="2000" dirty="0">
                <a:latin typeface="+mj-lt"/>
              </a:rPr>
              <a:t>Squash and replay in case of misspeculation</a:t>
            </a:r>
            <a:endParaRPr lang="en-GB" altLang="en-US" sz="2000" dirty="0">
              <a:latin typeface="+mj-lt"/>
            </a:endParaRPr>
          </a:p>
          <a:p>
            <a:endParaRPr lang="en-US" sz="2400" dirty="0">
              <a:latin typeface="+mj-lt"/>
            </a:endParaRPr>
          </a:p>
        </p:txBody>
      </p:sp>
      <p:cxnSp>
        <p:nvCxnSpPr>
          <p:cNvPr id="51" name="Straight Connector 50">
            <a:extLst>
              <a:ext uri="{FF2B5EF4-FFF2-40B4-BE49-F238E27FC236}">
                <a16:creationId xmlns:a16="http://schemas.microsoft.com/office/drawing/2014/main" id="{BCD1B17E-B13E-42AB-A32C-896B81B3557F}"/>
              </a:ext>
            </a:extLst>
          </p:cNvPr>
          <p:cNvCxnSpPr>
            <a:cxnSpLocks/>
          </p:cNvCxnSpPr>
          <p:nvPr/>
        </p:nvCxnSpPr>
        <p:spPr>
          <a:xfrm>
            <a:off x="8904312" y="6330806"/>
            <a:ext cx="73152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CD39B9A-4910-4A9A-8F13-3DAA5C562BCB}"/>
              </a:ext>
            </a:extLst>
          </p:cNvPr>
          <p:cNvCxnSpPr>
            <a:cxnSpLocks/>
          </p:cNvCxnSpPr>
          <p:nvPr/>
        </p:nvCxnSpPr>
        <p:spPr>
          <a:xfrm>
            <a:off x="8904312" y="6530861"/>
            <a:ext cx="731520" cy="0"/>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ED31B71A-FDF1-47AC-97D0-E7B4DD660DC3}"/>
              </a:ext>
            </a:extLst>
          </p:cNvPr>
          <p:cNvSpPr txBox="1"/>
          <p:nvPr/>
        </p:nvSpPr>
        <p:spPr>
          <a:xfrm>
            <a:off x="9406023" y="6145866"/>
            <a:ext cx="2106270"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j-lt"/>
              </a:rPr>
              <a:t>data + handshake</a:t>
            </a:r>
          </a:p>
        </p:txBody>
      </p:sp>
      <p:sp>
        <p:nvSpPr>
          <p:cNvPr id="55" name="TextBox 54">
            <a:extLst>
              <a:ext uri="{FF2B5EF4-FFF2-40B4-BE49-F238E27FC236}">
                <a16:creationId xmlns:a16="http://schemas.microsoft.com/office/drawing/2014/main" id="{5B1699E8-4305-45A4-9A4D-B639F2069615}"/>
              </a:ext>
            </a:extLst>
          </p:cNvPr>
          <p:cNvSpPr txBox="1"/>
          <p:nvPr/>
        </p:nvSpPr>
        <p:spPr>
          <a:xfrm>
            <a:off x="9460287" y="6330806"/>
            <a:ext cx="1794374" cy="338554"/>
          </a:xfrm>
          <a:prstGeom prst="rect">
            <a:avLst/>
          </a:prstGeom>
          <a:noFill/>
        </p:spPr>
        <p:txBody>
          <a:bodyPr wrap="square" rtlCol="0">
            <a:spAutoFit/>
          </a:bodyPr>
          <a:lstStyle/>
          <a:p>
            <a:pPr algn="ctr"/>
            <a:r>
              <a:rPr lang="hr-HR" sz="1600" b="1" dirty="0">
                <a:solidFill>
                  <a:schemeClr val="tx1">
                    <a:lumMod val="75000"/>
                    <a:lumOff val="25000"/>
                  </a:schemeClr>
                </a:solidFill>
                <a:latin typeface="+mj-lt"/>
              </a:rPr>
              <a:t>speculative tag</a:t>
            </a:r>
            <a:endParaRPr lang="en-US" sz="1600" b="1" dirty="0">
              <a:solidFill>
                <a:schemeClr val="tx1">
                  <a:lumMod val="75000"/>
                  <a:lumOff val="25000"/>
                </a:schemeClr>
              </a:solidFill>
              <a:latin typeface="+mj-lt"/>
            </a:endParaRPr>
          </a:p>
        </p:txBody>
      </p:sp>
    </p:spTree>
    <p:extLst>
      <p:ext uri="{BB962C8B-B14F-4D97-AF65-F5344CB8AC3E}">
        <p14:creationId xmlns:p14="http://schemas.microsoft.com/office/powerpoint/2010/main" val="1274696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Connector: Elbow 199">
            <a:extLst>
              <a:ext uri="{FF2B5EF4-FFF2-40B4-BE49-F238E27FC236}">
                <a16:creationId xmlns:a16="http://schemas.microsoft.com/office/drawing/2014/main" id="{5088CD98-2504-4112-B5B9-B0A903819DC9}"/>
              </a:ext>
            </a:extLst>
          </p:cNvPr>
          <p:cNvCxnSpPr>
            <a:cxnSpLocks/>
          </p:cNvCxnSpPr>
          <p:nvPr/>
        </p:nvCxnSpPr>
        <p:spPr>
          <a:xfrm rot="16200000" flipH="1">
            <a:off x="6824637" y="5432228"/>
            <a:ext cx="731520" cy="548640"/>
          </a:xfrm>
          <a:prstGeom prst="bentConnector3">
            <a:avLst>
              <a:gd name="adj1" fmla="val 34418"/>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6" name="Connector: Elbow 192">
            <a:extLst>
              <a:ext uri="{FF2B5EF4-FFF2-40B4-BE49-F238E27FC236}">
                <a16:creationId xmlns:a16="http://schemas.microsoft.com/office/drawing/2014/main" id="{90353650-D3BB-4F17-A2CC-0354332CAAE6}"/>
              </a:ext>
            </a:extLst>
          </p:cNvPr>
          <p:cNvCxnSpPr>
            <a:cxnSpLocks/>
          </p:cNvCxnSpPr>
          <p:nvPr/>
        </p:nvCxnSpPr>
        <p:spPr>
          <a:xfrm rot="10800000" flipV="1">
            <a:off x="6025176" y="5188111"/>
            <a:ext cx="2392061" cy="570949"/>
          </a:xfrm>
          <a:prstGeom prst="bentConnector3">
            <a:avLst>
              <a:gd name="adj1" fmla="val 50000"/>
            </a:avLst>
          </a:prstGeom>
          <a:ln w="3810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192">
            <a:extLst>
              <a:ext uri="{FF2B5EF4-FFF2-40B4-BE49-F238E27FC236}">
                <a16:creationId xmlns:a16="http://schemas.microsoft.com/office/drawing/2014/main" id="{90353650-D3BB-4F17-A2CC-0354332CAAE6}"/>
              </a:ext>
            </a:extLst>
          </p:cNvPr>
          <p:cNvCxnSpPr>
            <a:cxnSpLocks/>
          </p:cNvCxnSpPr>
          <p:nvPr/>
        </p:nvCxnSpPr>
        <p:spPr>
          <a:xfrm rot="10800000" flipV="1">
            <a:off x="4609344" y="4922415"/>
            <a:ext cx="3749040" cy="365760"/>
          </a:xfrm>
          <a:prstGeom prst="bentConnector3">
            <a:avLst>
              <a:gd name="adj1" fmla="val 71920"/>
            </a:avLst>
          </a:prstGeom>
          <a:ln w="3810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668016" y="-228600"/>
            <a:ext cx="8964488" cy="1143000"/>
          </a:xfrm>
        </p:spPr>
        <p:txBody>
          <a:bodyPr>
            <a:normAutofit/>
          </a:bodyPr>
          <a:lstStyle/>
          <a:p>
            <a:pPr algn="ctr"/>
            <a:r>
              <a:rPr lang="en-US" sz="3600" dirty="0"/>
              <a:t>Speculation in Dataflow Circuits</a:t>
            </a:r>
          </a:p>
        </p:txBody>
      </p:sp>
      <p:sp>
        <p:nvSpPr>
          <p:cNvPr id="4" name="Slide Number Placeholder 3"/>
          <p:cNvSpPr>
            <a:spLocks noGrp="1"/>
          </p:cNvSpPr>
          <p:nvPr>
            <p:ph type="sldNum" sz="quarter" idx="12"/>
          </p:nvPr>
        </p:nvSpPr>
        <p:spPr/>
        <p:txBody>
          <a:bodyPr/>
          <a:lstStyle/>
          <a:p>
            <a:fld id="{A33FDA8A-BBFB-48A1-88B9-4C7DF46BF3B4}" type="slidenum">
              <a:rPr lang="hr-HR" smtClean="0"/>
              <a:pPr/>
              <a:t>21</a:t>
            </a:fld>
            <a:endParaRPr lang="hr-HR"/>
          </a:p>
        </p:txBody>
      </p:sp>
      <p:cxnSp>
        <p:nvCxnSpPr>
          <p:cNvPr id="125" name="Straight Arrow Connector 124">
            <a:extLst>
              <a:ext uri="{FF2B5EF4-FFF2-40B4-BE49-F238E27FC236}">
                <a16:creationId xmlns:a16="http://schemas.microsoft.com/office/drawing/2014/main" id="{B7CEDF5E-6E62-4400-9438-AE16894D0337}"/>
              </a:ext>
            </a:extLst>
          </p:cNvPr>
          <p:cNvCxnSpPr>
            <a:cxnSpLocks/>
          </p:cNvCxnSpPr>
          <p:nvPr/>
        </p:nvCxnSpPr>
        <p:spPr>
          <a:xfrm>
            <a:off x="4790968" y="2850668"/>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91E7995C-813B-4C52-A217-CB0F7512174B}"/>
              </a:ext>
            </a:extLst>
          </p:cNvPr>
          <p:cNvCxnSpPr>
            <a:cxnSpLocks/>
          </p:cNvCxnSpPr>
          <p:nvPr/>
        </p:nvCxnSpPr>
        <p:spPr>
          <a:xfrm>
            <a:off x="4572337" y="2364784"/>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E7825358-62DD-4129-A7A8-0504D7E452D2}"/>
              </a:ext>
            </a:extLst>
          </p:cNvPr>
          <p:cNvCxnSpPr>
            <a:cxnSpLocks/>
          </p:cNvCxnSpPr>
          <p:nvPr/>
        </p:nvCxnSpPr>
        <p:spPr>
          <a:xfrm>
            <a:off x="4947790" y="2354979"/>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70B219A8-3E50-4CE3-BACE-350F55B43CCB}"/>
              </a:ext>
            </a:extLst>
          </p:cNvPr>
          <p:cNvCxnSpPr>
            <a:cxnSpLocks/>
          </p:cNvCxnSpPr>
          <p:nvPr/>
        </p:nvCxnSpPr>
        <p:spPr>
          <a:xfrm>
            <a:off x="7926323" y="2348880"/>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75F96318-92F5-4F74-95D5-0A8605EA75DD}"/>
              </a:ext>
            </a:extLst>
          </p:cNvPr>
          <p:cNvCxnSpPr>
            <a:cxnSpLocks/>
          </p:cNvCxnSpPr>
          <p:nvPr/>
        </p:nvCxnSpPr>
        <p:spPr>
          <a:xfrm>
            <a:off x="8290308" y="2348880"/>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65C2408A-D5E4-4CA2-94DF-214BF1CB6EC3}"/>
              </a:ext>
            </a:extLst>
          </p:cNvPr>
          <p:cNvCxnSpPr>
            <a:cxnSpLocks/>
          </p:cNvCxnSpPr>
          <p:nvPr/>
        </p:nvCxnSpPr>
        <p:spPr>
          <a:xfrm>
            <a:off x="3477272" y="2918395"/>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3" name="Rectangle 132">
            <a:extLst>
              <a:ext uri="{FF2B5EF4-FFF2-40B4-BE49-F238E27FC236}">
                <a16:creationId xmlns:a16="http://schemas.microsoft.com/office/drawing/2014/main" id="{619A5581-E43E-4D67-8ABF-C4FEEB97B95C}"/>
              </a:ext>
            </a:extLst>
          </p:cNvPr>
          <p:cNvSpPr/>
          <p:nvPr/>
        </p:nvSpPr>
        <p:spPr>
          <a:xfrm>
            <a:off x="7752171" y="2544389"/>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Merge</a:t>
            </a:r>
            <a:endParaRPr lang="en-US" sz="1200" b="1" dirty="0">
              <a:solidFill>
                <a:schemeClr val="tx1">
                  <a:lumMod val="75000"/>
                  <a:lumOff val="25000"/>
                </a:schemeClr>
              </a:solidFill>
              <a:latin typeface="+mj-lt"/>
            </a:endParaRPr>
          </a:p>
        </p:txBody>
      </p:sp>
      <p:sp>
        <p:nvSpPr>
          <p:cNvPr id="134" name="Rectangle 133">
            <a:extLst>
              <a:ext uri="{FF2B5EF4-FFF2-40B4-BE49-F238E27FC236}">
                <a16:creationId xmlns:a16="http://schemas.microsoft.com/office/drawing/2014/main" id="{064F88AF-4DC8-49A3-A00C-02BC8F5E6C29}"/>
              </a:ext>
            </a:extLst>
          </p:cNvPr>
          <p:cNvSpPr/>
          <p:nvPr/>
        </p:nvSpPr>
        <p:spPr>
          <a:xfrm>
            <a:off x="4435885" y="2555026"/>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Merge</a:t>
            </a:r>
            <a:endParaRPr lang="en-US" sz="1200" b="1" dirty="0">
              <a:solidFill>
                <a:schemeClr val="tx1">
                  <a:lumMod val="75000"/>
                  <a:lumOff val="25000"/>
                </a:schemeClr>
              </a:solidFill>
              <a:latin typeface="+mj-lt"/>
            </a:endParaRPr>
          </a:p>
        </p:txBody>
      </p:sp>
      <p:sp>
        <p:nvSpPr>
          <p:cNvPr id="135" name="Rectangle 134">
            <a:extLst>
              <a:ext uri="{FF2B5EF4-FFF2-40B4-BE49-F238E27FC236}">
                <a16:creationId xmlns:a16="http://schemas.microsoft.com/office/drawing/2014/main" id="{BEE31196-D91F-4081-8859-87CBD63AEF3C}"/>
              </a:ext>
            </a:extLst>
          </p:cNvPr>
          <p:cNvSpPr/>
          <p:nvPr/>
        </p:nvSpPr>
        <p:spPr>
          <a:xfrm>
            <a:off x="3110931" y="3099044"/>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Load</a:t>
            </a:r>
            <a:endParaRPr lang="en-US" sz="1200" b="1" dirty="0">
              <a:solidFill>
                <a:schemeClr val="tx1">
                  <a:lumMod val="75000"/>
                  <a:lumOff val="25000"/>
                </a:schemeClr>
              </a:solidFill>
              <a:latin typeface="+mj-lt"/>
            </a:endParaRPr>
          </a:p>
        </p:txBody>
      </p:sp>
      <p:sp>
        <p:nvSpPr>
          <p:cNvPr id="136" name="Rectangle 135">
            <a:extLst>
              <a:ext uri="{FF2B5EF4-FFF2-40B4-BE49-F238E27FC236}">
                <a16:creationId xmlns:a16="http://schemas.microsoft.com/office/drawing/2014/main" id="{901EC519-FEC0-4AFD-A7B2-E5276783D695}"/>
              </a:ext>
            </a:extLst>
          </p:cNvPr>
          <p:cNvSpPr/>
          <p:nvPr/>
        </p:nvSpPr>
        <p:spPr>
          <a:xfrm>
            <a:off x="7212898" y="6298733"/>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Exit</a:t>
            </a:r>
            <a:endParaRPr lang="en-US" sz="1200" b="1" dirty="0">
              <a:solidFill>
                <a:schemeClr val="tx1">
                  <a:lumMod val="75000"/>
                  <a:lumOff val="25000"/>
                </a:schemeClr>
              </a:solidFill>
              <a:latin typeface="+mj-lt"/>
            </a:endParaRPr>
          </a:p>
        </p:txBody>
      </p:sp>
      <p:sp>
        <p:nvSpPr>
          <p:cNvPr id="137" name="Rectangle 136">
            <a:extLst>
              <a:ext uri="{FF2B5EF4-FFF2-40B4-BE49-F238E27FC236}">
                <a16:creationId xmlns:a16="http://schemas.microsoft.com/office/drawing/2014/main" id="{542476D1-5639-469D-BB51-2E1A562E4EE2}"/>
              </a:ext>
            </a:extLst>
          </p:cNvPr>
          <p:cNvSpPr/>
          <p:nvPr/>
        </p:nvSpPr>
        <p:spPr>
          <a:xfrm>
            <a:off x="5235393" y="6060353"/>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Store</a:t>
            </a:r>
            <a:endParaRPr lang="en-US" sz="1200" b="1" dirty="0">
              <a:solidFill>
                <a:schemeClr val="tx1">
                  <a:lumMod val="75000"/>
                  <a:lumOff val="25000"/>
                </a:schemeClr>
              </a:solidFill>
              <a:latin typeface="+mj-lt"/>
            </a:endParaRPr>
          </a:p>
        </p:txBody>
      </p:sp>
      <p:sp>
        <p:nvSpPr>
          <p:cNvPr id="138" name="Rectangle 137">
            <a:extLst>
              <a:ext uri="{FF2B5EF4-FFF2-40B4-BE49-F238E27FC236}">
                <a16:creationId xmlns:a16="http://schemas.microsoft.com/office/drawing/2014/main" id="{F2654C92-27E4-43D6-9E54-0D3F93F2B930}"/>
              </a:ext>
            </a:extLst>
          </p:cNvPr>
          <p:cNvSpPr/>
          <p:nvPr/>
        </p:nvSpPr>
        <p:spPr>
          <a:xfrm>
            <a:off x="3802055" y="5706991"/>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Store</a:t>
            </a:r>
            <a:endParaRPr lang="en-US" sz="1200" b="1" dirty="0">
              <a:solidFill>
                <a:schemeClr val="tx1">
                  <a:lumMod val="75000"/>
                  <a:lumOff val="25000"/>
                </a:schemeClr>
              </a:solidFill>
              <a:latin typeface="+mj-lt"/>
            </a:endParaRPr>
          </a:p>
        </p:txBody>
      </p:sp>
      <p:cxnSp>
        <p:nvCxnSpPr>
          <p:cNvPr id="139" name="Straight Arrow Connector 138">
            <a:extLst>
              <a:ext uri="{FF2B5EF4-FFF2-40B4-BE49-F238E27FC236}">
                <a16:creationId xmlns:a16="http://schemas.microsoft.com/office/drawing/2014/main" id="{D72A74A3-6A36-42B7-BD3B-EF798783B327}"/>
              </a:ext>
            </a:extLst>
          </p:cNvPr>
          <p:cNvCxnSpPr>
            <a:cxnSpLocks/>
          </p:cNvCxnSpPr>
          <p:nvPr/>
        </p:nvCxnSpPr>
        <p:spPr>
          <a:xfrm>
            <a:off x="8124004" y="2840154"/>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Connector: Elbow 177">
            <a:extLst>
              <a:ext uri="{FF2B5EF4-FFF2-40B4-BE49-F238E27FC236}">
                <a16:creationId xmlns:a16="http://schemas.microsoft.com/office/drawing/2014/main" id="{CCEE77B8-9600-42F7-89D7-B4345184A7A3}"/>
              </a:ext>
            </a:extLst>
          </p:cNvPr>
          <p:cNvCxnSpPr>
            <a:cxnSpLocks/>
            <a:stCxn id="135" idx="2"/>
            <a:endCxn id="68" idx="1"/>
          </p:cNvCxnSpPr>
          <p:nvPr/>
        </p:nvCxnSpPr>
        <p:spPr>
          <a:xfrm rot="16200000" flipH="1">
            <a:off x="3095302" y="3744103"/>
            <a:ext cx="1292497" cy="559718"/>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Connector: Elbow 178">
            <a:extLst>
              <a:ext uri="{FF2B5EF4-FFF2-40B4-BE49-F238E27FC236}">
                <a16:creationId xmlns:a16="http://schemas.microsoft.com/office/drawing/2014/main" id="{A4C1A3FC-83E0-4960-85B7-39F92EF05068}"/>
              </a:ext>
            </a:extLst>
          </p:cNvPr>
          <p:cNvCxnSpPr>
            <a:cxnSpLocks/>
          </p:cNvCxnSpPr>
          <p:nvPr/>
        </p:nvCxnSpPr>
        <p:spPr>
          <a:xfrm rot="5400000">
            <a:off x="4760078" y="3922407"/>
            <a:ext cx="306996" cy="1222134"/>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Connector: Elbow 179">
            <a:extLst>
              <a:ext uri="{FF2B5EF4-FFF2-40B4-BE49-F238E27FC236}">
                <a16:creationId xmlns:a16="http://schemas.microsoft.com/office/drawing/2014/main" id="{22690B10-48EB-48FA-8A65-D0AF2118C48D}"/>
              </a:ext>
            </a:extLst>
          </p:cNvPr>
          <p:cNvCxnSpPr>
            <a:cxnSpLocks/>
          </p:cNvCxnSpPr>
          <p:nvPr/>
        </p:nvCxnSpPr>
        <p:spPr>
          <a:xfrm rot="5400000">
            <a:off x="7299919" y="2756263"/>
            <a:ext cx="258256" cy="1442535"/>
          </a:xfrm>
          <a:prstGeom prst="bentConnector3">
            <a:avLst>
              <a:gd name="adj1" fmla="val 50000"/>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43" name="Connector: Elbow 180">
            <a:extLst>
              <a:ext uri="{FF2B5EF4-FFF2-40B4-BE49-F238E27FC236}">
                <a16:creationId xmlns:a16="http://schemas.microsoft.com/office/drawing/2014/main" id="{9FAE39D5-72EB-4F8D-BD0A-3CE99A4BD45B}"/>
              </a:ext>
            </a:extLst>
          </p:cNvPr>
          <p:cNvCxnSpPr>
            <a:cxnSpLocks/>
          </p:cNvCxnSpPr>
          <p:nvPr/>
        </p:nvCxnSpPr>
        <p:spPr>
          <a:xfrm rot="5400000">
            <a:off x="4697799" y="3893723"/>
            <a:ext cx="230959" cy="1151984"/>
          </a:xfrm>
          <a:prstGeom prst="bentConnector3">
            <a:avLst>
              <a:gd name="adj1" fmla="val 50000"/>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E6A19BD5-A96B-4DD8-BE1D-D3571188F6BA}"/>
              </a:ext>
            </a:extLst>
          </p:cNvPr>
          <p:cNvCxnSpPr>
            <a:cxnSpLocks/>
          </p:cNvCxnSpPr>
          <p:nvPr/>
        </p:nvCxnSpPr>
        <p:spPr>
          <a:xfrm>
            <a:off x="4211776" y="4821385"/>
            <a:ext cx="105" cy="548640"/>
          </a:xfrm>
          <a:prstGeom prst="straightConnector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7BB4A43E-D79D-4550-936B-4CFD1B2C92A4}"/>
              </a:ext>
            </a:extLst>
          </p:cNvPr>
          <p:cNvCxnSpPr>
            <a:cxnSpLocks/>
          </p:cNvCxnSpPr>
          <p:nvPr/>
        </p:nvCxnSpPr>
        <p:spPr>
          <a:xfrm flipH="1">
            <a:off x="4119263" y="4766357"/>
            <a:ext cx="1" cy="9144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Connector: Elbow 186">
            <a:extLst>
              <a:ext uri="{FF2B5EF4-FFF2-40B4-BE49-F238E27FC236}">
                <a16:creationId xmlns:a16="http://schemas.microsoft.com/office/drawing/2014/main" id="{1A713A02-43AD-4C7A-9EF7-15860273B24D}"/>
              </a:ext>
            </a:extLst>
          </p:cNvPr>
          <p:cNvCxnSpPr>
            <a:cxnSpLocks/>
            <a:endCxn id="136" idx="0"/>
          </p:cNvCxnSpPr>
          <p:nvPr/>
        </p:nvCxnSpPr>
        <p:spPr>
          <a:xfrm rot="16200000" flipH="1">
            <a:off x="6757003" y="5492079"/>
            <a:ext cx="1085946" cy="527361"/>
          </a:xfrm>
          <a:prstGeom prst="bentConnector3">
            <a:avLst>
              <a:gd name="adj1" fmla="val 2748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Connector: Elbow 188">
            <a:extLst>
              <a:ext uri="{FF2B5EF4-FFF2-40B4-BE49-F238E27FC236}">
                <a16:creationId xmlns:a16="http://schemas.microsoft.com/office/drawing/2014/main" id="{6512B1CA-1695-4DF4-98A9-6603A45FB0B8}"/>
              </a:ext>
            </a:extLst>
          </p:cNvPr>
          <p:cNvCxnSpPr>
            <a:cxnSpLocks/>
          </p:cNvCxnSpPr>
          <p:nvPr/>
        </p:nvCxnSpPr>
        <p:spPr>
          <a:xfrm rot="5400000">
            <a:off x="5655648" y="5120471"/>
            <a:ext cx="741847" cy="1137917"/>
          </a:xfrm>
          <a:prstGeom prst="bentConnector3">
            <a:avLst>
              <a:gd name="adj1" fmla="val 17035"/>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Connector: Elbow 198">
            <a:extLst>
              <a:ext uri="{FF2B5EF4-FFF2-40B4-BE49-F238E27FC236}">
                <a16:creationId xmlns:a16="http://schemas.microsoft.com/office/drawing/2014/main" id="{A36D035D-A724-4BC1-861C-34B10D23CDB6}"/>
              </a:ext>
            </a:extLst>
          </p:cNvPr>
          <p:cNvCxnSpPr>
            <a:cxnSpLocks/>
            <a:stCxn id="167" idx="2"/>
            <a:endCxn id="137" idx="0"/>
          </p:cNvCxnSpPr>
          <p:nvPr/>
        </p:nvCxnSpPr>
        <p:spPr>
          <a:xfrm rot="5400000">
            <a:off x="5880791" y="5023868"/>
            <a:ext cx="548640" cy="1137917"/>
          </a:xfrm>
          <a:prstGeom prst="bentConnector3">
            <a:avLst>
              <a:gd name="adj1" fmla="val 4249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55" name="Connector: Elbow 203">
            <a:extLst>
              <a:ext uri="{FF2B5EF4-FFF2-40B4-BE49-F238E27FC236}">
                <a16:creationId xmlns:a16="http://schemas.microsoft.com/office/drawing/2014/main" id="{C8D0EADC-16B2-4198-9211-4ACB6FD7C614}"/>
              </a:ext>
            </a:extLst>
          </p:cNvPr>
          <p:cNvCxnSpPr>
            <a:cxnSpLocks/>
          </p:cNvCxnSpPr>
          <p:nvPr/>
        </p:nvCxnSpPr>
        <p:spPr>
          <a:xfrm rot="5400000">
            <a:off x="7191604" y="2724765"/>
            <a:ext cx="274320" cy="1417320"/>
          </a:xfrm>
          <a:prstGeom prst="bentConnector3">
            <a:avLst>
              <a:gd name="adj1" fmla="val 35507"/>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DAED306D-4622-4291-AA59-FC59A5A85895}"/>
              </a:ext>
            </a:extLst>
          </p:cNvPr>
          <p:cNvSpPr txBox="1"/>
          <p:nvPr/>
        </p:nvSpPr>
        <p:spPr>
          <a:xfrm rot="5400000" flipV="1">
            <a:off x="4571976" y="2970069"/>
            <a:ext cx="406535" cy="276999"/>
          </a:xfrm>
          <a:prstGeom prst="rect">
            <a:avLst/>
          </a:prstGeom>
          <a:noFill/>
        </p:spPr>
        <p:txBody>
          <a:bodyPr wrap="square" rtlCol="0">
            <a:spAutoFit/>
          </a:bodyPr>
          <a:lstStyle/>
          <a:p>
            <a:r>
              <a:rPr lang="hr-HR" sz="1200" dirty="0">
                <a:latin typeface="+mj-lt"/>
              </a:rPr>
              <a:t>...</a:t>
            </a:r>
            <a:endParaRPr lang="en-US" sz="1200" dirty="0">
              <a:latin typeface="+mj-lt"/>
            </a:endParaRPr>
          </a:p>
        </p:txBody>
      </p:sp>
      <p:cxnSp>
        <p:nvCxnSpPr>
          <p:cNvPr id="161" name="Straight Arrow Connector 160">
            <a:extLst>
              <a:ext uri="{FF2B5EF4-FFF2-40B4-BE49-F238E27FC236}">
                <a16:creationId xmlns:a16="http://schemas.microsoft.com/office/drawing/2014/main" id="{63951C29-4D8D-4CDA-B5BE-F7BF48D442A0}"/>
              </a:ext>
            </a:extLst>
          </p:cNvPr>
          <p:cNvCxnSpPr>
            <a:cxnSpLocks/>
          </p:cNvCxnSpPr>
          <p:nvPr/>
        </p:nvCxnSpPr>
        <p:spPr>
          <a:xfrm>
            <a:off x="6724068" y="4844326"/>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7" name="Rectangle 166">
            <a:extLst>
              <a:ext uri="{FF2B5EF4-FFF2-40B4-BE49-F238E27FC236}">
                <a16:creationId xmlns:a16="http://schemas.microsoft.com/office/drawing/2014/main" id="{9B45AE5A-9DE0-4509-83AF-BBD6E9F93982}"/>
              </a:ext>
            </a:extLst>
          </p:cNvPr>
          <p:cNvSpPr/>
          <p:nvPr/>
        </p:nvSpPr>
        <p:spPr>
          <a:xfrm>
            <a:off x="6373310" y="5039835"/>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Branch</a:t>
            </a:r>
            <a:endParaRPr lang="en-US" sz="1200" b="1" dirty="0">
              <a:solidFill>
                <a:schemeClr val="tx1">
                  <a:lumMod val="75000"/>
                  <a:lumOff val="25000"/>
                </a:schemeClr>
              </a:solidFill>
              <a:latin typeface="+mj-lt"/>
            </a:endParaRPr>
          </a:p>
        </p:txBody>
      </p:sp>
      <p:sp>
        <p:nvSpPr>
          <p:cNvPr id="38" name="Parallelogram 37">
            <a:extLst>
              <a:ext uri="{FF2B5EF4-FFF2-40B4-BE49-F238E27FC236}">
                <a16:creationId xmlns:a16="http://schemas.microsoft.com/office/drawing/2014/main" id="{810D8D01-12BD-4E99-8370-F1FAC4940093}"/>
              </a:ext>
            </a:extLst>
          </p:cNvPr>
          <p:cNvSpPr/>
          <p:nvPr/>
        </p:nvSpPr>
        <p:spPr>
          <a:xfrm>
            <a:off x="7074828" y="5855873"/>
            <a:ext cx="923664" cy="242283"/>
          </a:xfrm>
          <a:prstGeom prst="parallelogram">
            <a:avLst/>
          </a:prstGeom>
          <a:solidFill>
            <a:srgbClr val="FF9F9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Commit</a:t>
            </a:r>
            <a:endParaRPr lang="en-US" sz="1200" b="1" dirty="0">
              <a:solidFill>
                <a:schemeClr val="tx1">
                  <a:lumMod val="75000"/>
                  <a:lumOff val="25000"/>
                </a:schemeClr>
              </a:solidFill>
              <a:latin typeface="+mj-lt"/>
            </a:endParaRPr>
          </a:p>
        </p:txBody>
      </p:sp>
      <p:sp>
        <p:nvSpPr>
          <p:cNvPr id="39" name="Parallelogram 38">
            <a:extLst>
              <a:ext uri="{FF2B5EF4-FFF2-40B4-BE49-F238E27FC236}">
                <a16:creationId xmlns:a16="http://schemas.microsoft.com/office/drawing/2014/main" id="{7D54039D-873B-414D-977A-F8A588B3E7D9}"/>
              </a:ext>
            </a:extLst>
          </p:cNvPr>
          <p:cNvSpPr/>
          <p:nvPr/>
        </p:nvSpPr>
        <p:spPr>
          <a:xfrm>
            <a:off x="5131795" y="5637919"/>
            <a:ext cx="923664" cy="242283"/>
          </a:xfrm>
          <a:prstGeom prst="parallelogram">
            <a:avLst/>
          </a:prstGeom>
          <a:solidFill>
            <a:srgbClr val="FF9F9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Commit</a:t>
            </a:r>
            <a:endParaRPr lang="en-US" sz="1200" b="1" dirty="0">
              <a:solidFill>
                <a:schemeClr val="tx1">
                  <a:lumMod val="75000"/>
                  <a:lumOff val="25000"/>
                </a:schemeClr>
              </a:solidFill>
              <a:latin typeface="+mj-lt"/>
            </a:endParaRPr>
          </a:p>
        </p:txBody>
      </p:sp>
      <p:sp>
        <p:nvSpPr>
          <p:cNvPr id="40" name="Parallelogram 39">
            <a:extLst>
              <a:ext uri="{FF2B5EF4-FFF2-40B4-BE49-F238E27FC236}">
                <a16:creationId xmlns:a16="http://schemas.microsoft.com/office/drawing/2014/main" id="{1188BD5A-8D77-45E5-ACCD-A71A6E71C9D8}"/>
              </a:ext>
            </a:extLst>
          </p:cNvPr>
          <p:cNvSpPr/>
          <p:nvPr/>
        </p:nvSpPr>
        <p:spPr>
          <a:xfrm>
            <a:off x="3697390" y="5197363"/>
            <a:ext cx="923664" cy="242283"/>
          </a:xfrm>
          <a:prstGeom prst="parallelogram">
            <a:avLst/>
          </a:prstGeom>
          <a:solidFill>
            <a:srgbClr val="FF9F9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Commit</a:t>
            </a:r>
            <a:endParaRPr lang="en-US" sz="1200" b="1" dirty="0">
              <a:solidFill>
                <a:schemeClr val="tx1">
                  <a:lumMod val="75000"/>
                  <a:lumOff val="25000"/>
                </a:schemeClr>
              </a:solidFill>
              <a:latin typeface="+mj-lt"/>
            </a:endParaRPr>
          </a:p>
        </p:txBody>
      </p:sp>
      <p:sp>
        <p:nvSpPr>
          <p:cNvPr id="41" name="Parallelogram 40">
            <a:extLst>
              <a:ext uri="{FF2B5EF4-FFF2-40B4-BE49-F238E27FC236}">
                <a16:creationId xmlns:a16="http://schemas.microsoft.com/office/drawing/2014/main" id="{F4575F95-1DCB-4454-B948-4A3AD078753F}"/>
              </a:ext>
            </a:extLst>
          </p:cNvPr>
          <p:cNvSpPr/>
          <p:nvPr/>
        </p:nvSpPr>
        <p:spPr>
          <a:xfrm>
            <a:off x="4357961" y="3046177"/>
            <a:ext cx="777141" cy="242283"/>
          </a:xfrm>
          <a:prstGeom prst="parallelogram">
            <a:avLst/>
          </a:prstGeom>
          <a:solidFill>
            <a:srgbClr val="93E3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Save</a:t>
            </a:r>
            <a:endParaRPr lang="en-US" sz="1200" b="1" dirty="0">
              <a:solidFill>
                <a:schemeClr val="tx1">
                  <a:lumMod val="75000"/>
                  <a:lumOff val="25000"/>
                </a:schemeClr>
              </a:solidFill>
              <a:latin typeface="+mj-lt"/>
            </a:endParaRPr>
          </a:p>
        </p:txBody>
      </p:sp>
      <p:sp>
        <p:nvSpPr>
          <p:cNvPr id="42" name="Parallelogram 41">
            <a:extLst>
              <a:ext uri="{FF2B5EF4-FFF2-40B4-BE49-F238E27FC236}">
                <a16:creationId xmlns:a16="http://schemas.microsoft.com/office/drawing/2014/main" id="{DA533A5C-4028-4DB5-9C59-E4AD8684A3CB}"/>
              </a:ext>
            </a:extLst>
          </p:cNvPr>
          <p:cNvSpPr/>
          <p:nvPr/>
        </p:nvSpPr>
        <p:spPr>
          <a:xfrm>
            <a:off x="3112792" y="3582025"/>
            <a:ext cx="777141" cy="242283"/>
          </a:xfrm>
          <a:prstGeom prst="parallelogram">
            <a:avLst/>
          </a:prstGeom>
          <a:solidFill>
            <a:srgbClr val="93E3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Save</a:t>
            </a:r>
            <a:endParaRPr lang="en-US" sz="1200" b="1" dirty="0">
              <a:solidFill>
                <a:schemeClr val="tx1">
                  <a:lumMod val="75000"/>
                  <a:lumOff val="25000"/>
                </a:schemeClr>
              </a:solidFill>
              <a:latin typeface="+mj-lt"/>
            </a:endParaRPr>
          </a:p>
        </p:txBody>
      </p:sp>
      <p:sp>
        <p:nvSpPr>
          <p:cNvPr id="43" name="Parallelogram 42">
            <a:extLst>
              <a:ext uri="{FF2B5EF4-FFF2-40B4-BE49-F238E27FC236}">
                <a16:creationId xmlns:a16="http://schemas.microsoft.com/office/drawing/2014/main" id="{A7D7117E-B46A-48D1-92E4-C2280F92258F}"/>
              </a:ext>
            </a:extLst>
          </p:cNvPr>
          <p:cNvSpPr/>
          <p:nvPr/>
        </p:nvSpPr>
        <p:spPr>
          <a:xfrm>
            <a:off x="5845288" y="2768085"/>
            <a:ext cx="777141" cy="242283"/>
          </a:xfrm>
          <a:prstGeom prst="parallelogram">
            <a:avLst/>
          </a:prstGeom>
          <a:solidFill>
            <a:srgbClr val="93E3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Save</a:t>
            </a:r>
            <a:endParaRPr lang="en-US" sz="1200" b="1" dirty="0">
              <a:solidFill>
                <a:schemeClr val="tx1">
                  <a:lumMod val="75000"/>
                  <a:lumOff val="25000"/>
                </a:schemeClr>
              </a:solidFill>
              <a:latin typeface="+mj-lt"/>
            </a:endParaRPr>
          </a:p>
        </p:txBody>
      </p:sp>
      <p:cxnSp>
        <p:nvCxnSpPr>
          <p:cNvPr id="45" name="Straight Arrow Connector 44">
            <a:extLst>
              <a:ext uri="{FF2B5EF4-FFF2-40B4-BE49-F238E27FC236}">
                <a16:creationId xmlns:a16="http://schemas.microsoft.com/office/drawing/2014/main" id="{29A82F87-C70A-4E65-BBAD-97EC7FE4F063}"/>
              </a:ext>
            </a:extLst>
          </p:cNvPr>
          <p:cNvCxnSpPr>
            <a:cxnSpLocks/>
          </p:cNvCxnSpPr>
          <p:nvPr/>
        </p:nvCxnSpPr>
        <p:spPr>
          <a:xfrm>
            <a:off x="6270508" y="2576855"/>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D2463933-984A-4B7C-93D6-F385CD0A320F}"/>
              </a:ext>
            </a:extLst>
          </p:cNvPr>
          <p:cNvCxnSpPr>
            <a:cxnSpLocks/>
          </p:cNvCxnSpPr>
          <p:nvPr/>
        </p:nvCxnSpPr>
        <p:spPr>
          <a:xfrm>
            <a:off x="4746530" y="3297271"/>
            <a:ext cx="0" cy="22165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AED306D-4622-4291-AA59-FC59A5A85895}"/>
              </a:ext>
            </a:extLst>
          </p:cNvPr>
          <p:cNvSpPr txBox="1"/>
          <p:nvPr/>
        </p:nvSpPr>
        <p:spPr>
          <a:xfrm rot="5400000" flipV="1">
            <a:off x="4498399" y="3393471"/>
            <a:ext cx="406535" cy="276999"/>
          </a:xfrm>
          <a:prstGeom prst="rect">
            <a:avLst/>
          </a:prstGeom>
          <a:noFill/>
        </p:spPr>
        <p:txBody>
          <a:bodyPr wrap="square" rtlCol="0">
            <a:spAutoFit/>
          </a:bodyPr>
          <a:lstStyle/>
          <a:p>
            <a:r>
              <a:rPr lang="hr-HR" sz="1200" dirty="0">
                <a:latin typeface="+mj-lt"/>
              </a:rPr>
              <a:t>...</a:t>
            </a:r>
            <a:endParaRPr lang="en-US" sz="1200" dirty="0">
              <a:latin typeface="+mj-lt"/>
            </a:endParaRPr>
          </a:p>
        </p:txBody>
      </p:sp>
      <p:cxnSp>
        <p:nvCxnSpPr>
          <p:cNvPr id="50" name="Connector: Elbow 193">
            <a:extLst>
              <a:ext uri="{FF2B5EF4-FFF2-40B4-BE49-F238E27FC236}">
                <a16:creationId xmlns:a16="http://schemas.microsoft.com/office/drawing/2014/main" id="{57058F1F-2D74-45C0-BF5E-2FC5D54ABBE5}"/>
              </a:ext>
            </a:extLst>
          </p:cNvPr>
          <p:cNvCxnSpPr>
            <a:cxnSpLocks/>
          </p:cNvCxnSpPr>
          <p:nvPr/>
        </p:nvCxnSpPr>
        <p:spPr>
          <a:xfrm rot="5400000">
            <a:off x="7606455" y="5021750"/>
            <a:ext cx="1317017" cy="593510"/>
          </a:xfrm>
          <a:prstGeom prst="bentConnector2">
            <a:avLst/>
          </a:prstGeom>
          <a:ln w="3810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200">
            <a:extLst>
              <a:ext uri="{FF2B5EF4-FFF2-40B4-BE49-F238E27FC236}">
                <a16:creationId xmlns:a16="http://schemas.microsoft.com/office/drawing/2014/main" id="{455B052C-CCAF-417D-BC46-8E2B9BF7D04F}"/>
              </a:ext>
            </a:extLst>
          </p:cNvPr>
          <p:cNvCxnSpPr>
            <a:cxnSpLocks/>
            <a:endCxn id="52" idx="0"/>
          </p:cNvCxnSpPr>
          <p:nvPr/>
        </p:nvCxnSpPr>
        <p:spPr>
          <a:xfrm rot="16200000" flipH="1">
            <a:off x="7799187" y="3844814"/>
            <a:ext cx="1280160" cy="230619"/>
          </a:xfrm>
          <a:prstGeom prst="bentConnector3">
            <a:avLst>
              <a:gd name="adj1" fmla="val 50000"/>
            </a:avLst>
          </a:prstGeom>
          <a:ln w="3810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233">
            <a:extLst>
              <a:ext uri="{FF2B5EF4-FFF2-40B4-BE49-F238E27FC236}">
                <a16:creationId xmlns:a16="http://schemas.microsoft.com/office/drawing/2014/main" id="{F45E0338-D6AB-4A60-8A66-B7911CDB452E}"/>
              </a:ext>
            </a:extLst>
          </p:cNvPr>
          <p:cNvCxnSpPr/>
          <p:nvPr/>
        </p:nvCxnSpPr>
        <p:spPr>
          <a:xfrm rot="10800000">
            <a:off x="6595529" y="2886150"/>
            <a:ext cx="1097280" cy="182880"/>
          </a:xfrm>
          <a:prstGeom prst="bentConnector3">
            <a:avLst/>
          </a:prstGeom>
          <a:ln w="3810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3FE1428-9FCD-4DF3-B1AD-5D808A4F2ABC}"/>
              </a:ext>
            </a:extLst>
          </p:cNvPr>
          <p:cNvCxnSpPr/>
          <p:nvPr/>
        </p:nvCxnSpPr>
        <p:spPr>
          <a:xfrm flipH="1">
            <a:off x="5117856" y="3151560"/>
            <a:ext cx="2642054" cy="9383"/>
          </a:xfrm>
          <a:prstGeom prst="straightConnector1">
            <a:avLst/>
          </a:prstGeom>
          <a:ln w="3810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239">
            <a:extLst>
              <a:ext uri="{FF2B5EF4-FFF2-40B4-BE49-F238E27FC236}">
                <a16:creationId xmlns:a16="http://schemas.microsoft.com/office/drawing/2014/main" id="{E77E57AA-D3E0-4867-A7F8-F7EECBDF3D55}"/>
              </a:ext>
            </a:extLst>
          </p:cNvPr>
          <p:cNvCxnSpPr>
            <a:cxnSpLocks/>
          </p:cNvCxnSpPr>
          <p:nvPr/>
        </p:nvCxnSpPr>
        <p:spPr>
          <a:xfrm rot="10800000" flipV="1">
            <a:off x="3906301" y="3264693"/>
            <a:ext cx="3824904" cy="457200"/>
          </a:xfrm>
          <a:prstGeom prst="bentConnector3">
            <a:avLst>
              <a:gd name="adj1" fmla="val 62233"/>
            </a:avLst>
          </a:prstGeom>
          <a:ln w="3810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DFB5B7DD-9BAF-486F-82D4-777B4E2E89A4}"/>
              </a:ext>
            </a:extLst>
          </p:cNvPr>
          <p:cNvSpPr/>
          <p:nvPr/>
        </p:nvSpPr>
        <p:spPr>
          <a:xfrm>
            <a:off x="7729626" y="3032991"/>
            <a:ext cx="832093" cy="278671"/>
          </a:xfrm>
          <a:prstGeom prst="rect">
            <a:avLst/>
          </a:prstGeom>
          <a:solidFill>
            <a:srgbClr val="33CC33"/>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100" b="1" dirty="0">
                <a:solidFill>
                  <a:schemeClr val="tx1">
                    <a:lumMod val="75000"/>
                    <a:lumOff val="25000"/>
                  </a:schemeClr>
                </a:solidFill>
                <a:latin typeface="+mj-lt"/>
              </a:rPr>
              <a:t>Speculator</a:t>
            </a:r>
            <a:endParaRPr lang="en-US" sz="1100" b="1" dirty="0">
              <a:solidFill>
                <a:schemeClr val="tx1">
                  <a:lumMod val="75000"/>
                  <a:lumOff val="25000"/>
                </a:schemeClr>
              </a:solidFill>
              <a:latin typeface="+mj-lt"/>
            </a:endParaRPr>
          </a:p>
        </p:txBody>
      </p:sp>
      <p:cxnSp>
        <p:nvCxnSpPr>
          <p:cNvPr id="57" name="Straight Connector 56">
            <a:extLst>
              <a:ext uri="{FF2B5EF4-FFF2-40B4-BE49-F238E27FC236}">
                <a16:creationId xmlns:a16="http://schemas.microsoft.com/office/drawing/2014/main" id="{B9D6C3C5-5D1C-4E09-B031-91173F5B26A0}"/>
              </a:ext>
            </a:extLst>
          </p:cNvPr>
          <p:cNvCxnSpPr/>
          <p:nvPr/>
        </p:nvCxnSpPr>
        <p:spPr>
          <a:xfrm>
            <a:off x="8445187" y="4665074"/>
            <a:ext cx="0" cy="538372"/>
          </a:xfrm>
          <a:prstGeom prst="line">
            <a:avLst/>
          </a:prstGeom>
          <a:ln w="381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7B37A23E-0DB2-4E38-BFFA-6CE43217E0C5}"/>
              </a:ext>
            </a:extLst>
          </p:cNvPr>
          <p:cNvSpPr/>
          <p:nvPr/>
        </p:nvSpPr>
        <p:spPr>
          <a:xfrm>
            <a:off x="8381291" y="4600204"/>
            <a:ext cx="346573" cy="278671"/>
          </a:xfrm>
          <a:prstGeom prst="rect">
            <a:avLst/>
          </a:prstGeom>
          <a:solidFill>
            <a:schemeClr val="accent1">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endParaRPr lang="en-US" sz="1200" b="1" dirty="0">
              <a:solidFill>
                <a:schemeClr val="tx1">
                  <a:lumMod val="75000"/>
                  <a:lumOff val="25000"/>
                </a:schemeClr>
              </a:solidFill>
              <a:latin typeface="+mj-lt"/>
            </a:endParaRPr>
          </a:p>
        </p:txBody>
      </p:sp>
      <p:cxnSp>
        <p:nvCxnSpPr>
          <p:cNvPr id="59" name="Connector: Elbow 207">
            <a:extLst>
              <a:ext uri="{FF2B5EF4-FFF2-40B4-BE49-F238E27FC236}">
                <a16:creationId xmlns:a16="http://schemas.microsoft.com/office/drawing/2014/main" id="{0C36225B-7B0F-4A62-8279-FC0A3FD1496F}"/>
              </a:ext>
            </a:extLst>
          </p:cNvPr>
          <p:cNvCxnSpPr>
            <a:cxnSpLocks/>
          </p:cNvCxnSpPr>
          <p:nvPr/>
        </p:nvCxnSpPr>
        <p:spPr>
          <a:xfrm rot="16200000" flipH="1">
            <a:off x="6112548" y="3893300"/>
            <a:ext cx="242618" cy="1067497"/>
          </a:xfrm>
          <a:prstGeom prst="bentConnector3">
            <a:avLst>
              <a:gd name="adj1" fmla="val 38159"/>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208">
            <a:extLst>
              <a:ext uri="{FF2B5EF4-FFF2-40B4-BE49-F238E27FC236}">
                <a16:creationId xmlns:a16="http://schemas.microsoft.com/office/drawing/2014/main" id="{C370E165-6756-4288-AFE4-8BB74E2909D3}"/>
              </a:ext>
            </a:extLst>
          </p:cNvPr>
          <p:cNvCxnSpPr>
            <a:cxnSpLocks/>
          </p:cNvCxnSpPr>
          <p:nvPr/>
        </p:nvCxnSpPr>
        <p:spPr>
          <a:xfrm rot="16200000" flipH="1">
            <a:off x="6048247" y="3958780"/>
            <a:ext cx="204026" cy="1076975"/>
          </a:xfrm>
          <a:prstGeom prst="bentConnector3">
            <a:avLst>
              <a:gd name="adj1" fmla="val 3755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D207F068-FDEC-44FF-9BBD-538E946151A4}"/>
              </a:ext>
            </a:extLst>
          </p:cNvPr>
          <p:cNvSpPr/>
          <p:nvPr/>
        </p:nvSpPr>
        <p:spPr>
          <a:xfrm>
            <a:off x="6529875" y="4522144"/>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sp>
        <p:nvSpPr>
          <p:cNvPr id="68" name="Oval 67">
            <a:extLst>
              <a:ext uri="{FF2B5EF4-FFF2-40B4-BE49-F238E27FC236}">
                <a16:creationId xmlns:a16="http://schemas.microsoft.com/office/drawing/2014/main" id="{0A4B7892-3A5F-4185-A496-E70EBB8AA895}"/>
              </a:ext>
            </a:extLst>
          </p:cNvPr>
          <p:cNvSpPr/>
          <p:nvPr/>
        </p:nvSpPr>
        <p:spPr>
          <a:xfrm>
            <a:off x="3967844" y="4616647"/>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sp>
        <p:nvSpPr>
          <p:cNvPr id="160" name="Rectangle 159">
            <a:extLst>
              <a:ext uri="{FF2B5EF4-FFF2-40B4-BE49-F238E27FC236}">
                <a16:creationId xmlns:a16="http://schemas.microsoft.com/office/drawing/2014/main" id="{B20EFB40-1612-482C-9885-ADCA76C3A23A}"/>
              </a:ext>
            </a:extLst>
          </p:cNvPr>
          <p:cNvSpPr/>
          <p:nvPr/>
        </p:nvSpPr>
        <p:spPr>
          <a:xfrm>
            <a:off x="5189988" y="4069620"/>
            <a:ext cx="701519" cy="278671"/>
          </a:xfrm>
          <a:prstGeom prst="rect">
            <a:avLst/>
          </a:prstGeom>
          <a:solidFill>
            <a:srgbClr val="D6BBE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Fork</a:t>
            </a:r>
            <a:endParaRPr lang="en-US" sz="1200" b="1" dirty="0">
              <a:solidFill>
                <a:schemeClr val="tx1">
                  <a:lumMod val="75000"/>
                  <a:lumOff val="25000"/>
                </a:schemeClr>
              </a:solidFill>
              <a:latin typeface="+mj-lt"/>
            </a:endParaRPr>
          </a:p>
        </p:txBody>
      </p:sp>
      <p:cxnSp>
        <p:nvCxnSpPr>
          <p:cNvPr id="71" name="Connector: Elbow 203">
            <a:extLst>
              <a:ext uri="{FF2B5EF4-FFF2-40B4-BE49-F238E27FC236}">
                <a16:creationId xmlns:a16="http://schemas.microsoft.com/office/drawing/2014/main" id="{C8D0EADC-16B2-4198-9211-4ACB6FD7C614}"/>
              </a:ext>
            </a:extLst>
          </p:cNvPr>
          <p:cNvCxnSpPr>
            <a:cxnSpLocks/>
            <a:endCxn id="70" idx="1"/>
          </p:cNvCxnSpPr>
          <p:nvPr/>
        </p:nvCxnSpPr>
        <p:spPr>
          <a:xfrm rot="16200000" flipH="1">
            <a:off x="6023545" y="3220167"/>
            <a:ext cx="537343" cy="133747"/>
          </a:xfrm>
          <a:prstGeom prst="bentConnector3">
            <a:avLst>
              <a:gd name="adj1" fmla="val 66277"/>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203">
            <a:extLst>
              <a:ext uri="{FF2B5EF4-FFF2-40B4-BE49-F238E27FC236}">
                <a16:creationId xmlns:a16="http://schemas.microsoft.com/office/drawing/2014/main" id="{C8D0EADC-16B2-4198-9211-4ACB6FD7C614}"/>
              </a:ext>
            </a:extLst>
          </p:cNvPr>
          <p:cNvCxnSpPr>
            <a:cxnSpLocks/>
          </p:cNvCxnSpPr>
          <p:nvPr/>
        </p:nvCxnSpPr>
        <p:spPr>
          <a:xfrm rot="5400000">
            <a:off x="5903474" y="3486769"/>
            <a:ext cx="274320" cy="914400"/>
          </a:xfrm>
          <a:prstGeom prst="bentConnector3">
            <a:avLst>
              <a:gd name="adj1" fmla="val 41304"/>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179">
            <a:extLst>
              <a:ext uri="{FF2B5EF4-FFF2-40B4-BE49-F238E27FC236}">
                <a16:creationId xmlns:a16="http://schemas.microsoft.com/office/drawing/2014/main" id="{22690B10-48EB-48FA-8A65-D0AF2118C48D}"/>
              </a:ext>
            </a:extLst>
          </p:cNvPr>
          <p:cNvCxnSpPr>
            <a:cxnSpLocks/>
          </p:cNvCxnSpPr>
          <p:nvPr/>
        </p:nvCxnSpPr>
        <p:spPr>
          <a:xfrm rot="5400000">
            <a:off x="5826131" y="3466509"/>
            <a:ext cx="258256" cy="914400"/>
          </a:xfrm>
          <a:prstGeom prst="bentConnector3">
            <a:avLst>
              <a:gd name="adj1" fmla="val 27708"/>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0A4B7892-3A5F-4185-A496-E70EBB8AA895}"/>
              </a:ext>
            </a:extLst>
          </p:cNvPr>
          <p:cNvSpPr/>
          <p:nvPr/>
        </p:nvSpPr>
        <p:spPr>
          <a:xfrm>
            <a:off x="6305525" y="3502148"/>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sp>
        <p:nvSpPr>
          <p:cNvPr id="63" name="Content Placeholder 2"/>
          <p:cNvSpPr txBox="1">
            <a:spLocks/>
          </p:cNvSpPr>
          <p:nvPr/>
        </p:nvSpPr>
        <p:spPr>
          <a:xfrm>
            <a:off x="1055440" y="1052736"/>
            <a:ext cx="10081120" cy="237626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hr-HR" altLang="en-US" sz="2400" smtClean="0">
                <a:latin typeface="+mj-lt"/>
              </a:rPr>
              <a:t>Contain speculation in a region of the circuit delimited by special components</a:t>
            </a:r>
            <a:endParaRPr lang="en-US" sz="2400" smtClean="0">
              <a:latin typeface="+mj-lt"/>
            </a:endParaRPr>
          </a:p>
          <a:p>
            <a:pPr lvl="1" algn="just">
              <a:lnSpc>
                <a:spcPct val="90000"/>
              </a:lnSpc>
            </a:pPr>
            <a:r>
              <a:rPr lang="hr-HR" altLang="en-US" sz="2000" smtClean="0">
                <a:latin typeface="+mj-lt"/>
              </a:rPr>
              <a:t>Issue speculative tokens (pieces of data which might or might not be correct)</a:t>
            </a:r>
          </a:p>
          <a:p>
            <a:pPr lvl="1" algn="just">
              <a:lnSpc>
                <a:spcPct val="90000"/>
              </a:lnSpc>
            </a:pPr>
            <a:r>
              <a:rPr lang="hr-HR" altLang="en-US" sz="2000" smtClean="0">
                <a:latin typeface="+mj-lt"/>
              </a:rPr>
              <a:t>Squash and replay in case of misspeculation</a:t>
            </a:r>
            <a:endParaRPr lang="en-GB" altLang="en-US" sz="2000" smtClean="0">
              <a:latin typeface="+mj-lt"/>
            </a:endParaRPr>
          </a:p>
          <a:p>
            <a:endParaRPr lang="en-US" sz="2400" dirty="0">
              <a:latin typeface="+mj-lt"/>
            </a:endParaRPr>
          </a:p>
        </p:txBody>
      </p:sp>
      <p:cxnSp>
        <p:nvCxnSpPr>
          <p:cNvPr id="62" name="Straight Connector 61">
            <a:extLst>
              <a:ext uri="{FF2B5EF4-FFF2-40B4-BE49-F238E27FC236}">
                <a16:creationId xmlns:a16="http://schemas.microsoft.com/office/drawing/2014/main" id="{BCD1B17E-B13E-42AB-A32C-896B81B3557F}"/>
              </a:ext>
            </a:extLst>
          </p:cNvPr>
          <p:cNvCxnSpPr>
            <a:cxnSpLocks/>
          </p:cNvCxnSpPr>
          <p:nvPr/>
        </p:nvCxnSpPr>
        <p:spPr>
          <a:xfrm>
            <a:off x="8904312" y="6330806"/>
            <a:ext cx="73152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CD39B9A-4910-4A9A-8F13-3DAA5C562BCB}"/>
              </a:ext>
            </a:extLst>
          </p:cNvPr>
          <p:cNvCxnSpPr>
            <a:cxnSpLocks/>
          </p:cNvCxnSpPr>
          <p:nvPr/>
        </p:nvCxnSpPr>
        <p:spPr>
          <a:xfrm>
            <a:off x="8904312" y="6530861"/>
            <a:ext cx="731520" cy="0"/>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ED31B71A-FDF1-47AC-97D0-E7B4DD660DC3}"/>
              </a:ext>
            </a:extLst>
          </p:cNvPr>
          <p:cNvSpPr txBox="1"/>
          <p:nvPr/>
        </p:nvSpPr>
        <p:spPr>
          <a:xfrm>
            <a:off x="9406023" y="6145866"/>
            <a:ext cx="2106270"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j-lt"/>
              </a:rPr>
              <a:t>data + handshake</a:t>
            </a:r>
          </a:p>
        </p:txBody>
      </p:sp>
      <p:sp>
        <p:nvSpPr>
          <p:cNvPr id="66" name="TextBox 65">
            <a:extLst>
              <a:ext uri="{FF2B5EF4-FFF2-40B4-BE49-F238E27FC236}">
                <a16:creationId xmlns:a16="http://schemas.microsoft.com/office/drawing/2014/main" id="{5B1699E8-4305-45A4-9A4D-B639F2069615}"/>
              </a:ext>
            </a:extLst>
          </p:cNvPr>
          <p:cNvSpPr txBox="1"/>
          <p:nvPr/>
        </p:nvSpPr>
        <p:spPr>
          <a:xfrm>
            <a:off x="9460287" y="6330806"/>
            <a:ext cx="1794374" cy="338554"/>
          </a:xfrm>
          <a:prstGeom prst="rect">
            <a:avLst/>
          </a:prstGeom>
          <a:noFill/>
        </p:spPr>
        <p:txBody>
          <a:bodyPr wrap="square" rtlCol="0">
            <a:spAutoFit/>
          </a:bodyPr>
          <a:lstStyle/>
          <a:p>
            <a:pPr algn="ctr"/>
            <a:r>
              <a:rPr lang="hr-HR" sz="1600" b="1" dirty="0">
                <a:solidFill>
                  <a:schemeClr val="tx1">
                    <a:lumMod val="75000"/>
                    <a:lumOff val="25000"/>
                  </a:schemeClr>
                </a:solidFill>
                <a:latin typeface="+mj-lt"/>
              </a:rPr>
              <a:t>speculative tag</a:t>
            </a:r>
            <a:endParaRPr lang="en-US" sz="1600" b="1" dirty="0">
              <a:solidFill>
                <a:schemeClr val="tx1">
                  <a:lumMod val="75000"/>
                  <a:lumOff val="25000"/>
                </a:schemeClr>
              </a:solidFill>
              <a:latin typeface="+mj-lt"/>
            </a:endParaRPr>
          </a:p>
        </p:txBody>
      </p:sp>
    </p:spTree>
    <p:extLst>
      <p:ext uri="{BB962C8B-B14F-4D97-AF65-F5344CB8AC3E}">
        <p14:creationId xmlns:p14="http://schemas.microsoft.com/office/powerpoint/2010/main" val="3640171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6" name="Connector: Elbow 199">
            <a:extLst>
              <a:ext uri="{FF2B5EF4-FFF2-40B4-BE49-F238E27FC236}">
                <a16:creationId xmlns:a16="http://schemas.microsoft.com/office/drawing/2014/main" id="{5088CD98-2504-4112-B5B9-B0A903819DC9}"/>
              </a:ext>
            </a:extLst>
          </p:cNvPr>
          <p:cNvCxnSpPr>
            <a:cxnSpLocks/>
          </p:cNvCxnSpPr>
          <p:nvPr/>
        </p:nvCxnSpPr>
        <p:spPr>
          <a:xfrm rot="16200000" flipH="1">
            <a:off x="6824637" y="5432228"/>
            <a:ext cx="731520" cy="548640"/>
          </a:xfrm>
          <a:prstGeom prst="bentConnector3">
            <a:avLst>
              <a:gd name="adj1" fmla="val 34418"/>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1055440" y="1052736"/>
            <a:ext cx="10081120" cy="2376264"/>
          </a:xfrm>
        </p:spPr>
        <p:txBody>
          <a:bodyPr>
            <a:noAutofit/>
          </a:bodyPr>
          <a:lstStyle/>
          <a:p>
            <a:r>
              <a:rPr lang="hr-HR" altLang="en-US" sz="2400" dirty="0">
                <a:latin typeface="+mj-lt"/>
              </a:rPr>
              <a:t>Contain speculation in a region of the circuit delimited by special components</a:t>
            </a:r>
            <a:endParaRPr lang="en-US" sz="2400" dirty="0">
              <a:latin typeface="+mj-lt"/>
            </a:endParaRPr>
          </a:p>
          <a:p>
            <a:pPr lvl="1" algn="just">
              <a:lnSpc>
                <a:spcPct val="90000"/>
              </a:lnSpc>
            </a:pPr>
            <a:r>
              <a:rPr lang="hr-HR" altLang="en-US" sz="2000" dirty="0">
                <a:latin typeface="+mj-lt"/>
              </a:rPr>
              <a:t>Issue speculative tokens (pieces of data which might or might not be correct)</a:t>
            </a:r>
          </a:p>
          <a:p>
            <a:pPr lvl="1" algn="just">
              <a:lnSpc>
                <a:spcPct val="90000"/>
              </a:lnSpc>
            </a:pPr>
            <a:r>
              <a:rPr lang="hr-HR" altLang="en-US" sz="2000" dirty="0">
                <a:latin typeface="+mj-lt"/>
              </a:rPr>
              <a:t>Squash and replay in case of misspeculation</a:t>
            </a:r>
            <a:endParaRPr lang="en-GB" altLang="en-US" sz="2000" dirty="0">
              <a:latin typeface="+mj-lt"/>
            </a:endParaRPr>
          </a:p>
          <a:p>
            <a:endParaRPr lang="en-US" sz="2400" dirty="0">
              <a:latin typeface="+mj-lt"/>
            </a:endParaRPr>
          </a:p>
        </p:txBody>
      </p:sp>
      <p:sp>
        <p:nvSpPr>
          <p:cNvPr id="9" name="Title 1"/>
          <p:cNvSpPr>
            <a:spLocks noGrp="1"/>
          </p:cNvSpPr>
          <p:nvPr>
            <p:ph type="title"/>
          </p:nvPr>
        </p:nvSpPr>
        <p:spPr>
          <a:xfrm>
            <a:off x="1668016" y="-228600"/>
            <a:ext cx="8964488" cy="1143000"/>
          </a:xfrm>
        </p:spPr>
        <p:txBody>
          <a:bodyPr>
            <a:normAutofit/>
          </a:bodyPr>
          <a:lstStyle/>
          <a:p>
            <a:pPr algn="ctr"/>
            <a:r>
              <a:rPr lang="en-US" sz="3600" dirty="0"/>
              <a:t>Speculation in Dataflow Circuits</a:t>
            </a:r>
          </a:p>
        </p:txBody>
      </p:sp>
      <p:sp>
        <p:nvSpPr>
          <p:cNvPr id="4" name="Slide Number Placeholder 3"/>
          <p:cNvSpPr>
            <a:spLocks noGrp="1"/>
          </p:cNvSpPr>
          <p:nvPr>
            <p:ph type="sldNum" sz="quarter" idx="12"/>
          </p:nvPr>
        </p:nvSpPr>
        <p:spPr/>
        <p:txBody>
          <a:bodyPr/>
          <a:lstStyle/>
          <a:p>
            <a:fld id="{A33FDA8A-BBFB-48A1-88B9-4C7DF46BF3B4}" type="slidenum">
              <a:rPr lang="hr-HR" smtClean="0"/>
              <a:pPr/>
              <a:t>22</a:t>
            </a:fld>
            <a:endParaRPr lang="hr-HR"/>
          </a:p>
        </p:txBody>
      </p:sp>
      <p:cxnSp>
        <p:nvCxnSpPr>
          <p:cNvPr id="70" name="Connector: Elbow 192">
            <a:extLst>
              <a:ext uri="{FF2B5EF4-FFF2-40B4-BE49-F238E27FC236}">
                <a16:creationId xmlns:a16="http://schemas.microsoft.com/office/drawing/2014/main" id="{90353650-D3BB-4F17-A2CC-0354332CAAE6}"/>
              </a:ext>
            </a:extLst>
          </p:cNvPr>
          <p:cNvCxnSpPr>
            <a:cxnSpLocks/>
          </p:cNvCxnSpPr>
          <p:nvPr/>
        </p:nvCxnSpPr>
        <p:spPr>
          <a:xfrm rot="10800000" flipV="1">
            <a:off x="6025176" y="5188111"/>
            <a:ext cx="2392061" cy="570949"/>
          </a:xfrm>
          <a:prstGeom prst="bentConnector3">
            <a:avLst>
              <a:gd name="adj1" fmla="val 50000"/>
            </a:avLst>
          </a:prstGeom>
          <a:ln w="3810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1" name="Connector: Elbow 192">
            <a:extLst>
              <a:ext uri="{FF2B5EF4-FFF2-40B4-BE49-F238E27FC236}">
                <a16:creationId xmlns:a16="http://schemas.microsoft.com/office/drawing/2014/main" id="{90353650-D3BB-4F17-A2CC-0354332CAAE6}"/>
              </a:ext>
            </a:extLst>
          </p:cNvPr>
          <p:cNvCxnSpPr>
            <a:cxnSpLocks/>
          </p:cNvCxnSpPr>
          <p:nvPr/>
        </p:nvCxnSpPr>
        <p:spPr>
          <a:xfrm rot="10800000" flipV="1">
            <a:off x="4609344" y="4922415"/>
            <a:ext cx="3749040" cy="365760"/>
          </a:xfrm>
          <a:prstGeom prst="bentConnector3">
            <a:avLst>
              <a:gd name="adj1" fmla="val 71920"/>
            </a:avLst>
          </a:prstGeom>
          <a:ln w="3810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B7CEDF5E-6E62-4400-9438-AE16894D0337}"/>
              </a:ext>
            </a:extLst>
          </p:cNvPr>
          <p:cNvCxnSpPr>
            <a:cxnSpLocks/>
          </p:cNvCxnSpPr>
          <p:nvPr/>
        </p:nvCxnSpPr>
        <p:spPr>
          <a:xfrm>
            <a:off x="4790968" y="2850668"/>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91E7995C-813B-4C52-A217-CB0F7512174B}"/>
              </a:ext>
            </a:extLst>
          </p:cNvPr>
          <p:cNvCxnSpPr>
            <a:cxnSpLocks/>
          </p:cNvCxnSpPr>
          <p:nvPr/>
        </p:nvCxnSpPr>
        <p:spPr>
          <a:xfrm>
            <a:off x="4572337" y="2364784"/>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E7825358-62DD-4129-A7A8-0504D7E452D2}"/>
              </a:ext>
            </a:extLst>
          </p:cNvPr>
          <p:cNvCxnSpPr>
            <a:cxnSpLocks/>
          </p:cNvCxnSpPr>
          <p:nvPr/>
        </p:nvCxnSpPr>
        <p:spPr>
          <a:xfrm>
            <a:off x="4947790" y="2354979"/>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70B219A8-3E50-4CE3-BACE-350F55B43CCB}"/>
              </a:ext>
            </a:extLst>
          </p:cNvPr>
          <p:cNvCxnSpPr>
            <a:cxnSpLocks/>
          </p:cNvCxnSpPr>
          <p:nvPr/>
        </p:nvCxnSpPr>
        <p:spPr>
          <a:xfrm>
            <a:off x="7926323" y="2348880"/>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5F96318-92F5-4F74-95D5-0A8605EA75DD}"/>
              </a:ext>
            </a:extLst>
          </p:cNvPr>
          <p:cNvCxnSpPr>
            <a:cxnSpLocks/>
          </p:cNvCxnSpPr>
          <p:nvPr/>
        </p:nvCxnSpPr>
        <p:spPr>
          <a:xfrm>
            <a:off x="8290308" y="2348880"/>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65C2408A-D5E4-4CA2-94DF-214BF1CB6EC3}"/>
              </a:ext>
            </a:extLst>
          </p:cNvPr>
          <p:cNvCxnSpPr>
            <a:cxnSpLocks/>
          </p:cNvCxnSpPr>
          <p:nvPr/>
        </p:nvCxnSpPr>
        <p:spPr>
          <a:xfrm>
            <a:off x="3477272" y="2918395"/>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619A5581-E43E-4D67-8ABF-C4FEEB97B95C}"/>
              </a:ext>
            </a:extLst>
          </p:cNvPr>
          <p:cNvSpPr/>
          <p:nvPr/>
        </p:nvSpPr>
        <p:spPr>
          <a:xfrm>
            <a:off x="7752171" y="2544389"/>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Merge</a:t>
            </a:r>
            <a:endParaRPr lang="en-US" sz="1200" b="1" dirty="0">
              <a:solidFill>
                <a:schemeClr val="tx1">
                  <a:lumMod val="75000"/>
                  <a:lumOff val="25000"/>
                </a:schemeClr>
              </a:solidFill>
              <a:latin typeface="+mj-lt"/>
            </a:endParaRPr>
          </a:p>
        </p:txBody>
      </p:sp>
      <p:sp>
        <p:nvSpPr>
          <p:cNvPr id="79" name="Rectangle 78">
            <a:extLst>
              <a:ext uri="{FF2B5EF4-FFF2-40B4-BE49-F238E27FC236}">
                <a16:creationId xmlns:a16="http://schemas.microsoft.com/office/drawing/2014/main" id="{064F88AF-4DC8-49A3-A00C-02BC8F5E6C29}"/>
              </a:ext>
            </a:extLst>
          </p:cNvPr>
          <p:cNvSpPr/>
          <p:nvPr/>
        </p:nvSpPr>
        <p:spPr>
          <a:xfrm>
            <a:off x="4435885" y="2555026"/>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Merge</a:t>
            </a:r>
            <a:endParaRPr lang="en-US" sz="1200" b="1" dirty="0">
              <a:solidFill>
                <a:schemeClr val="tx1">
                  <a:lumMod val="75000"/>
                  <a:lumOff val="25000"/>
                </a:schemeClr>
              </a:solidFill>
              <a:latin typeface="+mj-lt"/>
            </a:endParaRPr>
          </a:p>
        </p:txBody>
      </p:sp>
      <p:sp>
        <p:nvSpPr>
          <p:cNvPr id="80" name="Rectangle 79">
            <a:extLst>
              <a:ext uri="{FF2B5EF4-FFF2-40B4-BE49-F238E27FC236}">
                <a16:creationId xmlns:a16="http://schemas.microsoft.com/office/drawing/2014/main" id="{BEE31196-D91F-4081-8859-87CBD63AEF3C}"/>
              </a:ext>
            </a:extLst>
          </p:cNvPr>
          <p:cNvSpPr/>
          <p:nvPr/>
        </p:nvSpPr>
        <p:spPr>
          <a:xfrm>
            <a:off x="3110931" y="3099044"/>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Load</a:t>
            </a:r>
            <a:endParaRPr lang="en-US" sz="1200" b="1" dirty="0">
              <a:solidFill>
                <a:schemeClr val="tx1">
                  <a:lumMod val="75000"/>
                  <a:lumOff val="25000"/>
                </a:schemeClr>
              </a:solidFill>
              <a:latin typeface="+mj-lt"/>
            </a:endParaRPr>
          </a:p>
        </p:txBody>
      </p:sp>
      <p:sp>
        <p:nvSpPr>
          <p:cNvPr id="81" name="Rectangle 80">
            <a:extLst>
              <a:ext uri="{FF2B5EF4-FFF2-40B4-BE49-F238E27FC236}">
                <a16:creationId xmlns:a16="http://schemas.microsoft.com/office/drawing/2014/main" id="{901EC519-FEC0-4AFD-A7B2-E5276783D695}"/>
              </a:ext>
            </a:extLst>
          </p:cNvPr>
          <p:cNvSpPr/>
          <p:nvPr/>
        </p:nvSpPr>
        <p:spPr>
          <a:xfrm>
            <a:off x="7212898" y="6298733"/>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Exit</a:t>
            </a:r>
            <a:endParaRPr lang="en-US" sz="1200" b="1" dirty="0">
              <a:solidFill>
                <a:schemeClr val="tx1">
                  <a:lumMod val="75000"/>
                  <a:lumOff val="25000"/>
                </a:schemeClr>
              </a:solidFill>
              <a:latin typeface="+mj-lt"/>
            </a:endParaRPr>
          </a:p>
        </p:txBody>
      </p:sp>
      <p:sp>
        <p:nvSpPr>
          <p:cNvPr id="82" name="Rectangle 81">
            <a:extLst>
              <a:ext uri="{FF2B5EF4-FFF2-40B4-BE49-F238E27FC236}">
                <a16:creationId xmlns:a16="http://schemas.microsoft.com/office/drawing/2014/main" id="{542476D1-5639-469D-BB51-2E1A562E4EE2}"/>
              </a:ext>
            </a:extLst>
          </p:cNvPr>
          <p:cNvSpPr/>
          <p:nvPr/>
        </p:nvSpPr>
        <p:spPr>
          <a:xfrm>
            <a:off x="5235393" y="6060353"/>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Store</a:t>
            </a:r>
            <a:endParaRPr lang="en-US" sz="1200" b="1" dirty="0">
              <a:solidFill>
                <a:schemeClr val="tx1">
                  <a:lumMod val="75000"/>
                  <a:lumOff val="25000"/>
                </a:schemeClr>
              </a:solidFill>
              <a:latin typeface="+mj-lt"/>
            </a:endParaRPr>
          </a:p>
        </p:txBody>
      </p:sp>
      <p:sp>
        <p:nvSpPr>
          <p:cNvPr id="83" name="Rectangle 82">
            <a:extLst>
              <a:ext uri="{FF2B5EF4-FFF2-40B4-BE49-F238E27FC236}">
                <a16:creationId xmlns:a16="http://schemas.microsoft.com/office/drawing/2014/main" id="{F2654C92-27E4-43D6-9E54-0D3F93F2B930}"/>
              </a:ext>
            </a:extLst>
          </p:cNvPr>
          <p:cNvSpPr/>
          <p:nvPr/>
        </p:nvSpPr>
        <p:spPr>
          <a:xfrm>
            <a:off x="3802055" y="5706991"/>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Store</a:t>
            </a:r>
            <a:endParaRPr lang="en-US" sz="1200" b="1" dirty="0">
              <a:solidFill>
                <a:schemeClr val="tx1">
                  <a:lumMod val="75000"/>
                  <a:lumOff val="25000"/>
                </a:schemeClr>
              </a:solidFill>
              <a:latin typeface="+mj-lt"/>
            </a:endParaRPr>
          </a:p>
        </p:txBody>
      </p:sp>
      <p:cxnSp>
        <p:nvCxnSpPr>
          <p:cNvPr id="84" name="Straight Arrow Connector 83">
            <a:extLst>
              <a:ext uri="{FF2B5EF4-FFF2-40B4-BE49-F238E27FC236}">
                <a16:creationId xmlns:a16="http://schemas.microsoft.com/office/drawing/2014/main" id="{D72A74A3-6A36-42B7-BD3B-EF798783B327}"/>
              </a:ext>
            </a:extLst>
          </p:cNvPr>
          <p:cNvCxnSpPr>
            <a:cxnSpLocks/>
          </p:cNvCxnSpPr>
          <p:nvPr/>
        </p:nvCxnSpPr>
        <p:spPr>
          <a:xfrm>
            <a:off x="8124004" y="2840154"/>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177">
            <a:extLst>
              <a:ext uri="{FF2B5EF4-FFF2-40B4-BE49-F238E27FC236}">
                <a16:creationId xmlns:a16="http://schemas.microsoft.com/office/drawing/2014/main" id="{CCEE77B8-9600-42F7-89D7-B4345184A7A3}"/>
              </a:ext>
            </a:extLst>
          </p:cNvPr>
          <p:cNvCxnSpPr>
            <a:cxnSpLocks/>
            <a:stCxn id="80" idx="2"/>
            <a:endCxn id="119" idx="1"/>
          </p:cNvCxnSpPr>
          <p:nvPr/>
        </p:nvCxnSpPr>
        <p:spPr>
          <a:xfrm rot="16200000" flipH="1">
            <a:off x="3095302" y="3744103"/>
            <a:ext cx="1292497" cy="559718"/>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178">
            <a:extLst>
              <a:ext uri="{FF2B5EF4-FFF2-40B4-BE49-F238E27FC236}">
                <a16:creationId xmlns:a16="http://schemas.microsoft.com/office/drawing/2014/main" id="{A4C1A3FC-83E0-4960-85B7-39F92EF05068}"/>
              </a:ext>
            </a:extLst>
          </p:cNvPr>
          <p:cNvCxnSpPr>
            <a:cxnSpLocks/>
          </p:cNvCxnSpPr>
          <p:nvPr/>
        </p:nvCxnSpPr>
        <p:spPr>
          <a:xfrm rot="5400000">
            <a:off x="4760078" y="3922407"/>
            <a:ext cx="306996" cy="1222134"/>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179">
            <a:extLst>
              <a:ext uri="{FF2B5EF4-FFF2-40B4-BE49-F238E27FC236}">
                <a16:creationId xmlns:a16="http://schemas.microsoft.com/office/drawing/2014/main" id="{22690B10-48EB-48FA-8A65-D0AF2118C48D}"/>
              </a:ext>
            </a:extLst>
          </p:cNvPr>
          <p:cNvCxnSpPr>
            <a:cxnSpLocks/>
          </p:cNvCxnSpPr>
          <p:nvPr/>
        </p:nvCxnSpPr>
        <p:spPr>
          <a:xfrm rot="5400000">
            <a:off x="7299919" y="2756263"/>
            <a:ext cx="258256" cy="1442535"/>
          </a:xfrm>
          <a:prstGeom prst="bentConnector3">
            <a:avLst>
              <a:gd name="adj1" fmla="val 50000"/>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8" name="Connector: Elbow 180">
            <a:extLst>
              <a:ext uri="{FF2B5EF4-FFF2-40B4-BE49-F238E27FC236}">
                <a16:creationId xmlns:a16="http://schemas.microsoft.com/office/drawing/2014/main" id="{9FAE39D5-72EB-4F8D-BD0A-3CE99A4BD45B}"/>
              </a:ext>
            </a:extLst>
          </p:cNvPr>
          <p:cNvCxnSpPr>
            <a:cxnSpLocks/>
          </p:cNvCxnSpPr>
          <p:nvPr/>
        </p:nvCxnSpPr>
        <p:spPr>
          <a:xfrm rot="5400000">
            <a:off x="4697799" y="3893723"/>
            <a:ext cx="230959" cy="1151984"/>
          </a:xfrm>
          <a:prstGeom prst="bentConnector3">
            <a:avLst>
              <a:gd name="adj1" fmla="val 50000"/>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E6A19BD5-A96B-4DD8-BE1D-D3571188F6BA}"/>
              </a:ext>
            </a:extLst>
          </p:cNvPr>
          <p:cNvCxnSpPr>
            <a:cxnSpLocks/>
          </p:cNvCxnSpPr>
          <p:nvPr/>
        </p:nvCxnSpPr>
        <p:spPr>
          <a:xfrm>
            <a:off x="4211776" y="4821385"/>
            <a:ext cx="105" cy="548640"/>
          </a:xfrm>
          <a:prstGeom prst="straightConnector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7BB4A43E-D79D-4550-936B-4CFD1B2C92A4}"/>
              </a:ext>
            </a:extLst>
          </p:cNvPr>
          <p:cNvCxnSpPr>
            <a:cxnSpLocks/>
          </p:cNvCxnSpPr>
          <p:nvPr/>
        </p:nvCxnSpPr>
        <p:spPr>
          <a:xfrm flipH="1">
            <a:off x="4119263" y="4766357"/>
            <a:ext cx="1" cy="9144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186">
            <a:extLst>
              <a:ext uri="{FF2B5EF4-FFF2-40B4-BE49-F238E27FC236}">
                <a16:creationId xmlns:a16="http://schemas.microsoft.com/office/drawing/2014/main" id="{1A713A02-43AD-4C7A-9EF7-15860273B24D}"/>
              </a:ext>
            </a:extLst>
          </p:cNvPr>
          <p:cNvCxnSpPr>
            <a:cxnSpLocks/>
            <a:endCxn id="81" idx="0"/>
          </p:cNvCxnSpPr>
          <p:nvPr/>
        </p:nvCxnSpPr>
        <p:spPr>
          <a:xfrm rot="16200000" flipH="1">
            <a:off x="6757003" y="5492079"/>
            <a:ext cx="1085946" cy="527361"/>
          </a:xfrm>
          <a:prstGeom prst="bentConnector3">
            <a:avLst>
              <a:gd name="adj1" fmla="val 2748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or: Elbow 188">
            <a:extLst>
              <a:ext uri="{FF2B5EF4-FFF2-40B4-BE49-F238E27FC236}">
                <a16:creationId xmlns:a16="http://schemas.microsoft.com/office/drawing/2014/main" id="{6512B1CA-1695-4DF4-98A9-6603A45FB0B8}"/>
              </a:ext>
            </a:extLst>
          </p:cNvPr>
          <p:cNvCxnSpPr>
            <a:cxnSpLocks/>
          </p:cNvCxnSpPr>
          <p:nvPr/>
        </p:nvCxnSpPr>
        <p:spPr>
          <a:xfrm rot="5400000">
            <a:off x="5655648" y="5120471"/>
            <a:ext cx="741847" cy="1137917"/>
          </a:xfrm>
          <a:prstGeom prst="bentConnector3">
            <a:avLst>
              <a:gd name="adj1" fmla="val 17035"/>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Elbow 198">
            <a:extLst>
              <a:ext uri="{FF2B5EF4-FFF2-40B4-BE49-F238E27FC236}">
                <a16:creationId xmlns:a16="http://schemas.microsoft.com/office/drawing/2014/main" id="{A36D035D-A724-4BC1-861C-34B10D23CDB6}"/>
              </a:ext>
            </a:extLst>
          </p:cNvPr>
          <p:cNvCxnSpPr>
            <a:cxnSpLocks/>
            <a:stCxn id="98" idx="2"/>
            <a:endCxn id="82" idx="0"/>
          </p:cNvCxnSpPr>
          <p:nvPr/>
        </p:nvCxnSpPr>
        <p:spPr>
          <a:xfrm rot="5400000">
            <a:off x="5880791" y="5023868"/>
            <a:ext cx="548640" cy="1137917"/>
          </a:xfrm>
          <a:prstGeom prst="bentConnector3">
            <a:avLst>
              <a:gd name="adj1" fmla="val 4249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5" name="Connector: Elbow 203">
            <a:extLst>
              <a:ext uri="{FF2B5EF4-FFF2-40B4-BE49-F238E27FC236}">
                <a16:creationId xmlns:a16="http://schemas.microsoft.com/office/drawing/2014/main" id="{C8D0EADC-16B2-4198-9211-4ACB6FD7C614}"/>
              </a:ext>
            </a:extLst>
          </p:cNvPr>
          <p:cNvCxnSpPr>
            <a:cxnSpLocks/>
          </p:cNvCxnSpPr>
          <p:nvPr/>
        </p:nvCxnSpPr>
        <p:spPr>
          <a:xfrm rot="5400000">
            <a:off x="7191604" y="2724765"/>
            <a:ext cx="274320" cy="1417320"/>
          </a:xfrm>
          <a:prstGeom prst="bentConnector3">
            <a:avLst>
              <a:gd name="adj1" fmla="val 35507"/>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DAED306D-4622-4291-AA59-FC59A5A85895}"/>
              </a:ext>
            </a:extLst>
          </p:cNvPr>
          <p:cNvSpPr txBox="1"/>
          <p:nvPr/>
        </p:nvSpPr>
        <p:spPr>
          <a:xfrm rot="5400000" flipV="1">
            <a:off x="4571976" y="2970069"/>
            <a:ext cx="406535" cy="276999"/>
          </a:xfrm>
          <a:prstGeom prst="rect">
            <a:avLst/>
          </a:prstGeom>
          <a:noFill/>
        </p:spPr>
        <p:txBody>
          <a:bodyPr wrap="square" rtlCol="0">
            <a:spAutoFit/>
          </a:bodyPr>
          <a:lstStyle/>
          <a:p>
            <a:r>
              <a:rPr lang="hr-HR" sz="1200" dirty="0">
                <a:latin typeface="+mj-lt"/>
              </a:rPr>
              <a:t>...</a:t>
            </a:r>
            <a:endParaRPr lang="en-US" sz="1200" dirty="0">
              <a:latin typeface="+mj-lt"/>
            </a:endParaRPr>
          </a:p>
        </p:txBody>
      </p:sp>
      <p:cxnSp>
        <p:nvCxnSpPr>
          <p:cNvPr id="97" name="Straight Arrow Connector 96">
            <a:extLst>
              <a:ext uri="{FF2B5EF4-FFF2-40B4-BE49-F238E27FC236}">
                <a16:creationId xmlns:a16="http://schemas.microsoft.com/office/drawing/2014/main" id="{63951C29-4D8D-4CDA-B5BE-F7BF48D442A0}"/>
              </a:ext>
            </a:extLst>
          </p:cNvPr>
          <p:cNvCxnSpPr>
            <a:cxnSpLocks/>
          </p:cNvCxnSpPr>
          <p:nvPr/>
        </p:nvCxnSpPr>
        <p:spPr>
          <a:xfrm>
            <a:off x="6724068" y="4844326"/>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9B45AE5A-9DE0-4509-83AF-BBD6E9F93982}"/>
              </a:ext>
            </a:extLst>
          </p:cNvPr>
          <p:cNvSpPr/>
          <p:nvPr/>
        </p:nvSpPr>
        <p:spPr>
          <a:xfrm>
            <a:off x="6373310" y="5039835"/>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Branch</a:t>
            </a:r>
            <a:endParaRPr lang="en-US" sz="1200" b="1" dirty="0">
              <a:solidFill>
                <a:schemeClr val="tx1">
                  <a:lumMod val="75000"/>
                  <a:lumOff val="25000"/>
                </a:schemeClr>
              </a:solidFill>
              <a:latin typeface="+mj-lt"/>
            </a:endParaRPr>
          </a:p>
        </p:txBody>
      </p:sp>
      <p:sp>
        <p:nvSpPr>
          <p:cNvPr id="99" name="Parallelogram 98">
            <a:extLst>
              <a:ext uri="{FF2B5EF4-FFF2-40B4-BE49-F238E27FC236}">
                <a16:creationId xmlns:a16="http://schemas.microsoft.com/office/drawing/2014/main" id="{810D8D01-12BD-4E99-8370-F1FAC4940093}"/>
              </a:ext>
            </a:extLst>
          </p:cNvPr>
          <p:cNvSpPr/>
          <p:nvPr/>
        </p:nvSpPr>
        <p:spPr>
          <a:xfrm>
            <a:off x="7074828" y="5855873"/>
            <a:ext cx="923664" cy="242283"/>
          </a:xfrm>
          <a:prstGeom prst="parallelogram">
            <a:avLst/>
          </a:prstGeom>
          <a:solidFill>
            <a:srgbClr val="FF9F9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Commit</a:t>
            </a:r>
            <a:endParaRPr lang="en-US" sz="1200" b="1" dirty="0">
              <a:solidFill>
                <a:schemeClr val="tx1">
                  <a:lumMod val="75000"/>
                  <a:lumOff val="25000"/>
                </a:schemeClr>
              </a:solidFill>
              <a:latin typeface="+mj-lt"/>
            </a:endParaRPr>
          </a:p>
        </p:txBody>
      </p:sp>
      <p:sp>
        <p:nvSpPr>
          <p:cNvPr id="100" name="Parallelogram 99">
            <a:extLst>
              <a:ext uri="{FF2B5EF4-FFF2-40B4-BE49-F238E27FC236}">
                <a16:creationId xmlns:a16="http://schemas.microsoft.com/office/drawing/2014/main" id="{7D54039D-873B-414D-977A-F8A588B3E7D9}"/>
              </a:ext>
            </a:extLst>
          </p:cNvPr>
          <p:cNvSpPr/>
          <p:nvPr/>
        </p:nvSpPr>
        <p:spPr>
          <a:xfrm>
            <a:off x="5131795" y="5637919"/>
            <a:ext cx="923664" cy="242283"/>
          </a:xfrm>
          <a:prstGeom prst="parallelogram">
            <a:avLst/>
          </a:prstGeom>
          <a:solidFill>
            <a:srgbClr val="FF9F9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Commit</a:t>
            </a:r>
            <a:endParaRPr lang="en-US" sz="1200" b="1" dirty="0">
              <a:solidFill>
                <a:schemeClr val="tx1">
                  <a:lumMod val="75000"/>
                  <a:lumOff val="25000"/>
                </a:schemeClr>
              </a:solidFill>
              <a:latin typeface="+mj-lt"/>
            </a:endParaRPr>
          </a:p>
        </p:txBody>
      </p:sp>
      <p:sp>
        <p:nvSpPr>
          <p:cNvPr id="101" name="Parallelogram 100">
            <a:extLst>
              <a:ext uri="{FF2B5EF4-FFF2-40B4-BE49-F238E27FC236}">
                <a16:creationId xmlns:a16="http://schemas.microsoft.com/office/drawing/2014/main" id="{1188BD5A-8D77-45E5-ACCD-A71A6E71C9D8}"/>
              </a:ext>
            </a:extLst>
          </p:cNvPr>
          <p:cNvSpPr/>
          <p:nvPr/>
        </p:nvSpPr>
        <p:spPr>
          <a:xfrm>
            <a:off x="3697390" y="5197363"/>
            <a:ext cx="923664" cy="242283"/>
          </a:xfrm>
          <a:prstGeom prst="parallelogram">
            <a:avLst/>
          </a:prstGeom>
          <a:solidFill>
            <a:srgbClr val="FF9F9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Commit</a:t>
            </a:r>
            <a:endParaRPr lang="en-US" sz="1200" b="1" dirty="0">
              <a:solidFill>
                <a:schemeClr val="tx1">
                  <a:lumMod val="75000"/>
                  <a:lumOff val="25000"/>
                </a:schemeClr>
              </a:solidFill>
              <a:latin typeface="+mj-lt"/>
            </a:endParaRPr>
          </a:p>
        </p:txBody>
      </p:sp>
      <p:sp>
        <p:nvSpPr>
          <p:cNvPr id="102" name="Parallelogram 101">
            <a:extLst>
              <a:ext uri="{FF2B5EF4-FFF2-40B4-BE49-F238E27FC236}">
                <a16:creationId xmlns:a16="http://schemas.microsoft.com/office/drawing/2014/main" id="{F4575F95-1DCB-4454-B948-4A3AD078753F}"/>
              </a:ext>
            </a:extLst>
          </p:cNvPr>
          <p:cNvSpPr/>
          <p:nvPr/>
        </p:nvSpPr>
        <p:spPr>
          <a:xfrm>
            <a:off x="4357961" y="3046177"/>
            <a:ext cx="777141" cy="242283"/>
          </a:xfrm>
          <a:prstGeom prst="parallelogram">
            <a:avLst/>
          </a:prstGeom>
          <a:solidFill>
            <a:srgbClr val="93E3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Save</a:t>
            </a:r>
            <a:endParaRPr lang="en-US" sz="1200" b="1" dirty="0">
              <a:solidFill>
                <a:schemeClr val="tx1">
                  <a:lumMod val="75000"/>
                  <a:lumOff val="25000"/>
                </a:schemeClr>
              </a:solidFill>
              <a:latin typeface="+mj-lt"/>
            </a:endParaRPr>
          </a:p>
        </p:txBody>
      </p:sp>
      <p:sp>
        <p:nvSpPr>
          <p:cNvPr id="103" name="Parallelogram 102">
            <a:extLst>
              <a:ext uri="{FF2B5EF4-FFF2-40B4-BE49-F238E27FC236}">
                <a16:creationId xmlns:a16="http://schemas.microsoft.com/office/drawing/2014/main" id="{DA533A5C-4028-4DB5-9C59-E4AD8684A3CB}"/>
              </a:ext>
            </a:extLst>
          </p:cNvPr>
          <p:cNvSpPr/>
          <p:nvPr/>
        </p:nvSpPr>
        <p:spPr>
          <a:xfrm>
            <a:off x="3112792" y="3582025"/>
            <a:ext cx="777141" cy="242283"/>
          </a:xfrm>
          <a:prstGeom prst="parallelogram">
            <a:avLst/>
          </a:prstGeom>
          <a:solidFill>
            <a:srgbClr val="93E3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Save</a:t>
            </a:r>
            <a:endParaRPr lang="en-US" sz="1200" b="1" dirty="0">
              <a:solidFill>
                <a:schemeClr val="tx1">
                  <a:lumMod val="75000"/>
                  <a:lumOff val="25000"/>
                </a:schemeClr>
              </a:solidFill>
              <a:latin typeface="+mj-lt"/>
            </a:endParaRPr>
          </a:p>
        </p:txBody>
      </p:sp>
      <p:sp>
        <p:nvSpPr>
          <p:cNvPr id="104" name="Parallelogram 103">
            <a:extLst>
              <a:ext uri="{FF2B5EF4-FFF2-40B4-BE49-F238E27FC236}">
                <a16:creationId xmlns:a16="http://schemas.microsoft.com/office/drawing/2014/main" id="{A7D7117E-B46A-48D1-92E4-C2280F92258F}"/>
              </a:ext>
            </a:extLst>
          </p:cNvPr>
          <p:cNvSpPr/>
          <p:nvPr/>
        </p:nvSpPr>
        <p:spPr>
          <a:xfrm>
            <a:off x="5845288" y="2768085"/>
            <a:ext cx="777141" cy="242283"/>
          </a:xfrm>
          <a:prstGeom prst="parallelogram">
            <a:avLst/>
          </a:prstGeom>
          <a:solidFill>
            <a:srgbClr val="93E3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Save</a:t>
            </a:r>
            <a:endParaRPr lang="en-US" sz="1200" b="1" dirty="0">
              <a:solidFill>
                <a:schemeClr val="tx1">
                  <a:lumMod val="75000"/>
                  <a:lumOff val="25000"/>
                </a:schemeClr>
              </a:solidFill>
              <a:latin typeface="+mj-lt"/>
            </a:endParaRPr>
          </a:p>
        </p:txBody>
      </p:sp>
      <p:cxnSp>
        <p:nvCxnSpPr>
          <p:cNvPr id="105" name="Straight Arrow Connector 104">
            <a:extLst>
              <a:ext uri="{FF2B5EF4-FFF2-40B4-BE49-F238E27FC236}">
                <a16:creationId xmlns:a16="http://schemas.microsoft.com/office/drawing/2014/main" id="{29A82F87-C70A-4E65-BBAD-97EC7FE4F063}"/>
              </a:ext>
            </a:extLst>
          </p:cNvPr>
          <p:cNvCxnSpPr>
            <a:cxnSpLocks/>
          </p:cNvCxnSpPr>
          <p:nvPr/>
        </p:nvCxnSpPr>
        <p:spPr>
          <a:xfrm>
            <a:off x="6270508" y="2576855"/>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D2463933-984A-4B7C-93D6-F385CD0A320F}"/>
              </a:ext>
            </a:extLst>
          </p:cNvPr>
          <p:cNvCxnSpPr>
            <a:cxnSpLocks/>
          </p:cNvCxnSpPr>
          <p:nvPr/>
        </p:nvCxnSpPr>
        <p:spPr>
          <a:xfrm>
            <a:off x="4746530" y="3297271"/>
            <a:ext cx="0" cy="22165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DAED306D-4622-4291-AA59-FC59A5A85895}"/>
              </a:ext>
            </a:extLst>
          </p:cNvPr>
          <p:cNvSpPr txBox="1"/>
          <p:nvPr/>
        </p:nvSpPr>
        <p:spPr>
          <a:xfrm rot="5400000" flipV="1">
            <a:off x="4498399" y="3393471"/>
            <a:ext cx="406535" cy="276999"/>
          </a:xfrm>
          <a:prstGeom prst="rect">
            <a:avLst/>
          </a:prstGeom>
          <a:noFill/>
        </p:spPr>
        <p:txBody>
          <a:bodyPr wrap="square" rtlCol="0">
            <a:spAutoFit/>
          </a:bodyPr>
          <a:lstStyle/>
          <a:p>
            <a:r>
              <a:rPr lang="hr-HR" sz="1200" dirty="0">
                <a:latin typeface="+mj-lt"/>
              </a:rPr>
              <a:t>...</a:t>
            </a:r>
            <a:endParaRPr lang="en-US" sz="1200" dirty="0">
              <a:latin typeface="+mj-lt"/>
            </a:endParaRPr>
          </a:p>
        </p:txBody>
      </p:sp>
      <p:cxnSp>
        <p:nvCxnSpPr>
          <p:cNvPr id="108" name="Connector: Elbow 193">
            <a:extLst>
              <a:ext uri="{FF2B5EF4-FFF2-40B4-BE49-F238E27FC236}">
                <a16:creationId xmlns:a16="http://schemas.microsoft.com/office/drawing/2014/main" id="{57058F1F-2D74-45C0-BF5E-2FC5D54ABBE5}"/>
              </a:ext>
            </a:extLst>
          </p:cNvPr>
          <p:cNvCxnSpPr>
            <a:cxnSpLocks/>
          </p:cNvCxnSpPr>
          <p:nvPr/>
        </p:nvCxnSpPr>
        <p:spPr>
          <a:xfrm rot="5400000">
            <a:off x="7606455" y="5021750"/>
            <a:ext cx="1317017" cy="593510"/>
          </a:xfrm>
          <a:prstGeom prst="bentConnector2">
            <a:avLst/>
          </a:prstGeom>
          <a:ln w="3810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9" name="Connector: Elbow 200">
            <a:extLst>
              <a:ext uri="{FF2B5EF4-FFF2-40B4-BE49-F238E27FC236}">
                <a16:creationId xmlns:a16="http://schemas.microsoft.com/office/drawing/2014/main" id="{455B052C-CCAF-417D-BC46-8E2B9BF7D04F}"/>
              </a:ext>
            </a:extLst>
          </p:cNvPr>
          <p:cNvCxnSpPr>
            <a:cxnSpLocks/>
            <a:endCxn id="115" idx="0"/>
          </p:cNvCxnSpPr>
          <p:nvPr/>
        </p:nvCxnSpPr>
        <p:spPr>
          <a:xfrm rot="16200000" flipH="1">
            <a:off x="7799187" y="3844814"/>
            <a:ext cx="1280160" cy="230619"/>
          </a:xfrm>
          <a:prstGeom prst="bentConnector3">
            <a:avLst>
              <a:gd name="adj1" fmla="val 50000"/>
            </a:avLst>
          </a:prstGeom>
          <a:ln w="3810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0" name="Connector: Elbow 233">
            <a:extLst>
              <a:ext uri="{FF2B5EF4-FFF2-40B4-BE49-F238E27FC236}">
                <a16:creationId xmlns:a16="http://schemas.microsoft.com/office/drawing/2014/main" id="{F45E0338-D6AB-4A60-8A66-B7911CDB452E}"/>
              </a:ext>
            </a:extLst>
          </p:cNvPr>
          <p:cNvCxnSpPr/>
          <p:nvPr/>
        </p:nvCxnSpPr>
        <p:spPr>
          <a:xfrm rot="10800000">
            <a:off x="6595529" y="2886150"/>
            <a:ext cx="1097280" cy="182880"/>
          </a:xfrm>
          <a:prstGeom prst="bentConnector3">
            <a:avLst/>
          </a:prstGeom>
          <a:ln w="3810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93FE1428-9FCD-4DF3-B1AD-5D808A4F2ABC}"/>
              </a:ext>
            </a:extLst>
          </p:cNvPr>
          <p:cNvCxnSpPr/>
          <p:nvPr/>
        </p:nvCxnSpPr>
        <p:spPr>
          <a:xfrm flipH="1">
            <a:off x="5117856" y="3151560"/>
            <a:ext cx="2642054" cy="9383"/>
          </a:xfrm>
          <a:prstGeom prst="straightConnector1">
            <a:avLst/>
          </a:prstGeom>
          <a:ln w="3810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2" name="Connector: Elbow 239">
            <a:extLst>
              <a:ext uri="{FF2B5EF4-FFF2-40B4-BE49-F238E27FC236}">
                <a16:creationId xmlns:a16="http://schemas.microsoft.com/office/drawing/2014/main" id="{E77E57AA-D3E0-4867-A7F8-F7EECBDF3D55}"/>
              </a:ext>
            </a:extLst>
          </p:cNvPr>
          <p:cNvCxnSpPr>
            <a:cxnSpLocks/>
          </p:cNvCxnSpPr>
          <p:nvPr/>
        </p:nvCxnSpPr>
        <p:spPr>
          <a:xfrm rot="10800000" flipV="1">
            <a:off x="3906301" y="3264693"/>
            <a:ext cx="3824904" cy="457200"/>
          </a:xfrm>
          <a:prstGeom prst="bentConnector3">
            <a:avLst>
              <a:gd name="adj1" fmla="val 62233"/>
            </a:avLst>
          </a:prstGeom>
          <a:ln w="3810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DFB5B7DD-9BAF-486F-82D4-777B4E2E89A4}"/>
              </a:ext>
            </a:extLst>
          </p:cNvPr>
          <p:cNvSpPr/>
          <p:nvPr/>
        </p:nvSpPr>
        <p:spPr>
          <a:xfrm>
            <a:off x="7729626" y="3032991"/>
            <a:ext cx="832093" cy="278671"/>
          </a:xfrm>
          <a:prstGeom prst="rect">
            <a:avLst/>
          </a:prstGeom>
          <a:solidFill>
            <a:srgbClr val="33CC33"/>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100" b="1" dirty="0">
                <a:solidFill>
                  <a:schemeClr val="tx1">
                    <a:lumMod val="75000"/>
                    <a:lumOff val="25000"/>
                  </a:schemeClr>
                </a:solidFill>
                <a:latin typeface="+mj-lt"/>
              </a:rPr>
              <a:t>Speculator</a:t>
            </a:r>
            <a:endParaRPr lang="en-US" sz="1100" b="1" dirty="0">
              <a:solidFill>
                <a:schemeClr val="tx1">
                  <a:lumMod val="75000"/>
                  <a:lumOff val="25000"/>
                </a:schemeClr>
              </a:solidFill>
              <a:latin typeface="+mj-lt"/>
            </a:endParaRPr>
          </a:p>
        </p:txBody>
      </p:sp>
      <p:cxnSp>
        <p:nvCxnSpPr>
          <p:cNvPr id="114" name="Straight Connector 113">
            <a:extLst>
              <a:ext uri="{FF2B5EF4-FFF2-40B4-BE49-F238E27FC236}">
                <a16:creationId xmlns:a16="http://schemas.microsoft.com/office/drawing/2014/main" id="{B9D6C3C5-5D1C-4E09-B031-91173F5B26A0}"/>
              </a:ext>
            </a:extLst>
          </p:cNvPr>
          <p:cNvCxnSpPr/>
          <p:nvPr/>
        </p:nvCxnSpPr>
        <p:spPr>
          <a:xfrm>
            <a:off x="8445187" y="4665074"/>
            <a:ext cx="0" cy="538372"/>
          </a:xfrm>
          <a:prstGeom prst="line">
            <a:avLst/>
          </a:prstGeom>
          <a:ln w="381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7B37A23E-0DB2-4E38-BFFA-6CE43217E0C5}"/>
              </a:ext>
            </a:extLst>
          </p:cNvPr>
          <p:cNvSpPr/>
          <p:nvPr/>
        </p:nvSpPr>
        <p:spPr>
          <a:xfrm>
            <a:off x="8381291" y="4600204"/>
            <a:ext cx="346573" cy="278671"/>
          </a:xfrm>
          <a:prstGeom prst="rect">
            <a:avLst/>
          </a:prstGeom>
          <a:solidFill>
            <a:schemeClr val="accent1">
              <a:lumMod val="40000"/>
              <a:lumOff val="6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endParaRPr lang="en-US" sz="1200" b="1" dirty="0">
              <a:solidFill>
                <a:schemeClr val="tx1">
                  <a:lumMod val="75000"/>
                  <a:lumOff val="25000"/>
                </a:schemeClr>
              </a:solidFill>
              <a:latin typeface="+mj-lt"/>
            </a:endParaRPr>
          </a:p>
        </p:txBody>
      </p:sp>
      <p:cxnSp>
        <p:nvCxnSpPr>
          <p:cNvPr id="116" name="Connector: Elbow 207">
            <a:extLst>
              <a:ext uri="{FF2B5EF4-FFF2-40B4-BE49-F238E27FC236}">
                <a16:creationId xmlns:a16="http://schemas.microsoft.com/office/drawing/2014/main" id="{0C36225B-7B0F-4A62-8279-FC0A3FD1496F}"/>
              </a:ext>
            </a:extLst>
          </p:cNvPr>
          <p:cNvCxnSpPr>
            <a:cxnSpLocks/>
          </p:cNvCxnSpPr>
          <p:nvPr/>
        </p:nvCxnSpPr>
        <p:spPr>
          <a:xfrm rot="16200000" flipH="1">
            <a:off x="6112548" y="3893300"/>
            <a:ext cx="242618" cy="1067497"/>
          </a:xfrm>
          <a:prstGeom prst="bentConnector3">
            <a:avLst>
              <a:gd name="adj1" fmla="val 38159"/>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Connector: Elbow 208">
            <a:extLst>
              <a:ext uri="{FF2B5EF4-FFF2-40B4-BE49-F238E27FC236}">
                <a16:creationId xmlns:a16="http://schemas.microsoft.com/office/drawing/2014/main" id="{C370E165-6756-4288-AFE4-8BB74E2909D3}"/>
              </a:ext>
            </a:extLst>
          </p:cNvPr>
          <p:cNvCxnSpPr>
            <a:cxnSpLocks/>
          </p:cNvCxnSpPr>
          <p:nvPr/>
        </p:nvCxnSpPr>
        <p:spPr>
          <a:xfrm rot="16200000" flipH="1">
            <a:off x="6048247" y="3958780"/>
            <a:ext cx="204026" cy="1076975"/>
          </a:xfrm>
          <a:prstGeom prst="bentConnector3">
            <a:avLst>
              <a:gd name="adj1" fmla="val 3755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D207F068-FDEC-44FF-9BBD-538E946151A4}"/>
              </a:ext>
            </a:extLst>
          </p:cNvPr>
          <p:cNvSpPr/>
          <p:nvPr/>
        </p:nvSpPr>
        <p:spPr>
          <a:xfrm>
            <a:off x="6529875" y="4522144"/>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sp>
        <p:nvSpPr>
          <p:cNvPr id="119" name="Oval 118">
            <a:extLst>
              <a:ext uri="{FF2B5EF4-FFF2-40B4-BE49-F238E27FC236}">
                <a16:creationId xmlns:a16="http://schemas.microsoft.com/office/drawing/2014/main" id="{0A4B7892-3A5F-4185-A496-E70EBB8AA895}"/>
              </a:ext>
            </a:extLst>
          </p:cNvPr>
          <p:cNvSpPr/>
          <p:nvPr/>
        </p:nvSpPr>
        <p:spPr>
          <a:xfrm>
            <a:off x="3967844" y="4616647"/>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sp>
        <p:nvSpPr>
          <p:cNvPr id="120" name="Rectangle 119">
            <a:extLst>
              <a:ext uri="{FF2B5EF4-FFF2-40B4-BE49-F238E27FC236}">
                <a16:creationId xmlns:a16="http://schemas.microsoft.com/office/drawing/2014/main" id="{B20EFB40-1612-482C-9885-ADCA76C3A23A}"/>
              </a:ext>
            </a:extLst>
          </p:cNvPr>
          <p:cNvSpPr/>
          <p:nvPr/>
        </p:nvSpPr>
        <p:spPr>
          <a:xfrm>
            <a:off x="5189988" y="4069620"/>
            <a:ext cx="701519" cy="278671"/>
          </a:xfrm>
          <a:prstGeom prst="rect">
            <a:avLst/>
          </a:prstGeom>
          <a:solidFill>
            <a:srgbClr val="D6BBE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Fork</a:t>
            </a:r>
            <a:endParaRPr lang="en-US" sz="1200" b="1" dirty="0">
              <a:solidFill>
                <a:schemeClr val="tx1">
                  <a:lumMod val="75000"/>
                  <a:lumOff val="25000"/>
                </a:schemeClr>
              </a:solidFill>
              <a:latin typeface="+mj-lt"/>
            </a:endParaRPr>
          </a:p>
        </p:txBody>
      </p:sp>
      <p:cxnSp>
        <p:nvCxnSpPr>
          <p:cNvPr id="121" name="Connector: Elbow 203">
            <a:extLst>
              <a:ext uri="{FF2B5EF4-FFF2-40B4-BE49-F238E27FC236}">
                <a16:creationId xmlns:a16="http://schemas.microsoft.com/office/drawing/2014/main" id="{C8D0EADC-16B2-4198-9211-4ACB6FD7C614}"/>
              </a:ext>
            </a:extLst>
          </p:cNvPr>
          <p:cNvCxnSpPr>
            <a:cxnSpLocks/>
            <a:endCxn id="124" idx="1"/>
          </p:cNvCxnSpPr>
          <p:nvPr/>
        </p:nvCxnSpPr>
        <p:spPr>
          <a:xfrm rot="16200000" flipH="1">
            <a:off x="6023545" y="3220167"/>
            <a:ext cx="537343" cy="133747"/>
          </a:xfrm>
          <a:prstGeom prst="bentConnector3">
            <a:avLst>
              <a:gd name="adj1" fmla="val 66277"/>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Connector: Elbow 203">
            <a:extLst>
              <a:ext uri="{FF2B5EF4-FFF2-40B4-BE49-F238E27FC236}">
                <a16:creationId xmlns:a16="http://schemas.microsoft.com/office/drawing/2014/main" id="{C8D0EADC-16B2-4198-9211-4ACB6FD7C614}"/>
              </a:ext>
            </a:extLst>
          </p:cNvPr>
          <p:cNvCxnSpPr>
            <a:cxnSpLocks/>
          </p:cNvCxnSpPr>
          <p:nvPr/>
        </p:nvCxnSpPr>
        <p:spPr>
          <a:xfrm rot="5400000">
            <a:off x="5903474" y="3486769"/>
            <a:ext cx="274320" cy="914400"/>
          </a:xfrm>
          <a:prstGeom prst="bentConnector3">
            <a:avLst>
              <a:gd name="adj1" fmla="val 41304"/>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Connector: Elbow 179">
            <a:extLst>
              <a:ext uri="{FF2B5EF4-FFF2-40B4-BE49-F238E27FC236}">
                <a16:creationId xmlns:a16="http://schemas.microsoft.com/office/drawing/2014/main" id="{22690B10-48EB-48FA-8A65-D0AF2118C48D}"/>
              </a:ext>
            </a:extLst>
          </p:cNvPr>
          <p:cNvCxnSpPr>
            <a:cxnSpLocks/>
          </p:cNvCxnSpPr>
          <p:nvPr/>
        </p:nvCxnSpPr>
        <p:spPr>
          <a:xfrm rot="5400000">
            <a:off x="5826131" y="3466509"/>
            <a:ext cx="258256" cy="914400"/>
          </a:xfrm>
          <a:prstGeom prst="bentConnector3">
            <a:avLst>
              <a:gd name="adj1" fmla="val 27708"/>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24" name="Oval 123">
            <a:extLst>
              <a:ext uri="{FF2B5EF4-FFF2-40B4-BE49-F238E27FC236}">
                <a16:creationId xmlns:a16="http://schemas.microsoft.com/office/drawing/2014/main" id="{0A4B7892-3A5F-4185-A496-E70EBB8AA895}"/>
              </a:ext>
            </a:extLst>
          </p:cNvPr>
          <p:cNvSpPr/>
          <p:nvPr/>
        </p:nvSpPr>
        <p:spPr>
          <a:xfrm>
            <a:off x="6305525" y="3502148"/>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sp>
        <p:nvSpPr>
          <p:cNvPr id="58" name="Freeform 57"/>
          <p:cNvSpPr/>
          <p:nvPr/>
        </p:nvSpPr>
        <p:spPr>
          <a:xfrm>
            <a:off x="3009352" y="2654824"/>
            <a:ext cx="5749750" cy="3485793"/>
          </a:xfrm>
          <a:custGeom>
            <a:avLst/>
            <a:gdLst>
              <a:gd name="connsiteX0" fmla="*/ 83526 w 4420814"/>
              <a:gd name="connsiteY0" fmla="*/ 1445716 h 2963739"/>
              <a:gd name="connsiteX1" fmla="*/ 1951403 w 4420814"/>
              <a:gd name="connsiteY1" fmla="*/ 277316 h 2963739"/>
              <a:gd name="connsiteX2" fmla="*/ 3264388 w 4420814"/>
              <a:gd name="connsiteY2" fmla="*/ 46762 h 2963739"/>
              <a:gd name="connsiteX3" fmla="*/ 4241311 w 4420814"/>
              <a:gd name="connsiteY3" fmla="*/ 984608 h 2963739"/>
              <a:gd name="connsiteX4" fmla="*/ 4307741 w 4420814"/>
              <a:gd name="connsiteY4" fmla="*/ 2598485 h 2963739"/>
              <a:gd name="connsiteX5" fmla="*/ 3041649 w 4420814"/>
              <a:gd name="connsiteY5" fmla="*/ 2961900 h 2963739"/>
              <a:gd name="connsiteX6" fmla="*/ 1752111 w 4420814"/>
              <a:gd name="connsiteY6" fmla="*/ 2711808 h 2963739"/>
              <a:gd name="connsiteX7" fmla="*/ 466480 w 4420814"/>
              <a:gd name="connsiteY7" fmla="*/ 2125654 h 2963739"/>
              <a:gd name="connsiteX8" fmla="*/ 83526 w 4420814"/>
              <a:gd name="connsiteY8" fmla="*/ 1445716 h 2963739"/>
              <a:gd name="connsiteX0" fmla="*/ 83526 w 4409322"/>
              <a:gd name="connsiteY0" fmla="*/ 1283651 h 2801674"/>
              <a:gd name="connsiteX1" fmla="*/ 1951403 w 4409322"/>
              <a:gd name="connsiteY1" fmla="*/ 115251 h 2801674"/>
              <a:gd name="connsiteX2" fmla="*/ 3518388 w 4409322"/>
              <a:gd name="connsiteY2" fmla="*/ 123067 h 2801674"/>
              <a:gd name="connsiteX3" fmla="*/ 4241311 w 4409322"/>
              <a:gd name="connsiteY3" fmla="*/ 822543 h 2801674"/>
              <a:gd name="connsiteX4" fmla="*/ 4307741 w 4409322"/>
              <a:gd name="connsiteY4" fmla="*/ 2436420 h 2801674"/>
              <a:gd name="connsiteX5" fmla="*/ 3041649 w 4409322"/>
              <a:gd name="connsiteY5" fmla="*/ 2799835 h 2801674"/>
              <a:gd name="connsiteX6" fmla="*/ 1752111 w 4409322"/>
              <a:gd name="connsiteY6" fmla="*/ 2549743 h 2801674"/>
              <a:gd name="connsiteX7" fmla="*/ 466480 w 4409322"/>
              <a:gd name="connsiteY7" fmla="*/ 1963589 h 2801674"/>
              <a:gd name="connsiteX8" fmla="*/ 83526 w 4409322"/>
              <a:gd name="connsiteY8" fmla="*/ 1283651 h 2801674"/>
              <a:gd name="connsiteX0" fmla="*/ 53872 w 4379668"/>
              <a:gd name="connsiteY0" fmla="*/ 1184598 h 2702621"/>
              <a:gd name="connsiteX1" fmla="*/ 1484088 w 4379668"/>
              <a:gd name="connsiteY1" fmla="*/ 258475 h 2702621"/>
              <a:gd name="connsiteX2" fmla="*/ 3488734 w 4379668"/>
              <a:gd name="connsiteY2" fmla="*/ 24014 h 2702621"/>
              <a:gd name="connsiteX3" fmla="*/ 4211657 w 4379668"/>
              <a:gd name="connsiteY3" fmla="*/ 723490 h 2702621"/>
              <a:gd name="connsiteX4" fmla="*/ 4278087 w 4379668"/>
              <a:gd name="connsiteY4" fmla="*/ 2337367 h 2702621"/>
              <a:gd name="connsiteX5" fmla="*/ 3011995 w 4379668"/>
              <a:gd name="connsiteY5" fmla="*/ 2700782 h 2702621"/>
              <a:gd name="connsiteX6" fmla="*/ 1722457 w 4379668"/>
              <a:gd name="connsiteY6" fmla="*/ 2450690 h 2702621"/>
              <a:gd name="connsiteX7" fmla="*/ 436826 w 4379668"/>
              <a:gd name="connsiteY7" fmla="*/ 1864536 h 2702621"/>
              <a:gd name="connsiteX8" fmla="*/ 53872 w 4379668"/>
              <a:gd name="connsiteY8" fmla="*/ 1184598 h 2702621"/>
              <a:gd name="connsiteX0" fmla="*/ 48977 w 4374773"/>
              <a:gd name="connsiteY0" fmla="*/ 1184598 h 2702391"/>
              <a:gd name="connsiteX1" fmla="*/ 1479193 w 4374773"/>
              <a:gd name="connsiteY1" fmla="*/ 258475 h 2702391"/>
              <a:gd name="connsiteX2" fmla="*/ 3483839 w 4374773"/>
              <a:gd name="connsiteY2" fmla="*/ 24014 h 2702391"/>
              <a:gd name="connsiteX3" fmla="*/ 4206762 w 4374773"/>
              <a:gd name="connsiteY3" fmla="*/ 723490 h 2702391"/>
              <a:gd name="connsiteX4" fmla="*/ 4273192 w 4374773"/>
              <a:gd name="connsiteY4" fmla="*/ 2337367 h 2702391"/>
              <a:gd name="connsiteX5" fmla="*/ 3007100 w 4374773"/>
              <a:gd name="connsiteY5" fmla="*/ 2700782 h 2702391"/>
              <a:gd name="connsiteX6" fmla="*/ 1408854 w 4374773"/>
              <a:gd name="connsiteY6" fmla="*/ 2267028 h 2702391"/>
              <a:gd name="connsiteX7" fmla="*/ 431931 w 4374773"/>
              <a:gd name="connsiteY7" fmla="*/ 1864536 h 2702391"/>
              <a:gd name="connsiteX8" fmla="*/ 48977 w 4374773"/>
              <a:gd name="connsiteY8" fmla="*/ 1184598 h 2702391"/>
              <a:gd name="connsiteX0" fmla="*/ 5274 w 4331070"/>
              <a:gd name="connsiteY0" fmla="*/ 1184598 h 2702391"/>
              <a:gd name="connsiteX1" fmla="*/ 1435490 w 4331070"/>
              <a:gd name="connsiteY1" fmla="*/ 258475 h 2702391"/>
              <a:gd name="connsiteX2" fmla="*/ 3440136 w 4331070"/>
              <a:gd name="connsiteY2" fmla="*/ 24014 h 2702391"/>
              <a:gd name="connsiteX3" fmla="*/ 4163059 w 4331070"/>
              <a:gd name="connsiteY3" fmla="*/ 723490 h 2702391"/>
              <a:gd name="connsiteX4" fmla="*/ 4229489 w 4331070"/>
              <a:gd name="connsiteY4" fmla="*/ 2337367 h 2702391"/>
              <a:gd name="connsiteX5" fmla="*/ 2963397 w 4331070"/>
              <a:gd name="connsiteY5" fmla="*/ 2700782 h 2702391"/>
              <a:gd name="connsiteX6" fmla="*/ 1365151 w 4331070"/>
              <a:gd name="connsiteY6" fmla="*/ 2267028 h 2702391"/>
              <a:gd name="connsiteX7" fmla="*/ 966567 w 4331070"/>
              <a:gd name="connsiteY7" fmla="*/ 2063828 h 2702391"/>
              <a:gd name="connsiteX8" fmla="*/ 5274 w 4331070"/>
              <a:gd name="connsiteY8" fmla="*/ 1184598 h 2702391"/>
              <a:gd name="connsiteX0" fmla="*/ 6482 w 4332278"/>
              <a:gd name="connsiteY0" fmla="*/ 1184598 h 2722246"/>
              <a:gd name="connsiteX1" fmla="*/ 1436698 w 4332278"/>
              <a:gd name="connsiteY1" fmla="*/ 258475 h 2722246"/>
              <a:gd name="connsiteX2" fmla="*/ 3441344 w 4332278"/>
              <a:gd name="connsiteY2" fmla="*/ 24014 h 2722246"/>
              <a:gd name="connsiteX3" fmla="*/ 4164267 w 4332278"/>
              <a:gd name="connsiteY3" fmla="*/ 723490 h 2722246"/>
              <a:gd name="connsiteX4" fmla="*/ 4230697 w 4332278"/>
              <a:gd name="connsiteY4" fmla="*/ 2337367 h 2722246"/>
              <a:gd name="connsiteX5" fmla="*/ 2964605 w 4332278"/>
              <a:gd name="connsiteY5" fmla="*/ 2700782 h 2722246"/>
              <a:gd name="connsiteX6" fmla="*/ 2362820 w 4332278"/>
              <a:gd name="connsiteY6" fmla="*/ 2591367 h 2722246"/>
              <a:gd name="connsiteX7" fmla="*/ 967775 w 4332278"/>
              <a:gd name="connsiteY7" fmla="*/ 2063828 h 2722246"/>
              <a:gd name="connsiteX8" fmla="*/ 6482 w 4332278"/>
              <a:gd name="connsiteY8" fmla="*/ 1184598 h 2722246"/>
              <a:gd name="connsiteX0" fmla="*/ 6482 w 4283467"/>
              <a:gd name="connsiteY0" fmla="*/ 1184598 h 2674066"/>
              <a:gd name="connsiteX1" fmla="*/ 1436698 w 4283467"/>
              <a:gd name="connsiteY1" fmla="*/ 258475 h 2674066"/>
              <a:gd name="connsiteX2" fmla="*/ 3441344 w 4283467"/>
              <a:gd name="connsiteY2" fmla="*/ 24014 h 2674066"/>
              <a:gd name="connsiteX3" fmla="*/ 4164267 w 4283467"/>
              <a:gd name="connsiteY3" fmla="*/ 723490 h 2674066"/>
              <a:gd name="connsiteX4" fmla="*/ 4230697 w 4283467"/>
              <a:gd name="connsiteY4" fmla="*/ 2337367 h 2674066"/>
              <a:gd name="connsiteX5" fmla="*/ 3632821 w 4283467"/>
              <a:gd name="connsiteY5" fmla="*/ 2618720 h 2674066"/>
              <a:gd name="connsiteX6" fmla="*/ 2362820 w 4283467"/>
              <a:gd name="connsiteY6" fmla="*/ 2591367 h 2674066"/>
              <a:gd name="connsiteX7" fmla="*/ 967775 w 4283467"/>
              <a:gd name="connsiteY7" fmla="*/ 2063828 h 2674066"/>
              <a:gd name="connsiteX8" fmla="*/ 6482 w 4283467"/>
              <a:gd name="connsiteY8" fmla="*/ 1184598 h 2674066"/>
              <a:gd name="connsiteX0" fmla="*/ 6346 w 4283331"/>
              <a:gd name="connsiteY0" fmla="*/ 1184598 h 2681715"/>
              <a:gd name="connsiteX1" fmla="*/ 1436562 w 4283331"/>
              <a:gd name="connsiteY1" fmla="*/ 258475 h 2681715"/>
              <a:gd name="connsiteX2" fmla="*/ 3441208 w 4283331"/>
              <a:gd name="connsiteY2" fmla="*/ 24014 h 2681715"/>
              <a:gd name="connsiteX3" fmla="*/ 4164131 w 4283331"/>
              <a:gd name="connsiteY3" fmla="*/ 723490 h 2681715"/>
              <a:gd name="connsiteX4" fmla="*/ 4230561 w 4283331"/>
              <a:gd name="connsiteY4" fmla="*/ 2337367 h 2681715"/>
              <a:gd name="connsiteX5" fmla="*/ 3632685 w 4283331"/>
              <a:gd name="connsiteY5" fmla="*/ 2618720 h 2681715"/>
              <a:gd name="connsiteX6" fmla="*/ 2268899 w 4283331"/>
              <a:gd name="connsiteY6" fmla="*/ 2603091 h 2681715"/>
              <a:gd name="connsiteX7" fmla="*/ 967639 w 4283331"/>
              <a:gd name="connsiteY7" fmla="*/ 2063828 h 2681715"/>
              <a:gd name="connsiteX8" fmla="*/ 6346 w 4283331"/>
              <a:gd name="connsiteY8" fmla="*/ 1184598 h 2681715"/>
              <a:gd name="connsiteX0" fmla="*/ 6346 w 4283331"/>
              <a:gd name="connsiteY0" fmla="*/ 1184598 h 2656333"/>
              <a:gd name="connsiteX1" fmla="*/ 1436562 w 4283331"/>
              <a:gd name="connsiteY1" fmla="*/ 258475 h 2656333"/>
              <a:gd name="connsiteX2" fmla="*/ 3441208 w 4283331"/>
              <a:gd name="connsiteY2" fmla="*/ 24014 h 2656333"/>
              <a:gd name="connsiteX3" fmla="*/ 4164131 w 4283331"/>
              <a:gd name="connsiteY3" fmla="*/ 723490 h 2656333"/>
              <a:gd name="connsiteX4" fmla="*/ 4230561 w 4283331"/>
              <a:gd name="connsiteY4" fmla="*/ 2337367 h 2656333"/>
              <a:gd name="connsiteX5" fmla="*/ 3632685 w 4283331"/>
              <a:gd name="connsiteY5" fmla="*/ 2618720 h 2656333"/>
              <a:gd name="connsiteX6" fmla="*/ 2268899 w 4283331"/>
              <a:gd name="connsiteY6" fmla="*/ 2603091 h 2656333"/>
              <a:gd name="connsiteX7" fmla="*/ 967639 w 4283331"/>
              <a:gd name="connsiteY7" fmla="*/ 2063828 h 2656333"/>
              <a:gd name="connsiteX8" fmla="*/ 6346 w 4283331"/>
              <a:gd name="connsiteY8" fmla="*/ 1184598 h 2656333"/>
              <a:gd name="connsiteX0" fmla="*/ 6346 w 4324823"/>
              <a:gd name="connsiteY0" fmla="*/ 1305111 h 2776846"/>
              <a:gd name="connsiteX1" fmla="*/ 1436562 w 4324823"/>
              <a:gd name="connsiteY1" fmla="*/ 378988 h 2776846"/>
              <a:gd name="connsiteX2" fmla="*/ 2726101 w 4324823"/>
              <a:gd name="connsiteY2" fmla="*/ 15573 h 2776846"/>
              <a:gd name="connsiteX3" fmla="*/ 4164131 w 4324823"/>
              <a:gd name="connsiteY3" fmla="*/ 844003 h 2776846"/>
              <a:gd name="connsiteX4" fmla="*/ 4230561 w 4324823"/>
              <a:gd name="connsiteY4" fmla="*/ 2457880 h 2776846"/>
              <a:gd name="connsiteX5" fmla="*/ 3632685 w 4324823"/>
              <a:gd name="connsiteY5" fmla="*/ 2739233 h 2776846"/>
              <a:gd name="connsiteX6" fmla="*/ 2268899 w 4324823"/>
              <a:gd name="connsiteY6" fmla="*/ 2723604 h 2776846"/>
              <a:gd name="connsiteX7" fmla="*/ 967639 w 4324823"/>
              <a:gd name="connsiteY7" fmla="*/ 2184341 h 2776846"/>
              <a:gd name="connsiteX8" fmla="*/ 6346 w 4324823"/>
              <a:gd name="connsiteY8" fmla="*/ 1305111 h 2776846"/>
              <a:gd name="connsiteX0" fmla="*/ 6346 w 4307228"/>
              <a:gd name="connsiteY0" fmla="*/ 1297211 h 2768946"/>
              <a:gd name="connsiteX1" fmla="*/ 1436562 w 4307228"/>
              <a:gd name="connsiteY1" fmla="*/ 371088 h 2768946"/>
              <a:gd name="connsiteX2" fmla="*/ 2726101 w 4307228"/>
              <a:gd name="connsiteY2" fmla="*/ 7673 h 2768946"/>
              <a:gd name="connsiteX3" fmla="*/ 4132869 w 4307228"/>
              <a:gd name="connsiteY3" fmla="*/ 668072 h 2768946"/>
              <a:gd name="connsiteX4" fmla="*/ 4230561 w 4307228"/>
              <a:gd name="connsiteY4" fmla="*/ 2449980 h 2768946"/>
              <a:gd name="connsiteX5" fmla="*/ 3632685 w 4307228"/>
              <a:gd name="connsiteY5" fmla="*/ 2731333 h 2768946"/>
              <a:gd name="connsiteX6" fmla="*/ 2268899 w 4307228"/>
              <a:gd name="connsiteY6" fmla="*/ 2715704 h 2768946"/>
              <a:gd name="connsiteX7" fmla="*/ 967639 w 4307228"/>
              <a:gd name="connsiteY7" fmla="*/ 2176441 h 2768946"/>
              <a:gd name="connsiteX8" fmla="*/ 6346 w 4307228"/>
              <a:gd name="connsiteY8" fmla="*/ 1297211 h 2768946"/>
              <a:gd name="connsiteX0" fmla="*/ 6346 w 4254943"/>
              <a:gd name="connsiteY0" fmla="*/ 1297211 h 2769923"/>
              <a:gd name="connsiteX1" fmla="*/ 1436562 w 4254943"/>
              <a:gd name="connsiteY1" fmla="*/ 371088 h 2769923"/>
              <a:gd name="connsiteX2" fmla="*/ 2726101 w 4254943"/>
              <a:gd name="connsiteY2" fmla="*/ 7673 h 2769923"/>
              <a:gd name="connsiteX3" fmla="*/ 4132869 w 4254943"/>
              <a:gd name="connsiteY3" fmla="*/ 668072 h 2769923"/>
              <a:gd name="connsiteX4" fmla="*/ 4125053 w 4254943"/>
              <a:gd name="connsiteY4" fmla="*/ 2434349 h 2769923"/>
              <a:gd name="connsiteX5" fmla="*/ 3632685 w 4254943"/>
              <a:gd name="connsiteY5" fmla="*/ 2731333 h 2769923"/>
              <a:gd name="connsiteX6" fmla="*/ 2268899 w 4254943"/>
              <a:gd name="connsiteY6" fmla="*/ 2715704 h 2769923"/>
              <a:gd name="connsiteX7" fmla="*/ 967639 w 4254943"/>
              <a:gd name="connsiteY7" fmla="*/ 2176441 h 2769923"/>
              <a:gd name="connsiteX8" fmla="*/ 6346 w 4254943"/>
              <a:gd name="connsiteY8" fmla="*/ 1297211 h 2769923"/>
              <a:gd name="connsiteX0" fmla="*/ 6346 w 4260483"/>
              <a:gd name="connsiteY0" fmla="*/ 1297211 h 2769923"/>
              <a:gd name="connsiteX1" fmla="*/ 1436562 w 4260483"/>
              <a:gd name="connsiteY1" fmla="*/ 371088 h 2769923"/>
              <a:gd name="connsiteX2" fmla="*/ 2726101 w 4260483"/>
              <a:gd name="connsiteY2" fmla="*/ 7673 h 2769923"/>
              <a:gd name="connsiteX3" fmla="*/ 4132869 w 4260483"/>
              <a:gd name="connsiteY3" fmla="*/ 668072 h 2769923"/>
              <a:gd name="connsiteX4" fmla="*/ 4125053 w 4260483"/>
              <a:gd name="connsiteY4" fmla="*/ 2434349 h 2769923"/>
              <a:gd name="connsiteX5" fmla="*/ 3632685 w 4260483"/>
              <a:gd name="connsiteY5" fmla="*/ 2731333 h 2769923"/>
              <a:gd name="connsiteX6" fmla="*/ 2268899 w 4260483"/>
              <a:gd name="connsiteY6" fmla="*/ 2715704 h 2769923"/>
              <a:gd name="connsiteX7" fmla="*/ 967639 w 4260483"/>
              <a:gd name="connsiteY7" fmla="*/ 2176441 h 2769923"/>
              <a:gd name="connsiteX8" fmla="*/ 6346 w 4260483"/>
              <a:gd name="connsiteY8" fmla="*/ 1297211 h 2769923"/>
              <a:gd name="connsiteX0" fmla="*/ 6346 w 4268707"/>
              <a:gd name="connsiteY0" fmla="*/ 1297211 h 2769923"/>
              <a:gd name="connsiteX1" fmla="*/ 1436562 w 4268707"/>
              <a:gd name="connsiteY1" fmla="*/ 371088 h 2769923"/>
              <a:gd name="connsiteX2" fmla="*/ 2726101 w 4268707"/>
              <a:gd name="connsiteY2" fmla="*/ 7673 h 2769923"/>
              <a:gd name="connsiteX3" fmla="*/ 4132869 w 4268707"/>
              <a:gd name="connsiteY3" fmla="*/ 668072 h 2769923"/>
              <a:gd name="connsiteX4" fmla="*/ 4125053 w 4268707"/>
              <a:gd name="connsiteY4" fmla="*/ 2434349 h 2769923"/>
              <a:gd name="connsiteX5" fmla="*/ 3632685 w 4268707"/>
              <a:gd name="connsiteY5" fmla="*/ 2731333 h 2769923"/>
              <a:gd name="connsiteX6" fmla="*/ 2268899 w 4268707"/>
              <a:gd name="connsiteY6" fmla="*/ 2715704 h 2769923"/>
              <a:gd name="connsiteX7" fmla="*/ 967639 w 4268707"/>
              <a:gd name="connsiteY7" fmla="*/ 2176441 h 2769923"/>
              <a:gd name="connsiteX8" fmla="*/ 6346 w 4268707"/>
              <a:gd name="connsiteY8" fmla="*/ 1297211 h 2769923"/>
              <a:gd name="connsiteX0" fmla="*/ 6090 w 4268451"/>
              <a:gd name="connsiteY0" fmla="*/ 1297211 h 2763732"/>
              <a:gd name="connsiteX1" fmla="*/ 1436306 w 4268451"/>
              <a:gd name="connsiteY1" fmla="*/ 371088 h 2763732"/>
              <a:gd name="connsiteX2" fmla="*/ 2725845 w 4268451"/>
              <a:gd name="connsiteY2" fmla="*/ 7673 h 2763732"/>
              <a:gd name="connsiteX3" fmla="*/ 4132613 w 4268451"/>
              <a:gd name="connsiteY3" fmla="*/ 668072 h 2763732"/>
              <a:gd name="connsiteX4" fmla="*/ 4124797 w 4268451"/>
              <a:gd name="connsiteY4" fmla="*/ 2434349 h 2763732"/>
              <a:gd name="connsiteX5" fmla="*/ 3632429 w 4268451"/>
              <a:gd name="connsiteY5" fmla="*/ 2731333 h 2763732"/>
              <a:gd name="connsiteX6" fmla="*/ 2081074 w 4268451"/>
              <a:gd name="connsiteY6" fmla="*/ 2703981 h 2763732"/>
              <a:gd name="connsiteX7" fmla="*/ 967383 w 4268451"/>
              <a:gd name="connsiteY7" fmla="*/ 2176441 h 2763732"/>
              <a:gd name="connsiteX8" fmla="*/ 6090 w 4268451"/>
              <a:gd name="connsiteY8" fmla="*/ 1297211 h 2763732"/>
              <a:gd name="connsiteX0" fmla="*/ 6090 w 4268451"/>
              <a:gd name="connsiteY0" fmla="*/ 1297211 h 2772120"/>
              <a:gd name="connsiteX1" fmla="*/ 1436306 w 4268451"/>
              <a:gd name="connsiteY1" fmla="*/ 371088 h 2772120"/>
              <a:gd name="connsiteX2" fmla="*/ 2725845 w 4268451"/>
              <a:gd name="connsiteY2" fmla="*/ 7673 h 2772120"/>
              <a:gd name="connsiteX3" fmla="*/ 4132613 w 4268451"/>
              <a:gd name="connsiteY3" fmla="*/ 668072 h 2772120"/>
              <a:gd name="connsiteX4" fmla="*/ 4124797 w 4268451"/>
              <a:gd name="connsiteY4" fmla="*/ 2434349 h 2772120"/>
              <a:gd name="connsiteX5" fmla="*/ 3632429 w 4268451"/>
              <a:gd name="connsiteY5" fmla="*/ 2731333 h 2772120"/>
              <a:gd name="connsiteX6" fmla="*/ 2081074 w 4268451"/>
              <a:gd name="connsiteY6" fmla="*/ 2703981 h 2772120"/>
              <a:gd name="connsiteX7" fmla="*/ 967383 w 4268451"/>
              <a:gd name="connsiteY7" fmla="*/ 2176441 h 2772120"/>
              <a:gd name="connsiteX8" fmla="*/ 6090 w 4268451"/>
              <a:gd name="connsiteY8" fmla="*/ 1297211 h 2772120"/>
              <a:gd name="connsiteX0" fmla="*/ 6090 w 4268451"/>
              <a:gd name="connsiteY0" fmla="*/ 1297211 h 2772120"/>
              <a:gd name="connsiteX1" fmla="*/ 1436306 w 4268451"/>
              <a:gd name="connsiteY1" fmla="*/ 371088 h 2772120"/>
              <a:gd name="connsiteX2" fmla="*/ 2725845 w 4268451"/>
              <a:gd name="connsiteY2" fmla="*/ 7673 h 2772120"/>
              <a:gd name="connsiteX3" fmla="*/ 4132613 w 4268451"/>
              <a:gd name="connsiteY3" fmla="*/ 668072 h 2772120"/>
              <a:gd name="connsiteX4" fmla="*/ 4124797 w 4268451"/>
              <a:gd name="connsiteY4" fmla="*/ 2434349 h 2772120"/>
              <a:gd name="connsiteX5" fmla="*/ 3632429 w 4268451"/>
              <a:gd name="connsiteY5" fmla="*/ 2731333 h 2772120"/>
              <a:gd name="connsiteX6" fmla="*/ 2081074 w 4268451"/>
              <a:gd name="connsiteY6" fmla="*/ 2703981 h 2772120"/>
              <a:gd name="connsiteX7" fmla="*/ 967383 w 4268451"/>
              <a:gd name="connsiteY7" fmla="*/ 2176441 h 2772120"/>
              <a:gd name="connsiteX8" fmla="*/ 6090 w 4268451"/>
              <a:gd name="connsiteY8" fmla="*/ 1297211 h 2772120"/>
              <a:gd name="connsiteX0" fmla="*/ 6824 w 4171493"/>
              <a:gd name="connsiteY0" fmla="*/ 1301137 h 2772139"/>
              <a:gd name="connsiteX1" fmla="*/ 1339348 w 4171493"/>
              <a:gd name="connsiteY1" fmla="*/ 371107 h 2772139"/>
              <a:gd name="connsiteX2" fmla="*/ 2628887 w 4171493"/>
              <a:gd name="connsiteY2" fmla="*/ 7692 h 2772139"/>
              <a:gd name="connsiteX3" fmla="*/ 4035655 w 4171493"/>
              <a:gd name="connsiteY3" fmla="*/ 668091 h 2772139"/>
              <a:gd name="connsiteX4" fmla="*/ 4027839 w 4171493"/>
              <a:gd name="connsiteY4" fmla="*/ 2434368 h 2772139"/>
              <a:gd name="connsiteX5" fmla="*/ 3535471 w 4171493"/>
              <a:gd name="connsiteY5" fmla="*/ 2731352 h 2772139"/>
              <a:gd name="connsiteX6" fmla="*/ 1984116 w 4171493"/>
              <a:gd name="connsiteY6" fmla="*/ 2704000 h 2772139"/>
              <a:gd name="connsiteX7" fmla="*/ 870425 w 4171493"/>
              <a:gd name="connsiteY7" fmla="*/ 2176460 h 2772139"/>
              <a:gd name="connsiteX8" fmla="*/ 6824 w 4171493"/>
              <a:gd name="connsiteY8" fmla="*/ 1301137 h 2772139"/>
              <a:gd name="connsiteX0" fmla="*/ 595 w 4165264"/>
              <a:gd name="connsiteY0" fmla="*/ 1301137 h 2772139"/>
              <a:gd name="connsiteX1" fmla="*/ 1333119 w 4165264"/>
              <a:gd name="connsiteY1" fmla="*/ 371107 h 2772139"/>
              <a:gd name="connsiteX2" fmla="*/ 2622658 w 4165264"/>
              <a:gd name="connsiteY2" fmla="*/ 7692 h 2772139"/>
              <a:gd name="connsiteX3" fmla="*/ 4029426 w 4165264"/>
              <a:gd name="connsiteY3" fmla="*/ 668091 h 2772139"/>
              <a:gd name="connsiteX4" fmla="*/ 4021610 w 4165264"/>
              <a:gd name="connsiteY4" fmla="*/ 2434368 h 2772139"/>
              <a:gd name="connsiteX5" fmla="*/ 3529242 w 4165264"/>
              <a:gd name="connsiteY5" fmla="*/ 2731352 h 2772139"/>
              <a:gd name="connsiteX6" fmla="*/ 1977887 w 4165264"/>
              <a:gd name="connsiteY6" fmla="*/ 2704000 h 2772139"/>
              <a:gd name="connsiteX7" fmla="*/ 864196 w 4165264"/>
              <a:gd name="connsiteY7" fmla="*/ 2176460 h 2772139"/>
              <a:gd name="connsiteX8" fmla="*/ 595 w 4165264"/>
              <a:gd name="connsiteY8" fmla="*/ 1301137 h 2772139"/>
              <a:gd name="connsiteX0" fmla="*/ 6717 w 4171386"/>
              <a:gd name="connsiteY0" fmla="*/ 1301137 h 2772139"/>
              <a:gd name="connsiteX1" fmla="*/ 1339241 w 4171386"/>
              <a:gd name="connsiteY1" fmla="*/ 371107 h 2772139"/>
              <a:gd name="connsiteX2" fmla="*/ 2628780 w 4171386"/>
              <a:gd name="connsiteY2" fmla="*/ 7692 h 2772139"/>
              <a:gd name="connsiteX3" fmla="*/ 4035548 w 4171386"/>
              <a:gd name="connsiteY3" fmla="*/ 668091 h 2772139"/>
              <a:gd name="connsiteX4" fmla="*/ 4027732 w 4171386"/>
              <a:gd name="connsiteY4" fmla="*/ 2434368 h 2772139"/>
              <a:gd name="connsiteX5" fmla="*/ 3535364 w 4171386"/>
              <a:gd name="connsiteY5" fmla="*/ 2731352 h 2772139"/>
              <a:gd name="connsiteX6" fmla="*/ 1984009 w 4171386"/>
              <a:gd name="connsiteY6" fmla="*/ 2704000 h 2772139"/>
              <a:gd name="connsiteX7" fmla="*/ 870318 w 4171386"/>
              <a:gd name="connsiteY7" fmla="*/ 2176460 h 2772139"/>
              <a:gd name="connsiteX8" fmla="*/ 6717 w 4171386"/>
              <a:gd name="connsiteY8" fmla="*/ 1301137 h 2772139"/>
              <a:gd name="connsiteX0" fmla="*/ 308 w 4164977"/>
              <a:gd name="connsiteY0" fmla="*/ 1301137 h 2772139"/>
              <a:gd name="connsiteX1" fmla="*/ 1332832 w 4164977"/>
              <a:gd name="connsiteY1" fmla="*/ 371107 h 2772139"/>
              <a:gd name="connsiteX2" fmla="*/ 2622371 w 4164977"/>
              <a:gd name="connsiteY2" fmla="*/ 7692 h 2772139"/>
              <a:gd name="connsiteX3" fmla="*/ 4029139 w 4164977"/>
              <a:gd name="connsiteY3" fmla="*/ 668091 h 2772139"/>
              <a:gd name="connsiteX4" fmla="*/ 4021323 w 4164977"/>
              <a:gd name="connsiteY4" fmla="*/ 2434368 h 2772139"/>
              <a:gd name="connsiteX5" fmla="*/ 3528955 w 4164977"/>
              <a:gd name="connsiteY5" fmla="*/ 2731352 h 2772139"/>
              <a:gd name="connsiteX6" fmla="*/ 1977600 w 4164977"/>
              <a:gd name="connsiteY6" fmla="*/ 2704000 h 2772139"/>
              <a:gd name="connsiteX7" fmla="*/ 863909 w 4164977"/>
              <a:gd name="connsiteY7" fmla="*/ 2176460 h 2772139"/>
              <a:gd name="connsiteX8" fmla="*/ 308 w 4164977"/>
              <a:gd name="connsiteY8" fmla="*/ 1301137 h 2772139"/>
              <a:gd name="connsiteX0" fmla="*/ 8184 w 4172853"/>
              <a:gd name="connsiteY0" fmla="*/ 1301137 h 2772139"/>
              <a:gd name="connsiteX1" fmla="*/ 1340708 w 4172853"/>
              <a:gd name="connsiteY1" fmla="*/ 371107 h 2772139"/>
              <a:gd name="connsiteX2" fmla="*/ 2630247 w 4172853"/>
              <a:gd name="connsiteY2" fmla="*/ 7692 h 2772139"/>
              <a:gd name="connsiteX3" fmla="*/ 4037015 w 4172853"/>
              <a:gd name="connsiteY3" fmla="*/ 668091 h 2772139"/>
              <a:gd name="connsiteX4" fmla="*/ 4029199 w 4172853"/>
              <a:gd name="connsiteY4" fmla="*/ 2434368 h 2772139"/>
              <a:gd name="connsiteX5" fmla="*/ 3536831 w 4172853"/>
              <a:gd name="connsiteY5" fmla="*/ 2731352 h 2772139"/>
              <a:gd name="connsiteX6" fmla="*/ 1985476 w 4172853"/>
              <a:gd name="connsiteY6" fmla="*/ 2704000 h 2772139"/>
              <a:gd name="connsiteX7" fmla="*/ 836616 w 4172853"/>
              <a:gd name="connsiteY7" fmla="*/ 2188183 h 2772139"/>
              <a:gd name="connsiteX8" fmla="*/ 8184 w 4172853"/>
              <a:gd name="connsiteY8" fmla="*/ 1301137 h 2772139"/>
              <a:gd name="connsiteX0" fmla="*/ 43134 w 4207803"/>
              <a:gd name="connsiteY0" fmla="*/ 1301137 h 2772139"/>
              <a:gd name="connsiteX1" fmla="*/ 1375658 w 4207803"/>
              <a:gd name="connsiteY1" fmla="*/ 371107 h 2772139"/>
              <a:gd name="connsiteX2" fmla="*/ 2665197 w 4207803"/>
              <a:gd name="connsiteY2" fmla="*/ 7692 h 2772139"/>
              <a:gd name="connsiteX3" fmla="*/ 4071965 w 4207803"/>
              <a:gd name="connsiteY3" fmla="*/ 668091 h 2772139"/>
              <a:gd name="connsiteX4" fmla="*/ 4064149 w 4207803"/>
              <a:gd name="connsiteY4" fmla="*/ 2434368 h 2772139"/>
              <a:gd name="connsiteX5" fmla="*/ 3571781 w 4207803"/>
              <a:gd name="connsiteY5" fmla="*/ 2731352 h 2772139"/>
              <a:gd name="connsiteX6" fmla="*/ 2020426 w 4207803"/>
              <a:gd name="connsiteY6" fmla="*/ 2704000 h 2772139"/>
              <a:gd name="connsiteX7" fmla="*/ 871566 w 4207803"/>
              <a:gd name="connsiteY7" fmla="*/ 2188183 h 2772139"/>
              <a:gd name="connsiteX8" fmla="*/ 375288 w 4207803"/>
              <a:gd name="connsiteY8" fmla="*/ 1832582 h 2772139"/>
              <a:gd name="connsiteX9" fmla="*/ 43134 w 4207803"/>
              <a:gd name="connsiteY9" fmla="*/ 1301137 h 2772139"/>
              <a:gd name="connsiteX0" fmla="*/ 106652 w 4271321"/>
              <a:gd name="connsiteY0" fmla="*/ 1301137 h 2772139"/>
              <a:gd name="connsiteX1" fmla="*/ 1439176 w 4271321"/>
              <a:gd name="connsiteY1" fmla="*/ 371107 h 2772139"/>
              <a:gd name="connsiteX2" fmla="*/ 2728715 w 4271321"/>
              <a:gd name="connsiteY2" fmla="*/ 7692 h 2772139"/>
              <a:gd name="connsiteX3" fmla="*/ 4135483 w 4271321"/>
              <a:gd name="connsiteY3" fmla="*/ 668091 h 2772139"/>
              <a:gd name="connsiteX4" fmla="*/ 4127667 w 4271321"/>
              <a:gd name="connsiteY4" fmla="*/ 2434368 h 2772139"/>
              <a:gd name="connsiteX5" fmla="*/ 3635299 w 4271321"/>
              <a:gd name="connsiteY5" fmla="*/ 2731352 h 2772139"/>
              <a:gd name="connsiteX6" fmla="*/ 2083944 w 4271321"/>
              <a:gd name="connsiteY6" fmla="*/ 2704000 h 2772139"/>
              <a:gd name="connsiteX7" fmla="*/ 935084 w 4271321"/>
              <a:gd name="connsiteY7" fmla="*/ 2188183 h 2772139"/>
              <a:gd name="connsiteX8" fmla="*/ 176991 w 4271321"/>
              <a:gd name="connsiteY8" fmla="*/ 1856029 h 2772139"/>
              <a:gd name="connsiteX9" fmla="*/ 106652 w 4271321"/>
              <a:gd name="connsiteY9" fmla="*/ 1301137 h 2772139"/>
              <a:gd name="connsiteX0" fmla="*/ 142559 w 4213444"/>
              <a:gd name="connsiteY0" fmla="*/ 1155891 h 2771478"/>
              <a:gd name="connsiteX1" fmla="*/ 1381299 w 4213444"/>
              <a:gd name="connsiteY1" fmla="*/ 370446 h 2771478"/>
              <a:gd name="connsiteX2" fmla="*/ 2670838 w 4213444"/>
              <a:gd name="connsiteY2" fmla="*/ 7031 h 2771478"/>
              <a:gd name="connsiteX3" fmla="*/ 4077606 w 4213444"/>
              <a:gd name="connsiteY3" fmla="*/ 667430 h 2771478"/>
              <a:gd name="connsiteX4" fmla="*/ 4069790 w 4213444"/>
              <a:gd name="connsiteY4" fmla="*/ 2433707 h 2771478"/>
              <a:gd name="connsiteX5" fmla="*/ 3577422 w 4213444"/>
              <a:gd name="connsiteY5" fmla="*/ 2730691 h 2771478"/>
              <a:gd name="connsiteX6" fmla="*/ 2026067 w 4213444"/>
              <a:gd name="connsiteY6" fmla="*/ 2703339 h 2771478"/>
              <a:gd name="connsiteX7" fmla="*/ 877207 w 4213444"/>
              <a:gd name="connsiteY7" fmla="*/ 2187522 h 2771478"/>
              <a:gd name="connsiteX8" fmla="*/ 119114 w 4213444"/>
              <a:gd name="connsiteY8" fmla="*/ 1855368 h 2771478"/>
              <a:gd name="connsiteX9" fmla="*/ 142559 w 4213444"/>
              <a:gd name="connsiteY9" fmla="*/ 1155891 h 2771478"/>
              <a:gd name="connsiteX0" fmla="*/ 110167 w 4181052"/>
              <a:gd name="connsiteY0" fmla="*/ 1155891 h 2771478"/>
              <a:gd name="connsiteX1" fmla="*/ 1348907 w 4181052"/>
              <a:gd name="connsiteY1" fmla="*/ 370446 h 2771478"/>
              <a:gd name="connsiteX2" fmla="*/ 2638446 w 4181052"/>
              <a:gd name="connsiteY2" fmla="*/ 7031 h 2771478"/>
              <a:gd name="connsiteX3" fmla="*/ 4045214 w 4181052"/>
              <a:gd name="connsiteY3" fmla="*/ 667430 h 2771478"/>
              <a:gd name="connsiteX4" fmla="*/ 4037398 w 4181052"/>
              <a:gd name="connsiteY4" fmla="*/ 2433707 h 2771478"/>
              <a:gd name="connsiteX5" fmla="*/ 3545030 w 4181052"/>
              <a:gd name="connsiteY5" fmla="*/ 2730691 h 2771478"/>
              <a:gd name="connsiteX6" fmla="*/ 1993675 w 4181052"/>
              <a:gd name="connsiteY6" fmla="*/ 2703339 h 2771478"/>
              <a:gd name="connsiteX7" fmla="*/ 844815 w 4181052"/>
              <a:gd name="connsiteY7" fmla="*/ 2187522 h 2771478"/>
              <a:gd name="connsiteX8" fmla="*/ 86722 w 4181052"/>
              <a:gd name="connsiteY8" fmla="*/ 1855368 h 2771478"/>
              <a:gd name="connsiteX9" fmla="*/ 110167 w 4181052"/>
              <a:gd name="connsiteY9" fmla="*/ 1155891 h 2771478"/>
              <a:gd name="connsiteX0" fmla="*/ 92765 w 4163650"/>
              <a:gd name="connsiteY0" fmla="*/ 1155891 h 2771478"/>
              <a:gd name="connsiteX1" fmla="*/ 1331505 w 4163650"/>
              <a:gd name="connsiteY1" fmla="*/ 370446 h 2771478"/>
              <a:gd name="connsiteX2" fmla="*/ 2621044 w 4163650"/>
              <a:gd name="connsiteY2" fmla="*/ 7031 h 2771478"/>
              <a:gd name="connsiteX3" fmla="*/ 4027812 w 4163650"/>
              <a:gd name="connsiteY3" fmla="*/ 667430 h 2771478"/>
              <a:gd name="connsiteX4" fmla="*/ 4019996 w 4163650"/>
              <a:gd name="connsiteY4" fmla="*/ 2433707 h 2771478"/>
              <a:gd name="connsiteX5" fmla="*/ 3527628 w 4163650"/>
              <a:gd name="connsiteY5" fmla="*/ 2730691 h 2771478"/>
              <a:gd name="connsiteX6" fmla="*/ 1976273 w 4163650"/>
              <a:gd name="connsiteY6" fmla="*/ 2703339 h 2771478"/>
              <a:gd name="connsiteX7" fmla="*/ 827413 w 4163650"/>
              <a:gd name="connsiteY7" fmla="*/ 2187522 h 2771478"/>
              <a:gd name="connsiteX8" fmla="*/ 69320 w 4163650"/>
              <a:gd name="connsiteY8" fmla="*/ 1855368 h 2771478"/>
              <a:gd name="connsiteX9" fmla="*/ 92765 w 4163650"/>
              <a:gd name="connsiteY9" fmla="*/ 1155891 h 2771478"/>
              <a:gd name="connsiteX0" fmla="*/ 92765 w 4163650"/>
              <a:gd name="connsiteY0" fmla="*/ 1155891 h 2771478"/>
              <a:gd name="connsiteX1" fmla="*/ 1331505 w 4163650"/>
              <a:gd name="connsiteY1" fmla="*/ 370446 h 2771478"/>
              <a:gd name="connsiteX2" fmla="*/ 2621044 w 4163650"/>
              <a:gd name="connsiteY2" fmla="*/ 7031 h 2771478"/>
              <a:gd name="connsiteX3" fmla="*/ 4027812 w 4163650"/>
              <a:gd name="connsiteY3" fmla="*/ 667430 h 2771478"/>
              <a:gd name="connsiteX4" fmla="*/ 4019996 w 4163650"/>
              <a:gd name="connsiteY4" fmla="*/ 2433707 h 2771478"/>
              <a:gd name="connsiteX5" fmla="*/ 3527628 w 4163650"/>
              <a:gd name="connsiteY5" fmla="*/ 2730691 h 2771478"/>
              <a:gd name="connsiteX6" fmla="*/ 1976273 w 4163650"/>
              <a:gd name="connsiteY6" fmla="*/ 2703339 h 2771478"/>
              <a:gd name="connsiteX7" fmla="*/ 827413 w 4163650"/>
              <a:gd name="connsiteY7" fmla="*/ 2187522 h 2771478"/>
              <a:gd name="connsiteX8" fmla="*/ 69320 w 4163650"/>
              <a:gd name="connsiteY8" fmla="*/ 1855368 h 2771478"/>
              <a:gd name="connsiteX9" fmla="*/ 92765 w 4163650"/>
              <a:gd name="connsiteY9" fmla="*/ 1155891 h 2771478"/>
              <a:gd name="connsiteX0" fmla="*/ 92765 w 4163650"/>
              <a:gd name="connsiteY0" fmla="*/ 1155891 h 2771478"/>
              <a:gd name="connsiteX1" fmla="*/ 1331505 w 4163650"/>
              <a:gd name="connsiteY1" fmla="*/ 370446 h 2771478"/>
              <a:gd name="connsiteX2" fmla="*/ 2621044 w 4163650"/>
              <a:gd name="connsiteY2" fmla="*/ 7031 h 2771478"/>
              <a:gd name="connsiteX3" fmla="*/ 4027812 w 4163650"/>
              <a:gd name="connsiteY3" fmla="*/ 667430 h 2771478"/>
              <a:gd name="connsiteX4" fmla="*/ 4019996 w 4163650"/>
              <a:gd name="connsiteY4" fmla="*/ 2433707 h 2771478"/>
              <a:gd name="connsiteX5" fmla="*/ 3527628 w 4163650"/>
              <a:gd name="connsiteY5" fmla="*/ 2730691 h 2771478"/>
              <a:gd name="connsiteX6" fmla="*/ 1976273 w 4163650"/>
              <a:gd name="connsiteY6" fmla="*/ 2703339 h 2771478"/>
              <a:gd name="connsiteX7" fmla="*/ 1198644 w 4163650"/>
              <a:gd name="connsiteY7" fmla="*/ 2265675 h 2771478"/>
              <a:gd name="connsiteX8" fmla="*/ 69320 w 4163650"/>
              <a:gd name="connsiteY8" fmla="*/ 1855368 h 2771478"/>
              <a:gd name="connsiteX9" fmla="*/ 92765 w 4163650"/>
              <a:gd name="connsiteY9" fmla="*/ 1155891 h 2771478"/>
              <a:gd name="connsiteX0" fmla="*/ 92765 w 4163650"/>
              <a:gd name="connsiteY0" fmla="*/ 1155891 h 2771478"/>
              <a:gd name="connsiteX1" fmla="*/ 1331505 w 4163650"/>
              <a:gd name="connsiteY1" fmla="*/ 370446 h 2771478"/>
              <a:gd name="connsiteX2" fmla="*/ 2621044 w 4163650"/>
              <a:gd name="connsiteY2" fmla="*/ 7031 h 2771478"/>
              <a:gd name="connsiteX3" fmla="*/ 4027812 w 4163650"/>
              <a:gd name="connsiteY3" fmla="*/ 667430 h 2771478"/>
              <a:gd name="connsiteX4" fmla="*/ 4019996 w 4163650"/>
              <a:gd name="connsiteY4" fmla="*/ 2433707 h 2771478"/>
              <a:gd name="connsiteX5" fmla="*/ 3527628 w 4163650"/>
              <a:gd name="connsiteY5" fmla="*/ 2730691 h 2771478"/>
              <a:gd name="connsiteX6" fmla="*/ 1976273 w 4163650"/>
              <a:gd name="connsiteY6" fmla="*/ 2703339 h 2771478"/>
              <a:gd name="connsiteX7" fmla="*/ 1308060 w 4163650"/>
              <a:gd name="connsiteY7" fmla="*/ 2285213 h 2771478"/>
              <a:gd name="connsiteX8" fmla="*/ 69320 w 4163650"/>
              <a:gd name="connsiteY8" fmla="*/ 1855368 h 2771478"/>
              <a:gd name="connsiteX9" fmla="*/ 92765 w 4163650"/>
              <a:gd name="connsiteY9" fmla="*/ 1155891 h 2771478"/>
              <a:gd name="connsiteX0" fmla="*/ 92765 w 4181544"/>
              <a:gd name="connsiteY0" fmla="*/ 1149068 h 2764655"/>
              <a:gd name="connsiteX1" fmla="*/ 1331505 w 4181544"/>
              <a:gd name="connsiteY1" fmla="*/ 363623 h 2764655"/>
              <a:gd name="connsiteX2" fmla="*/ 2621044 w 4181544"/>
              <a:gd name="connsiteY2" fmla="*/ 208 h 2764655"/>
              <a:gd name="connsiteX3" fmla="*/ 4070796 w 4181544"/>
              <a:gd name="connsiteY3" fmla="*/ 406607 h 2764655"/>
              <a:gd name="connsiteX4" fmla="*/ 4019996 w 4181544"/>
              <a:gd name="connsiteY4" fmla="*/ 2426884 h 2764655"/>
              <a:gd name="connsiteX5" fmla="*/ 3527628 w 4181544"/>
              <a:gd name="connsiteY5" fmla="*/ 2723868 h 2764655"/>
              <a:gd name="connsiteX6" fmla="*/ 1976273 w 4181544"/>
              <a:gd name="connsiteY6" fmla="*/ 2696516 h 2764655"/>
              <a:gd name="connsiteX7" fmla="*/ 1308060 w 4181544"/>
              <a:gd name="connsiteY7" fmla="*/ 2278390 h 2764655"/>
              <a:gd name="connsiteX8" fmla="*/ 69320 w 4181544"/>
              <a:gd name="connsiteY8" fmla="*/ 1848545 h 2764655"/>
              <a:gd name="connsiteX9" fmla="*/ 92765 w 4181544"/>
              <a:gd name="connsiteY9" fmla="*/ 1149068 h 2764655"/>
              <a:gd name="connsiteX0" fmla="*/ 92765 w 4164019"/>
              <a:gd name="connsiteY0" fmla="*/ 1148905 h 2764492"/>
              <a:gd name="connsiteX1" fmla="*/ 1331505 w 4164019"/>
              <a:gd name="connsiteY1" fmla="*/ 363460 h 2764492"/>
              <a:gd name="connsiteX2" fmla="*/ 2621044 w 4164019"/>
              <a:gd name="connsiteY2" fmla="*/ 45 h 2764492"/>
              <a:gd name="connsiteX3" fmla="*/ 4047350 w 4164019"/>
              <a:gd name="connsiteY3" fmla="*/ 382998 h 2764492"/>
              <a:gd name="connsiteX4" fmla="*/ 4019996 w 4164019"/>
              <a:gd name="connsiteY4" fmla="*/ 2426721 h 2764492"/>
              <a:gd name="connsiteX5" fmla="*/ 3527628 w 4164019"/>
              <a:gd name="connsiteY5" fmla="*/ 2723705 h 2764492"/>
              <a:gd name="connsiteX6" fmla="*/ 1976273 w 4164019"/>
              <a:gd name="connsiteY6" fmla="*/ 2696353 h 2764492"/>
              <a:gd name="connsiteX7" fmla="*/ 1308060 w 4164019"/>
              <a:gd name="connsiteY7" fmla="*/ 2278227 h 2764492"/>
              <a:gd name="connsiteX8" fmla="*/ 69320 w 4164019"/>
              <a:gd name="connsiteY8" fmla="*/ 1848382 h 2764492"/>
              <a:gd name="connsiteX9" fmla="*/ 92765 w 4164019"/>
              <a:gd name="connsiteY9" fmla="*/ 1148905 h 2764492"/>
              <a:gd name="connsiteX0" fmla="*/ 92765 w 4172636"/>
              <a:gd name="connsiteY0" fmla="*/ 1191881 h 2807468"/>
              <a:gd name="connsiteX1" fmla="*/ 1331505 w 4172636"/>
              <a:gd name="connsiteY1" fmla="*/ 406436 h 2807468"/>
              <a:gd name="connsiteX2" fmla="*/ 2503813 w 4172636"/>
              <a:gd name="connsiteY2" fmla="*/ 37 h 2807468"/>
              <a:gd name="connsiteX3" fmla="*/ 4047350 w 4172636"/>
              <a:gd name="connsiteY3" fmla="*/ 425974 h 2807468"/>
              <a:gd name="connsiteX4" fmla="*/ 4019996 w 4172636"/>
              <a:gd name="connsiteY4" fmla="*/ 2469697 h 2807468"/>
              <a:gd name="connsiteX5" fmla="*/ 3527628 w 4172636"/>
              <a:gd name="connsiteY5" fmla="*/ 2766681 h 2807468"/>
              <a:gd name="connsiteX6" fmla="*/ 1976273 w 4172636"/>
              <a:gd name="connsiteY6" fmla="*/ 2739329 h 2807468"/>
              <a:gd name="connsiteX7" fmla="*/ 1308060 w 4172636"/>
              <a:gd name="connsiteY7" fmla="*/ 2321203 h 2807468"/>
              <a:gd name="connsiteX8" fmla="*/ 69320 w 4172636"/>
              <a:gd name="connsiteY8" fmla="*/ 1891358 h 2807468"/>
              <a:gd name="connsiteX9" fmla="*/ 92765 w 4172636"/>
              <a:gd name="connsiteY9" fmla="*/ 1191881 h 2807468"/>
              <a:gd name="connsiteX0" fmla="*/ 131406 w 4211277"/>
              <a:gd name="connsiteY0" fmla="*/ 1191967 h 2807554"/>
              <a:gd name="connsiteX1" fmla="*/ 1424853 w 4211277"/>
              <a:gd name="connsiteY1" fmla="*/ 437784 h 2807554"/>
              <a:gd name="connsiteX2" fmla="*/ 2542454 w 4211277"/>
              <a:gd name="connsiteY2" fmla="*/ 123 h 2807554"/>
              <a:gd name="connsiteX3" fmla="*/ 4085991 w 4211277"/>
              <a:gd name="connsiteY3" fmla="*/ 426060 h 2807554"/>
              <a:gd name="connsiteX4" fmla="*/ 4058637 w 4211277"/>
              <a:gd name="connsiteY4" fmla="*/ 2469783 h 2807554"/>
              <a:gd name="connsiteX5" fmla="*/ 3566269 w 4211277"/>
              <a:gd name="connsiteY5" fmla="*/ 2766767 h 2807554"/>
              <a:gd name="connsiteX6" fmla="*/ 2014914 w 4211277"/>
              <a:gd name="connsiteY6" fmla="*/ 2739415 h 2807554"/>
              <a:gd name="connsiteX7" fmla="*/ 1346701 w 4211277"/>
              <a:gd name="connsiteY7" fmla="*/ 2321289 h 2807554"/>
              <a:gd name="connsiteX8" fmla="*/ 107961 w 4211277"/>
              <a:gd name="connsiteY8" fmla="*/ 1891444 h 2807554"/>
              <a:gd name="connsiteX9" fmla="*/ 131406 w 4211277"/>
              <a:gd name="connsiteY9" fmla="*/ 1191967 h 2807554"/>
              <a:gd name="connsiteX0" fmla="*/ 131406 w 4211277"/>
              <a:gd name="connsiteY0" fmla="*/ 1203620 h 2819207"/>
              <a:gd name="connsiteX1" fmla="*/ 1424853 w 4211277"/>
              <a:gd name="connsiteY1" fmla="*/ 449437 h 2819207"/>
              <a:gd name="connsiteX2" fmla="*/ 2542454 w 4211277"/>
              <a:gd name="connsiteY2" fmla="*/ 11776 h 2819207"/>
              <a:gd name="connsiteX3" fmla="*/ 4085991 w 4211277"/>
              <a:gd name="connsiteY3" fmla="*/ 351744 h 2819207"/>
              <a:gd name="connsiteX4" fmla="*/ 4058637 w 4211277"/>
              <a:gd name="connsiteY4" fmla="*/ 2481436 h 2819207"/>
              <a:gd name="connsiteX5" fmla="*/ 3566269 w 4211277"/>
              <a:gd name="connsiteY5" fmla="*/ 2778420 h 2819207"/>
              <a:gd name="connsiteX6" fmla="*/ 2014914 w 4211277"/>
              <a:gd name="connsiteY6" fmla="*/ 2751068 h 2819207"/>
              <a:gd name="connsiteX7" fmla="*/ 1346701 w 4211277"/>
              <a:gd name="connsiteY7" fmla="*/ 2332942 h 2819207"/>
              <a:gd name="connsiteX8" fmla="*/ 107961 w 4211277"/>
              <a:gd name="connsiteY8" fmla="*/ 1903097 h 2819207"/>
              <a:gd name="connsiteX9" fmla="*/ 131406 w 4211277"/>
              <a:gd name="connsiteY9" fmla="*/ 1203620 h 2819207"/>
              <a:gd name="connsiteX0" fmla="*/ 187686 w 4162370"/>
              <a:gd name="connsiteY0" fmla="*/ 976596 h 2819207"/>
              <a:gd name="connsiteX1" fmla="*/ 1375946 w 4162370"/>
              <a:gd name="connsiteY1" fmla="*/ 449437 h 2819207"/>
              <a:gd name="connsiteX2" fmla="*/ 2493547 w 4162370"/>
              <a:gd name="connsiteY2" fmla="*/ 11776 h 2819207"/>
              <a:gd name="connsiteX3" fmla="*/ 4037084 w 4162370"/>
              <a:gd name="connsiteY3" fmla="*/ 351744 h 2819207"/>
              <a:gd name="connsiteX4" fmla="*/ 4009730 w 4162370"/>
              <a:gd name="connsiteY4" fmla="*/ 2481436 h 2819207"/>
              <a:gd name="connsiteX5" fmla="*/ 3517362 w 4162370"/>
              <a:gd name="connsiteY5" fmla="*/ 2778420 h 2819207"/>
              <a:gd name="connsiteX6" fmla="*/ 1966007 w 4162370"/>
              <a:gd name="connsiteY6" fmla="*/ 2751068 h 2819207"/>
              <a:gd name="connsiteX7" fmla="*/ 1297794 w 4162370"/>
              <a:gd name="connsiteY7" fmla="*/ 2332942 h 2819207"/>
              <a:gd name="connsiteX8" fmla="*/ 59054 w 4162370"/>
              <a:gd name="connsiteY8" fmla="*/ 1903097 h 2819207"/>
              <a:gd name="connsiteX9" fmla="*/ 187686 w 4162370"/>
              <a:gd name="connsiteY9" fmla="*/ 976596 h 2819207"/>
              <a:gd name="connsiteX0" fmla="*/ 146870 w 4121554"/>
              <a:gd name="connsiteY0" fmla="*/ 976596 h 2819207"/>
              <a:gd name="connsiteX1" fmla="*/ 1335130 w 4121554"/>
              <a:gd name="connsiteY1" fmla="*/ 449437 h 2819207"/>
              <a:gd name="connsiteX2" fmla="*/ 2452731 w 4121554"/>
              <a:gd name="connsiteY2" fmla="*/ 11776 h 2819207"/>
              <a:gd name="connsiteX3" fmla="*/ 3996268 w 4121554"/>
              <a:gd name="connsiteY3" fmla="*/ 351744 h 2819207"/>
              <a:gd name="connsiteX4" fmla="*/ 3968914 w 4121554"/>
              <a:gd name="connsiteY4" fmla="*/ 2481436 h 2819207"/>
              <a:gd name="connsiteX5" fmla="*/ 3476546 w 4121554"/>
              <a:gd name="connsiteY5" fmla="*/ 2778420 h 2819207"/>
              <a:gd name="connsiteX6" fmla="*/ 1925191 w 4121554"/>
              <a:gd name="connsiteY6" fmla="*/ 2751068 h 2819207"/>
              <a:gd name="connsiteX7" fmla="*/ 1256978 w 4121554"/>
              <a:gd name="connsiteY7" fmla="*/ 2332942 h 2819207"/>
              <a:gd name="connsiteX8" fmla="*/ 81351 w 4121554"/>
              <a:gd name="connsiteY8" fmla="*/ 1903097 h 2819207"/>
              <a:gd name="connsiteX9" fmla="*/ 146870 w 4121554"/>
              <a:gd name="connsiteY9" fmla="*/ 976596 h 2819207"/>
              <a:gd name="connsiteX0" fmla="*/ 146870 w 4121554"/>
              <a:gd name="connsiteY0" fmla="*/ 976596 h 2819207"/>
              <a:gd name="connsiteX1" fmla="*/ 1335130 w 4121554"/>
              <a:gd name="connsiteY1" fmla="*/ 449437 h 2819207"/>
              <a:gd name="connsiteX2" fmla="*/ 2452731 w 4121554"/>
              <a:gd name="connsiteY2" fmla="*/ 11776 h 2819207"/>
              <a:gd name="connsiteX3" fmla="*/ 3996268 w 4121554"/>
              <a:gd name="connsiteY3" fmla="*/ 351744 h 2819207"/>
              <a:gd name="connsiteX4" fmla="*/ 3968914 w 4121554"/>
              <a:gd name="connsiteY4" fmla="*/ 2481436 h 2819207"/>
              <a:gd name="connsiteX5" fmla="*/ 3476546 w 4121554"/>
              <a:gd name="connsiteY5" fmla="*/ 2778420 h 2819207"/>
              <a:gd name="connsiteX6" fmla="*/ 1925191 w 4121554"/>
              <a:gd name="connsiteY6" fmla="*/ 2751068 h 2819207"/>
              <a:gd name="connsiteX7" fmla="*/ 1256978 w 4121554"/>
              <a:gd name="connsiteY7" fmla="*/ 2332942 h 2819207"/>
              <a:gd name="connsiteX8" fmla="*/ 81351 w 4121554"/>
              <a:gd name="connsiteY8" fmla="*/ 1903097 h 2819207"/>
              <a:gd name="connsiteX9" fmla="*/ 146870 w 4121554"/>
              <a:gd name="connsiteY9" fmla="*/ 976596 h 2819207"/>
              <a:gd name="connsiteX0" fmla="*/ 124214 w 4098898"/>
              <a:gd name="connsiteY0" fmla="*/ 976596 h 2819207"/>
              <a:gd name="connsiteX1" fmla="*/ 1312474 w 4098898"/>
              <a:gd name="connsiteY1" fmla="*/ 449437 h 2819207"/>
              <a:gd name="connsiteX2" fmla="*/ 2430075 w 4098898"/>
              <a:gd name="connsiteY2" fmla="*/ 11776 h 2819207"/>
              <a:gd name="connsiteX3" fmla="*/ 3973612 w 4098898"/>
              <a:gd name="connsiteY3" fmla="*/ 351744 h 2819207"/>
              <a:gd name="connsiteX4" fmla="*/ 3946258 w 4098898"/>
              <a:gd name="connsiteY4" fmla="*/ 2481436 h 2819207"/>
              <a:gd name="connsiteX5" fmla="*/ 3453890 w 4098898"/>
              <a:gd name="connsiteY5" fmla="*/ 2778420 h 2819207"/>
              <a:gd name="connsiteX6" fmla="*/ 1902535 w 4098898"/>
              <a:gd name="connsiteY6" fmla="*/ 2751068 h 2819207"/>
              <a:gd name="connsiteX7" fmla="*/ 1234322 w 4098898"/>
              <a:gd name="connsiteY7" fmla="*/ 2332942 h 2819207"/>
              <a:gd name="connsiteX8" fmla="*/ 100770 w 4098898"/>
              <a:gd name="connsiteY8" fmla="*/ 1876902 h 2819207"/>
              <a:gd name="connsiteX9" fmla="*/ 124214 w 4098898"/>
              <a:gd name="connsiteY9" fmla="*/ 976596 h 2819207"/>
              <a:gd name="connsiteX0" fmla="*/ 109537 w 4084221"/>
              <a:gd name="connsiteY0" fmla="*/ 976596 h 2819207"/>
              <a:gd name="connsiteX1" fmla="*/ 1297797 w 4084221"/>
              <a:gd name="connsiteY1" fmla="*/ 449437 h 2819207"/>
              <a:gd name="connsiteX2" fmla="*/ 2415398 w 4084221"/>
              <a:gd name="connsiteY2" fmla="*/ 11776 h 2819207"/>
              <a:gd name="connsiteX3" fmla="*/ 3958935 w 4084221"/>
              <a:gd name="connsiteY3" fmla="*/ 351744 h 2819207"/>
              <a:gd name="connsiteX4" fmla="*/ 3931581 w 4084221"/>
              <a:gd name="connsiteY4" fmla="*/ 2481436 h 2819207"/>
              <a:gd name="connsiteX5" fmla="*/ 3439213 w 4084221"/>
              <a:gd name="connsiteY5" fmla="*/ 2778420 h 2819207"/>
              <a:gd name="connsiteX6" fmla="*/ 1887858 w 4084221"/>
              <a:gd name="connsiteY6" fmla="*/ 2751068 h 2819207"/>
              <a:gd name="connsiteX7" fmla="*/ 1219645 w 4084221"/>
              <a:gd name="connsiteY7" fmla="*/ 2332942 h 2819207"/>
              <a:gd name="connsiteX8" fmla="*/ 117649 w 4084221"/>
              <a:gd name="connsiteY8" fmla="*/ 1859439 h 2819207"/>
              <a:gd name="connsiteX9" fmla="*/ 109537 w 4084221"/>
              <a:gd name="connsiteY9" fmla="*/ 976596 h 2819207"/>
              <a:gd name="connsiteX0" fmla="*/ 109537 w 4084221"/>
              <a:gd name="connsiteY0" fmla="*/ 976596 h 2819207"/>
              <a:gd name="connsiteX1" fmla="*/ 1297797 w 4084221"/>
              <a:gd name="connsiteY1" fmla="*/ 449437 h 2819207"/>
              <a:gd name="connsiteX2" fmla="*/ 2415398 w 4084221"/>
              <a:gd name="connsiteY2" fmla="*/ 11776 h 2819207"/>
              <a:gd name="connsiteX3" fmla="*/ 3958935 w 4084221"/>
              <a:gd name="connsiteY3" fmla="*/ 351744 h 2819207"/>
              <a:gd name="connsiteX4" fmla="*/ 3931581 w 4084221"/>
              <a:gd name="connsiteY4" fmla="*/ 2481436 h 2819207"/>
              <a:gd name="connsiteX5" fmla="*/ 3439213 w 4084221"/>
              <a:gd name="connsiteY5" fmla="*/ 2778420 h 2819207"/>
              <a:gd name="connsiteX6" fmla="*/ 1887858 w 4084221"/>
              <a:gd name="connsiteY6" fmla="*/ 2751068 h 2819207"/>
              <a:gd name="connsiteX7" fmla="*/ 1177571 w 4084221"/>
              <a:gd name="connsiteY7" fmla="*/ 2385333 h 2819207"/>
              <a:gd name="connsiteX8" fmla="*/ 117649 w 4084221"/>
              <a:gd name="connsiteY8" fmla="*/ 1859439 h 2819207"/>
              <a:gd name="connsiteX9" fmla="*/ 109537 w 4084221"/>
              <a:gd name="connsiteY9" fmla="*/ 976596 h 2819207"/>
              <a:gd name="connsiteX0" fmla="*/ 109537 w 4084221"/>
              <a:gd name="connsiteY0" fmla="*/ 941491 h 2784102"/>
              <a:gd name="connsiteX1" fmla="*/ 1297797 w 4084221"/>
              <a:gd name="connsiteY1" fmla="*/ 414332 h 2784102"/>
              <a:gd name="connsiteX2" fmla="*/ 2415399 w 4084221"/>
              <a:gd name="connsiteY2" fmla="*/ 20329 h 2784102"/>
              <a:gd name="connsiteX3" fmla="*/ 3958935 w 4084221"/>
              <a:gd name="connsiteY3" fmla="*/ 316639 h 2784102"/>
              <a:gd name="connsiteX4" fmla="*/ 3931581 w 4084221"/>
              <a:gd name="connsiteY4" fmla="*/ 2446331 h 2784102"/>
              <a:gd name="connsiteX5" fmla="*/ 3439213 w 4084221"/>
              <a:gd name="connsiteY5" fmla="*/ 2743315 h 2784102"/>
              <a:gd name="connsiteX6" fmla="*/ 1887858 w 4084221"/>
              <a:gd name="connsiteY6" fmla="*/ 2715963 h 2784102"/>
              <a:gd name="connsiteX7" fmla="*/ 1177571 w 4084221"/>
              <a:gd name="connsiteY7" fmla="*/ 2350228 h 2784102"/>
              <a:gd name="connsiteX8" fmla="*/ 117649 w 4084221"/>
              <a:gd name="connsiteY8" fmla="*/ 1824334 h 2784102"/>
              <a:gd name="connsiteX9" fmla="*/ 109537 w 4084221"/>
              <a:gd name="connsiteY9" fmla="*/ 941491 h 2784102"/>
              <a:gd name="connsiteX0" fmla="*/ 109537 w 4084221"/>
              <a:gd name="connsiteY0" fmla="*/ 941491 h 2784102"/>
              <a:gd name="connsiteX1" fmla="*/ 1297797 w 4084221"/>
              <a:gd name="connsiteY1" fmla="*/ 414332 h 2784102"/>
              <a:gd name="connsiteX2" fmla="*/ 2415399 w 4084221"/>
              <a:gd name="connsiteY2" fmla="*/ 20329 h 2784102"/>
              <a:gd name="connsiteX3" fmla="*/ 3958935 w 4084221"/>
              <a:gd name="connsiteY3" fmla="*/ 316639 h 2784102"/>
              <a:gd name="connsiteX4" fmla="*/ 3931581 w 4084221"/>
              <a:gd name="connsiteY4" fmla="*/ 2446331 h 2784102"/>
              <a:gd name="connsiteX5" fmla="*/ 3439213 w 4084221"/>
              <a:gd name="connsiteY5" fmla="*/ 2743315 h 2784102"/>
              <a:gd name="connsiteX6" fmla="*/ 1887858 w 4084221"/>
              <a:gd name="connsiteY6" fmla="*/ 2715963 h 2784102"/>
              <a:gd name="connsiteX7" fmla="*/ 1135497 w 4084221"/>
              <a:gd name="connsiteY7" fmla="*/ 2367692 h 2784102"/>
              <a:gd name="connsiteX8" fmla="*/ 117649 w 4084221"/>
              <a:gd name="connsiteY8" fmla="*/ 1824334 h 2784102"/>
              <a:gd name="connsiteX9" fmla="*/ 109537 w 4084221"/>
              <a:gd name="connsiteY9" fmla="*/ 941491 h 2784102"/>
              <a:gd name="connsiteX0" fmla="*/ 94113 w 4068797"/>
              <a:gd name="connsiteY0" fmla="*/ 936210 h 2778821"/>
              <a:gd name="connsiteX1" fmla="*/ 1064900 w 4068797"/>
              <a:gd name="connsiteY1" fmla="*/ 337674 h 2778821"/>
              <a:gd name="connsiteX2" fmla="*/ 2399975 w 4068797"/>
              <a:gd name="connsiteY2" fmla="*/ 15048 h 2778821"/>
              <a:gd name="connsiteX3" fmla="*/ 3943511 w 4068797"/>
              <a:gd name="connsiteY3" fmla="*/ 311358 h 2778821"/>
              <a:gd name="connsiteX4" fmla="*/ 3916157 w 4068797"/>
              <a:gd name="connsiteY4" fmla="*/ 2441050 h 2778821"/>
              <a:gd name="connsiteX5" fmla="*/ 3423789 w 4068797"/>
              <a:gd name="connsiteY5" fmla="*/ 2738034 h 2778821"/>
              <a:gd name="connsiteX6" fmla="*/ 1872434 w 4068797"/>
              <a:gd name="connsiteY6" fmla="*/ 2710682 h 2778821"/>
              <a:gd name="connsiteX7" fmla="*/ 1120073 w 4068797"/>
              <a:gd name="connsiteY7" fmla="*/ 2362411 h 2778821"/>
              <a:gd name="connsiteX8" fmla="*/ 102225 w 4068797"/>
              <a:gd name="connsiteY8" fmla="*/ 1819053 h 2778821"/>
              <a:gd name="connsiteX9" fmla="*/ 94113 w 4068797"/>
              <a:gd name="connsiteY9" fmla="*/ 936210 h 2778821"/>
              <a:gd name="connsiteX0" fmla="*/ 72555 w 4115914"/>
              <a:gd name="connsiteY0" fmla="*/ 851854 h 2778821"/>
              <a:gd name="connsiteX1" fmla="*/ 1112017 w 4115914"/>
              <a:gd name="connsiteY1" fmla="*/ 337674 h 2778821"/>
              <a:gd name="connsiteX2" fmla="*/ 2447092 w 4115914"/>
              <a:gd name="connsiteY2" fmla="*/ 15048 h 2778821"/>
              <a:gd name="connsiteX3" fmla="*/ 3990628 w 4115914"/>
              <a:gd name="connsiteY3" fmla="*/ 311358 h 2778821"/>
              <a:gd name="connsiteX4" fmla="*/ 3963274 w 4115914"/>
              <a:gd name="connsiteY4" fmla="*/ 2441050 h 2778821"/>
              <a:gd name="connsiteX5" fmla="*/ 3470906 w 4115914"/>
              <a:gd name="connsiteY5" fmla="*/ 2738034 h 2778821"/>
              <a:gd name="connsiteX6" fmla="*/ 1919551 w 4115914"/>
              <a:gd name="connsiteY6" fmla="*/ 2710682 h 2778821"/>
              <a:gd name="connsiteX7" fmla="*/ 1167190 w 4115914"/>
              <a:gd name="connsiteY7" fmla="*/ 2362411 h 2778821"/>
              <a:gd name="connsiteX8" fmla="*/ 149342 w 4115914"/>
              <a:gd name="connsiteY8" fmla="*/ 1819053 h 2778821"/>
              <a:gd name="connsiteX9" fmla="*/ 72555 w 4115914"/>
              <a:gd name="connsiteY9" fmla="*/ 851854 h 2778821"/>
              <a:gd name="connsiteX0" fmla="*/ 72555 w 4115914"/>
              <a:gd name="connsiteY0" fmla="*/ 851854 h 2778821"/>
              <a:gd name="connsiteX1" fmla="*/ 1112017 w 4115914"/>
              <a:gd name="connsiteY1" fmla="*/ 337674 h 2778821"/>
              <a:gd name="connsiteX2" fmla="*/ 2447092 w 4115914"/>
              <a:gd name="connsiteY2" fmla="*/ 15048 h 2778821"/>
              <a:gd name="connsiteX3" fmla="*/ 3990628 w 4115914"/>
              <a:gd name="connsiteY3" fmla="*/ 311358 h 2778821"/>
              <a:gd name="connsiteX4" fmla="*/ 3963274 w 4115914"/>
              <a:gd name="connsiteY4" fmla="*/ 2441050 h 2778821"/>
              <a:gd name="connsiteX5" fmla="*/ 3470906 w 4115914"/>
              <a:gd name="connsiteY5" fmla="*/ 2738034 h 2778821"/>
              <a:gd name="connsiteX6" fmla="*/ 1919551 w 4115914"/>
              <a:gd name="connsiteY6" fmla="*/ 2710682 h 2778821"/>
              <a:gd name="connsiteX7" fmla="*/ 531940 w 4115914"/>
              <a:gd name="connsiteY7" fmla="*/ 2316989 h 2778821"/>
              <a:gd name="connsiteX8" fmla="*/ 149342 w 4115914"/>
              <a:gd name="connsiteY8" fmla="*/ 1819053 h 2778821"/>
              <a:gd name="connsiteX9" fmla="*/ 72555 w 4115914"/>
              <a:gd name="connsiteY9" fmla="*/ 851854 h 2778821"/>
              <a:gd name="connsiteX0" fmla="*/ 72555 w 4119382"/>
              <a:gd name="connsiteY0" fmla="*/ 851854 h 2878741"/>
              <a:gd name="connsiteX1" fmla="*/ 1112017 w 4119382"/>
              <a:gd name="connsiteY1" fmla="*/ 337674 h 2878741"/>
              <a:gd name="connsiteX2" fmla="*/ 2447092 w 4119382"/>
              <a:gd name="connsiteY2" fmla="*/ 15048 h 2878741"/>
              <a:gd name="connsiteX3" fmla="*/ 3990628 w 4119382"/>
              <a:gd name="connsiteY3" fmla="*/ 311358 h 2878741"/>
              <a:gd name="connsiteX4" fmla="*/ 3963274 w 4119382"/>
              <a:gd name="connsiteY4" fmla="*/ 2441050 h 2878741"/>
              <a:gd name="connsiteX5" fmla="*/ 3390785 w 4119382"/>
              <a:gd name="connsiteY5" fmla="*/ 2867812 h 2878741"/>
              <a:gd name="connsiteX6" fmla="*/ 1919551 w 4119382"/>
              <a:gd name="connsiteY6" fmla="*/ 2710682 h 2878741"/>
              <a:gd name="connsiteX7" fmla="*/ 531940 w 4119382"/>
              <a:gd name="connsiteY7" fmla="*/ 2316989 h 2878741"/>
              <a:gd name="connsiteX8" fmla="*/ 149342 w 4119382"/>
              <a:gd name="connsiteY8" fmla="*/ 1819053 h 2878741"/>
              <a:gd name="connsiteX9" fmla="*/ 72555 w 4119382"/>
              <a:gd name="connsiteY9" fmla="*/ 851854 h 2878741"/>
              <a:gd name="connsiteX0" fmla="*/ 72555 w 4122190"/>
              <a:gd name="connsiteY0" fmla="*/ 851854 h 2890825"/>
              <a:gd name="connsiteX1" fmla="*/ 1112017 w 4122190"/>
              <a:gd name="connsiteY1" fmla="*/ 337674 h 2890825"/>
              <a:gd name="connsiteX2" fmla="*/ 2447092 w 4122190"/>
              <a:gd name="connsiteY2" fmla="*/ 15048 h 2890825"/>
              <a:gd name="connsiteX3" fmla="*/ 3990628 w 4122190"/>
              <a:gd name="connsiteY3" fmla="*/ 311358 h 2890825"/>
              <a:gd name="connsiteX4" fmla="*/ 3963274 w 4122190"/>
              <a:gd name="connsiteY4" fmla="*/ 2441050 h 2890825"/>
              <a:gd name="connsiteX5" fmla="*/ 3327832 w 4122190"/>
              <a:gd name="connsiteY5" fmla="*/ 2880789 h 2890825"/>
              <a:gd name="connsiteX6" fmla="*/ 1919551 w 4122190"/>
              <a:gd name="connsiteY6" fmla="*/ 2710682 h 2890825"/>
              <a:gd name="connsiteX7" fmla="*/ 531940 w 4122190"/>
              <a:gd name="connsiteY7" fmla="*/ 2316989 h 2890825"/>
              <a:gd name="connsiteX8" fmla="*/ 149342 w 4122190"/>
              <a:gd name="connsiteY8" fmla="*/ 1819053 h 2890825"/>
              <a:gd name="connsiteX9" fmla="*/ 72555 w 4122190"/>
              <a:gd name="connsiteY9" fmla="*/ 851854 h 2890825"/>
              <a:gd name="connsiteX0" fmla="*/ 72555 w 4107173"/>
              <a:gd name="connsiteY0" fmla="*/ 853419 h 2890301"/>
              <a:gd name="connsiteX1" fmla="*/ 1112017 w 4107173"/>
              <a:gd name="connsiteY1" fmla="*/ 339239 h 2890301"/>
              <a:gd name="connsiteX2" fmla="*/ 2447092 w 4107173"/>
              <a:gd name="connsiteY2" fmla="*/ 16613 h 2890301"/>
              <a:gd name="connsiteX3" fmla="*/ 3990628 w 4107173"/>
              <a:gd name="connsiteY3" fmla="*/ 312923 h 2890301"/>
              <a:gd name="connsiteX4" fmla="*/ 3923214 w 4107173"/>
              <a:gd name="connsiteY4" fmla="*/ 2481549 h 2890301"/>
              <a:gd name="connsiteX5" fmla="*/ 3327832 w 4107173"/>
              <a:gd name="connsiteY5" fmla="*/ 2882354 h 2890301"/>
              <a:gd name="connsiteX6" fmla="*/ 1919551 w 4107173"/>
              <a:gd name="connsiteY6" fmla="*/ 2712247 h 2890301"/>
              <a:gd name="connsiteX7" fmla="*/ 531940 w 4107173"/>
              <a:gd name="connsiteY7" fmla="*/ 2318554 h 2890301"/>
              <a:gd name="connsiteX8" fmla="*/ 149342 w 4107173"/>
              <a:gd name="connsiteY8" fmla="*/ 1820618 h 2890301"/>
              <a:gd name="connsiteX9" fmla="*/ 72555 w 4107173"/>
              <a:gd name="connsiteY9" fmla="*/ 853419 h 2890301"/>
              <a:gd name="connsiteX0" fmla="*/ 72555 w 4107173"/>
              <a:gd name="connsiteY0" fmla="*/ 853419 h 2890301"/>
              <a:gd name="connsiteX1" fmla="*/ 1112017 w 4107173"/>
              <a:gd name="connsiteY1" fmla="*/ 339239 h 2890301"/>
              <a:gd name="connsiteX2" fmla="*/ 2447092 w 4107173"/>
              <a:gd name="connsiteY2" fmla="*/ 16613 h 2890301"/>
              <a:gd name="connsiteX3" fmla="*/ 3990628 w 4107173"/>
              <a:gd name="connsiteY3" fmla="*/ 312923 h 2890301"/>
              <a:gd name="connsiteX4" fmla="*/ 3923214 w 4107173"/>
              <a:gd name="connsiteY4" fmla="*/ 2481549 h 2890301"/>
              <a:gd name="connsiteX5" fmla="*/ 3327832 w 4107173"/>
              <a:gd name="connsiteY5" fmla="*/ 2882354 h 2890301"/>
              <a:gd name="connsiteX6" fmla="*/ 1919551 w 4107173"/>
              <a:gd name="connsiteY6" fmla="*/ 2712247 h 2890301"/>
              <a:gd name="connsiteX7" fmla="*/ 497602 w 4107173"/>
              <a:gd name="connsiteY7" fmla="*/ 2318554 h 2890301"/>
              <a:gd name="connsiteX8" fmla="*/ 149342 w 4107173"/>
              <a:gd name="connsiteY8" fmla="*/ 1820618 h 2890301"/>
              <a:gd name="connsiteX9" fmla="*/ 72555 w 4107173"/>
              <a:gd name="connsiteY9" fmla="*/ 853419 h 2890301"/>
              <a:gd name="connsiteX0" fmla="*/ 72555 w 4107173"/>
              <a:gd name="connsiteY0" fmla="*/ 825771 h 2862653"/>
              <a:gd name="connsiteX1" fmla="*/ 1112017 w 4107173"/>
              <a:gd name="connsiteY1" fmla="*/ 311591 h 2862653"/>
              <a:gd name="connsiteX2" fmla="*/ 2447092 w 4107173"/>
              <a:gd name="connsiteY2" fmla="*/ 27899 h 2862653"/>
              <a:gd name="connsiteX3" fmla="*/ 3990628 w 4107173"/>
              <a:gd name="connsiteY3" fmla="*/ 285275 h 2862653"/>
              <a:gd name="connsiteX4" fmla="*/ 3923214 w 4107173"/>
              <a:gd name="connsiteY4" fmla="*/ 2453901 h 2862653"/>
              <a:gd name="connsiteX5" fmla="*/ 3327832 w 4107173"/>
              <a:gd name="connsiteY5" fmla="*/ 2854706 h 2862653"/>
              <a:gd name="connsiteX6" fmla="*/ 1919551 w 4107173"/>
              <a:gd name="connsiteY6" fmla="*/ 2684599 h 2862653"/>
              <a:gd name="connsiteX7" fmla="*/ 497602 w 4107173"/>
              <a:gd name="connsiteY7" fmla="*/ 2290906 h 2862653"/>
              <a:gd name="connsiteX8" fmla="*/ 149342 w 4107173"/>
              <a:gd name="connsiteY8" fmla="*/ 1792970 h 2862653"/>
              <a:gd name="connsiteX9" fmla="*/ 72555 w 4107173"/>
              <a:gd name="connsiteY9" fmla="*/ 825771 h 2862653"/>
              <a:gd name="connsiteX0" fmla="*/ 72555 w 4138399"/>
              <a:gd name="connsiteY0" fmla="*/ 807807 h 2844689"/>
              <a:gd name="connsiteX1" fmla="*/ 1112017 w 4138399"/>
              <a:gd name="connsiteY1" fmla="*/ 293627 h 2844689"/>
              <a:gd name="connsiteX2" fmla="*/ 2447092 w 4138399"/>
              <a:gd name="connsiteY2" fmla="*/ 9935 h 2844689"/>
              <a:gd name="connsiteX3" fmla="*/ 4030689 w 4138399"/>
              <a:gd name="connsiteY3" fmla="*/ 312733 h 2844689"/>
              <a:gd name="connsiteX4" fmla="*/ 3923214 w 4138399"/>
              <a:gd name="connsiteY4" fmla="*/ 2435937 h 2844689"/>
              <a:gd name="connsiteX5" fmla="*/ 3327832 w 4138399"/>
              <a:gd name="connsiteY5" fmla="*/ 2836742 h 2844689"/>
              <a:gd name="connsiteX6" fmla="*/ 1919551 w 4138399"/>
              <a:gd name="connsiteY6" fmla="*/ 2666635 h 2844689"/>
              <a:gd name="connsiteX7" fmla="*/ 497602 w 4138399"/>
              <a:gd name="connsiteY7" fmla="*/ 2272942 h 2844689"/>
              <a:gd name="connsiteX8" fmla="*/ 149342 w 4138399"/>
              <a:gd name="connsiteY8" fmla="*/ 1775006 h 2844689"/>
              <a:gd name="connsiteX9" fmla="*/ 72555 w 4138399"/>
              <a:gd name="connsiteY9" fmla="*/ 807807 h 284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8399" h="2844689">
                <a:moveTo>
                  <a:pt x="72555" y="807807"/>
                </a:moveTo>
                <a:cubicBezTo>
                  <a:pt x="233001" y="560911"/>
                  <a:pt x="716261" y="426606"/>
                  <a:pt x="1112017" y="293627"/>
                </a:cubicBezTo>
                <a:cubicBezTo>
                  <a:pt x="1507773" y="160648"/>
                  <a:pt x="1960647" y="6751"/>
                  <a:pt x="2447092" y="9935"/>
                </a:cubicBezTo>
                <a:cubicBezTo>
                  <a:pt x="2933537" y="13119"/>
                  <a:pt x="3784669" y="-91601"/>
                  <a:pt x="4030689" y="312733"/>
                </a:cubicBezTo>
                <a:cubicBezTo>
                  <a:pt x="4276709" y="717067"/>
                  <a:pt x="4040357" y="2015269"/>
                  <a:pt x="3923214" y="2435937"/>
                </a:cubicBezTo>
                <a:cubicBezTo>
                  <a:pt x="3806071" y="2856605"/>
                  <a:pt x="3661776" y="2798292"/>
                  <a:pt x="3327832" y="2836742"/>
                </a:cubicBezTo>
                <a:cubicBezTo>
                  <a:pt x="2993888" y="2875192"/>
                  <a:pt x="2352654" y="2766932"/>
                  <a:pt x="1919551" y="2666635"/>
                </a:cubicBezTo>
                <a:cubicBezTo>
                  <a:pt x="1447371" y="2574153"/>
                  <a:pt x="815427" y="2414270"/>
                  <a:pt x="497602" y="2272942"/>
                </a:cubicBezTo>
                <a:cubicBezTo>
                  <a:pt x="179777" y="2131614"/>
                  <a:pt x="287414" y="2004909"/>
                  <a:pt x="149342" y="1775006"/>
                </a:cubicBezTo>
                <a:cubicBezTo>
                  <a:pt x="54255" y="1568549"/>
                  <a:pt x="-87891" y="1054703"/>
                  <a:pt x="72555" y="807807"/>
                </a:cubicBezTo>
                <a:close/>
              </a:path>
            </a:pathLst>
          </a:custGeom>
          <a:noFill/>
          <a:ln w="57150" cap="rnd">
            <a:solidFill>
              <a:srgbClr val="FF0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61" name="Straight Connector 60">
            <a:extLst>
              <a:ext uri="{FF2B5EF4-FFF2-40B4-BE49-F238E27FC236}">
                <a16:creationId xmlns:a16="http://schemas.microsoft.com/office/drawing/2014/main" id="{BCD1B17E-B13E-42AB-A32C-896B81B3557F}"/>
              </a:ext>
            </a:extLst>
          </p:cNvPr>
          <p:cNvCxnSpPr>
            <a:cxnSpLocks/>
          </p:cNvCxnSpPr>
          <p:nvPr/>
        </p:nvCxnSpPr>
        <p:spPr>
          <a:xfrm>
            <a:off x="8904312" y="6330806"/>
            <a:ext cx="73152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CD39B9A-4910-4A9A-8F13-3DAA5C562BCB}"/>
              </a:ext>
            </a:extLst>
          </p:cNvPr>
          <p:cNvCxnSpPr>
            <a:cxnSpLocks/>
          </p:cNvCxnSpPr>
          <p:nvPr/>
        </p:nvCxnSpPr>
        <p:spPr>
          <a:xfrm>
            <a:off x="8904312" y="6530861"/>
            <a:ext cx="731520" cy="0"/>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ED31B71A-FDF1-47AC-97D0-E7B4DD660DC3}"/>
              </a:ext>
            </a:extLst>
          </p:cNvPr>
          <p:cNvSpPr txBox="1"/>
          <p:nvPr/>
        </p:nvSpPr>
        <p:spPr>
          <a:xfrm>
            <a:off x="9406023" y="6145866"/>
            <a:ext cx="2106270"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j-lt"/>
              </a:rPr>
              <a:t>data + handshake</a:t>
            </a:r>
          </a:p>
        </p:txBody>
      </p:sp>
      <p:sp>
        <p:nvSpPr>
          <p:cNvPr id="64" name="TextBox 63">
            <a:extLst>
              <a:ext uri="{FF2B5EF4-FFF2-40B4-BE49-F238E27FC236}">
                <a16:creationId xmlns:a16="http://schemas.microsoft.com/office/drawing/2014/main" id="{5B1699E8-4305-45A4-9A4D-B639F2069615}"/>
              </a:ext>
            </a:extLst>
          </p:cNvPr>
          <p:cNvSpPr txBox="1"/>
          <p:nvPr/>
        </p:nvSpPr>
        <p:spPr>
          <a:xfrm>
            <a:off x="9460287" y="6330806"/>
            <a:ext cx="1794374" cy="338554"/>
          </a:xfrm>
          <a:prstGeom prst="rect">
            <a:avLst/>
          </a:prstGeom>
          <a:noFill/>
        </p:spPr>
        <p:txBody>
          <a:bodyPr wrap="square" rtlCol="0">
            <a:spAutoFit/>
          </a:bodyPr>
          <a:lstStyle/>
          <a:p>
            <a:pPr algn="ctr"/>
            <a:r>
              <a:rPr lang="hr-HR" sz="1600" b="1" dirty="0">
                <a:solidFill>
                  <a:schemeClr val="tx1">
                    <a:lumMod val="75000"/>
                    <a:lumOff val="25000"/>
                  </a:schemeClr>
                </a:solidFill>
                <a:latin typeface="+mj-lt"/>
              </a:rPr>
              <a:t>speculative tag</a:t>
            </a:r>
            <a:endParaRPr lang="en-US" sz="1600" b="1" dirty="0">
              <a:solidFill>
                <a:schemeClr val="tx1">
                  <a:lumMod val="75000"/>
                  <a:lumOff val="25000"/>
                </a:schemeClr>
              </a:solidFill>
              <a:latin typeface="+mj-lt"/>
            </a:endParaRPr>
          </a:p>
        </p:txBody>
      </p:sp>
    </p:spTree>
    <p:extLst>
      <p:ext uri="{BB962C8B-B14F-4D97-AF65-F5344CB8AC3E}">
        <p14:creationId xmlns:p14="http://schemas.microsoft.com/office/powerpoint/2010/main" val="3277098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016" y="-228600"/>
            <a:ext cx="8964488" cy="1143000"/>
          </a:xfrm>
        </p:spPr>
        <p:txBody>
          <a:bodyPr>
            <a:normAutofit/>
          </a:bodyPr>
          <a:lstStyle/>
          <a:p>
            <a:pPr algn="ctr"/>
            <a:r>
              <a:rPr lang="en-US" sz="3600" dirty="0"/>
              <a:t>Overview</a:t>
            </a:r>
          </a:p>
        </p:txBody>
      </p:sp>
      <p:sp>
        <p:nvSpPr>
          <p:cNvPr id="9" name="Content Placeholder 2"/>
          <p:cNvSpPr>
            <a:spLocks noGrp="1"/>
          </p:cNvSpPr>
          <p:nvPr>
            <p:ph idx="1"/>
          </p:nvPr>
        </p:nvSpPr>
        <p:spPr>
          <a:xfrm>
            <a:off x="1991544" y="1700808"/>
            <a:ext cx="8604448" cy="4104456"/>
          </a:xfrm>
        </p:spPr>
        <p:txBody>
          <a:bodyPr>
            <a:noAutofit/>
          </a:bodyPr>
          <a:lstStyle/>
          <a:p>
            <a:r>
              <a:rPr lang="en-US" sz="2400" dirty="0">
                <a:latin typeface="+mj-lt"/>
              </a:rPr>
              <a:t>Background </a:t>
            </a:r>
          </a:p>
          <a:p>
            <a:r>
              <a:rPr lang="en-US" sz="2400" dirty="0">
                <a:latin typeface="+mj-lt"/>
              </a:rPr>
              <a:t>Speculation: Basic Idea</a:t>
            </a:r>
          </a:p>
          <a:p>
            <a:r>
              <a:rPr lang="en-US" sz="2400" b="1" dirty="0">
                <a:latin typeface="+mj-lt"/>
              </a:rPr>
              <a:t>Components for Speculation </a:t>
            </a:r>
          </a:p>
          <a:p>
            <a:r>
              <a:rPr lang="en-US" sz="2400" dirty="0">
                <a:latin typeface="+mj-lt"/>
              </a:rPr>
              <a:t>Increasing Performance</a:t>
            </a:r>
          </a:p>
          <a:p>
            <a:r>
              <a:rPr lang="en-US" sz="2400" dirty="0">
                <a:latin typeface="+mj-lt"/>
              </a:rPr>
              <a:t>Evaluation</a:t>
            </a:r>
          </a:p>
          <a:p>
            <a:r>
              <a:rPr lang="en-US" sz="2400" dirty="0">
                <a:latin typeface="+mj-lt"/>
              </a:rPr>
              <a:t>Conclusion</a:t>
            </a:r>
          </a:p>
          <a:p>
            <a:endParaRPr lang="en-US" sz="2400" dirty="0">
              <a:latin typeface="+mj-lt"/>
            </a:endParaRPr>
          </a:p>
        </p:txBody>
      </p:sp>
      <p:sp>
        <p:nvSpPr>
          <p:cNvPr id="3" name="Slide Number Placeholder 2"/>
          <p:cNvSpPr>
            <a:spLocks noGrp="1"/>
          </p:cNvSpPr>
          <p:nvPr>
            <p:ph type="sldNum" sz="quarter" idx="12"/>
          </p:nvPr>
        </p:nvSpPr>
        <p:spPr/>
        <p:txBody>
          <a:bodyPr/>
          <a:lstStyle/>
          <a:p>
            <a:fld id="{A33FDA8A-BBFB-48A1-88B9-4C7DF46BF3B4}" type="slidenum">
              <a:rPr lang="hr-HR" smtClean="0"/>
              <a:pPr/>
              <a:t>23</a:t>
            </a:fld>
            <a:endParaRPr lang="hr-HR"/>
          </a:p>
        </p:txBody>
      </p:sp>
    </p:spTree>
    <p:extLst>
      <p:ext uri="{BB962C8B-B14F-4D97-AF65-F5344CB8AC3E}">
        <p14:creationId xmlns:p14="http://schemas.microsoft.com/office/powerpoint/2010/main" val="331320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D118084-523E-4453-9234-B0720A0EC4A6}"/>
              </a:ext>
            </a:extLst>
          </p:cNvPr>
          <p:cNvCxnSpPr>
            <a:cxnSpLocks/>
          </p:cNvCxnSpPr>
          <p:nvPr/>
        </p:nvCxnSpPr>
        <p:spPr>
          <a:xfrm>
            <a:off x="3861667" y="4506913"/>
            <a:ext cx="0" cy="457200"/>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20DBE47-90DD-4841-8A45-91C684B0899B}"/>
              </a:ext>
            </a:extLst>
          </p:cNvPr>
          <p:cNvSpPr/>
          <p:nvPr/>
        </p:nvSpPr>
        <p:spPr>
          <a:xfrm>
            <a:off x="2999656" y="4000501"/>
            <a:ext cx="1023937" cy="506413"/>
          </a:xfrm>
          <a:prstGeom prst="rect">
            <a:avLst/>
          </a:prstGeom>
          <a:solidFill>
            <a:srgbClr val="33CC3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7854" tIns="48927" rIns="97854" bIns="48927" anchor="ctr"/>
          <a:lstStyle/>
          <a:p>
            <a:pPr algn="ctr">
              <a:defRPr/>
            </a:pPr>
            <a:r>
              <a:rPr lang="hr-HR" b="1" dirty="0">
                <a:solidFill>
                  <a:schemeClr val="tx1">
                    <a:lumMod val="75000"/>
                    <a:lumOff val="25000"/>
                  </a:schemeClr>
                </a:solidFill>
                <a:latin typeface="+mj-lt"/>
              </a:rPr>
              <a:t>Spec.</a:t>
            </a:r>
          </a:p>
          <a:p>
            <a:pPr algn="ctr">
              <a:defRPr/>
            </a:pPr>
            <a:r>
              <a:rPr lang="hr-HR" b="1" dirty="0">
                <a:solidFill>
                  <a:schemeClr val="tx1">
                    <a:lumMod val="75000"/>
                    <a:lumOff val="25000"/>
                  </a:schemeClr>
                </a:solidFill>
                <a:latin typeface="+mj-lt"/>
              </a:rPr>
              <a:t>Branch</a:t>
            </a:r>
            <a:endParaRPr lang="en-US" b="1" dirty="0">
              <a:solidFill>
                <a:schemeClr val="tx1">
                  <a:lumMod val="75000"/>
                  <a:lumOff val="25000"/>
                </a:schemeClr>
              </a:solidFill>
              <a:latin typeface="+mj-lt"/>
            </a:endParaRPr>
          </a:p>
        </p:txBody>
      </p:sp>
      <p:cxnSp>
        <p:nvCxnSpPr>
          <p:cNvPr id="13" name="Straight Arrow Connector 12">
            <a:extLst>
              <a:ext uri="{FF2B5EF4-FFF2-40B4-BE49-F238E27FC236}">
                <a16:creationId xmlns:a16="http://schemas.microsoft.com/office/drawing/2014/main" id="{FB8A754D-97A3-498F-A097-360FC97C55F1}"/>
              </a:ext>
            </a:extLst>
          </p:cNvPr>
          <p:cNvCxnSpPr>
            <a:cxnSpLocks/>
          </p:cNvCxnSpPr>
          <p:nvPr/>
        </p:nvCxnSpPr>
        <p:spPr>
          <a:xfrm>
            <a:off x="3758827" y="4508500"/>
            <a:ext cx="0" cy="4572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2071152-5D88-49FC-A04E-262462B07750}"/>
              </a:ext>
            </a:extLst>
          </p:cNvPr>
          <p:cNvCxnSpPr>
            <a:cxnSpLocks/>
            <a:endCxn id="12" idx="0"/>
          </p:cNvCxnSpPr>
          <p:nvPr/>
        </p:nvCxnSpPr>
        <p:spPr>
          <a:xfrm>
            <a:off x="3502892" y="3141664"/>
            <a:ext cx="0" cy="85883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40096B-4631-44B9-99B5-9A14B667C8AF}"/>
              </a:ext>
            </a:extLst>
          </p:cNvPr>
          <p:cNvCxnSpPr>
            <a:cxnSpLocks/>
          </p:cNvCxnSpPr>
          <p:nvPr/>
        </p:nvCxnSpPr>
        <p:spPr>
          <a:xfrm>
            <a:off x="3144117" y="4506913"/>
            <a:ext cx="0" cy="4572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60">
            <a:extLst>
              <a:ext uri="{FF2B5EF4-FFF2-40B4-BE49-F238E27FC236}">
                <a16:creationId xmlns:a16="http://schemas.microsoft.com/office/drawing/2014/main" id="{9DA822F4-219E-4143-9BB3-CE5D6C9BCA70}"/>
              </a:ext>
            </a:extLst>
          </p:cNvPr>
          <p:cNvCxnSpPr>
            <a:cxnSpLocks/>
          </p:cNvCxnSpPr>
          <p:nvPr/>
        </p:nvCxnSpPr>
        <p:spPr>
          <a:xfrm rot="5400000">
            <a:off x="4114874" y="3594894"/>
            <a:ext cx="587375" cy="731838"/>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668016" y="-228600"/>
            <a:ext cx="8964488" cy="1143000"/>
          </a:xfrm>
        </p:spPr>
        <p:txBody>
          <a:bodyPr>
            <a:normAutofit/>
          </a:bodyPr>
          <a:lstStyle/>
          <a:p>
            <a:pPr algn="ctr"/>
            <a:r>
              <a:rPr lang="en-US" sz="3600" dirty="0"/>
              <a:t>Components for Speculation</a:t>
            </a:r>
          </a:p>
        </p:txBody>
      </p:sp>
      <p:sp>
        <p:nvSpPr>
          <p:cNvPr id="17" name="Content Placeholder 2"/>
          <p:cNvSpPr>
            <a:spLocks noGrp="1"/>
          </p:cNvSpPr>
          <p:nvPr>
            <p:ph idx="1"/>
          </p:nvPr>
        </p:nvSpPr>
        <p:spPr>
          <a:xfrm>
            <a:off x="1055440" y="1052736"/>
            <a:ext cx="9577064" cy="2376264"/>
          </a:xfrm>
        </p:spPr>
        <p:txBody>
          <a:bodyPr>
            <a:noAutofit/>
          </a:bodyPr>
          <a:lstStyle/>
          <a:p>
            <a:r>
              <a:rPr lang="en-US" altLang="en-US" sz="2400" dirty="0">
                <a:latin typeface="+mj-lt"/>
              </a:rPr>
              <a:t>Speculator</a:t>
            </a:r>
            <a:endParaRPr lang="en-US" sz="2400" dirty="0">
              <a:latin typeface="+mj-lt"/>
            </a:endParaRPr>
          </a:p>
          <a:p>
            <a:pPr lvl="1" algn="just">
              <a:lnSpc>
                <a:spcPct val="90000"/>
              </a:lnSpc>
            </a:pPr>
            <a:r>
              <a:rPr lang="en-US" altLang="en-US" sz="2000" dirty="0">
                <a:latin typeface="+mj-lt"/>
              </a:rPr>
              <a:t>Dataflow </a:t>
            </a:r>
            <a:r>
              <a:rPr lang="hr-HR" altLang="en-US" sz="2000" dirty="0">
                <a:latin typeface="+mj-lt"/>
              </a:rPr>
              <a:t>component which can, besides its standard functionality, also inject tokens before receiving </a:t>
            </a:r>
            <a:r>
              <a:rPr lang="en-US" altLang="en-US" sz="2000" dirty="0" smtClean="0">
                <a:latin typeface="+mj-lt"/>
              </a:rPr>
              <a:t>some of</a:t>
            </a:r>
            <a:r>
              <a:rPr lang="hr-HR" altLang="en-US" sz="2000" dirty="0" smtClean="0">
                <a:latin typeface="+mj-lt"/>
              </a:rPr>
              <a:t> </a:t>
            </a:r>
            <a:r>
              <a:rPr lang="hr-HR" altLang="en-US" sz="2000" dirty="0">
                <a:latin typeface="+mj-lt"/>
              </a:rPr>
              <a:t>its input(s)</a:t>
            </a:r>
          </a:p>
          <a:p>
            <a:pPr lvl="1">
              <a:lnSpc>
                <a:spcPct val="90000"/>
              </a:lnSpc>
              <a:defRPr/>
            </a:pPr>
            <a:r>
              <a:rPr lang="hr-HR" altLang="en-US" sz="2000" dirty="0">
                <a:latin typeface="+mj-lt"/>
              </a:rPr>
              <a:t>Branch Speculator, LSQ</a:t>
            </a:r>
            <a:endParaRPr lang="en-GB" altLang="en-US" sz="2000" dirty="0">
              <a:latin typeface="+mj-lt"/>
            </a:endParaRPr>
          </a:p>
          <a:p>
            <a:endParaRPr lang="en-US" sz="2400" dirty="0">
              <a:latin typeface="+mj-lt"/>
            </a:endParaRPr>
          </a:p>
        </p:txBody>
      </p:sp>
      <p:sp>
        <p:nvSpPr>
          <p:cNvPr id="3" name="Slide Number Placeholder 2"/>
          <p:cNvSpPr>
            <a:spLocks noGrp="1"/>
          </p:cNvSpPr>
          <p:nvPr>
            <p:ph type="sldNum" sz="quarter" idx="12"/>
          </p:nvPr>
        </p:nvSpPr>
        <p:spPr/>
        <p:txBody>
          <a:bodyPr/>
          <a:lstStyle/>
          <a:p>
            <a:fld id="{A33FDA8A-BBFB-48A1-88B9-4C7DF46BF3B4}" type="slidenum">
              <a:rPr lang="hr-HR" smtClean="0"/>
              <a:pPr/>
              <a:t>24</a:t>
            </a:fld>
            <a:endParaRPr lang="hr-HR"/>
          </a:p>
        </p:txBody>
      </p:sp>
      <p:cxnSp>
        <p:nvCxnSpPr>
          <p:cNvPr id="18" name="Straight Connector 17">
            <a:extLst>
              <a:ext uri="{FF2B5EF4-FFF2-40B4-BE49-F238E27FC236}">
                <a16:creationId xmlns:a16="http://schemas.microsoft.com/office/drawing/2014/main" id="{DD118084-523E-4453-9234-B0720A0EC4A6}"/>
              </a:ext>
            </a:extLst>
          </p:cNvPr>
          <p:cNvCxnSpPr>
            <a:cxnSpLocks/>
          </p:cNvCxnSpPr>
          <p:nvPr/>
        </p:nvCxnSpPr>
        <p:spPr>
          <a:xfrm>
            <a:off x="3261121" y="4506913"/>
            <a:ext cx="0" cy="457200"/>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968208" y="3429001"/>
            <a:ext cx="936104" cy="1622387"/>
          </a:xfrm>
          <a:prstGeom prst="rect">
            <a:avLst/>
          </a:prstGeom>
          <a:solidFill>
            <a:srgbClr val="FFF0E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rPr>
              <a:t>Spec. LSQ</a:t>
            </a:r>
          </a:p>
        </p:txBody>
      </p:sp>
      <p:cxnSp>
        <p:nvCxnSpPr>
          <p:cNvPr id="23" name="Straight Arrow Connector 22"/>
          <p:cNvCxnSpPr/>
          <p:nvPr/>
        </p:nvCxnSpPr>
        <p:spPr>
          <a:xfrm rot="16200000">
            <a:off x="7649296" y="3660566"/>
            <a:ext cx="1199" cy="64008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a:off x="7647162" y="4249427"/>
            <a:ext cx="1199" cy="64008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a:off x="7640531" y="4519352"/>
            <a:ext cx="1199" cy="64008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938036" y="4354873"/>
            <a:ext cx="1271943" cy="276999"/>
          </a:xfrm>
          <a:prstGeom prst="rect">
            <a:avLst/>
          </a:prstGeom>
        </p:spPr>
        <p:txBody>
          <a:bodyPr wrap="square">
            <a:spAutoFit/>
          </a:bodyPr>
          <a:lstStyle/>
          <a:p>
            <a:pPr lvl="1"/>
            <a:r>
              <a:rPr lang="hr-HR" sz="1200" b="1" dirty="0">
                <a:solidFill>
                  <a:schemeClr val="accent1">
                    <a:lumMod val="50000"/>
                  </a:schemeClr>
                </a:solidFill>
                <a:latin typeface="+mj-lt"/>
              </a:rPr>
              <a:t>data</a:t>
            </a:r>
          </a:p>
        </p:txBody>
      </p:sp>
      <p:sp>
        <p:nvSpPr>
          <p:cNvPr id="33" name="Rectangle 32"/>
          <p:cNvSpPr/>
          <p:nvPr/>
        </p:nvSpPr>
        <p:spPr>
          <a:xfrm>
            <a:off x="6835196" y="4627498"/>
            <a:ext cx="1271943" cy="276999"/>
          </a:xfrm>
          <a:prstGeom prst="rect">
            <a:avLst/>
          </a:prstGeom>
        </p:spPr>
        <p:txBody>
          <a:bodyPr wrap="square">
            <a:spAutoFit/>
          </a:bodyPr>
          <a:lstStyle/>
          <a:p>
            <a:pPr lvl="1"/>
            <a:r>
              <a:rPr lang="hr-HR" sz="1200" b="1" dirty="0">
                <a:solidFill>
                  <a:schemeClr val="accent1">
                    <a:lumMod val="50000"/>
                  </a:schemeClr>
                </a:solidFill>
                <a:latin typeface="+mj-lt"/>
              </a:rPr>
              <a:t>address</a:t>
            </a:r>
          </a:p>
        </p:txBody>
      </p:sp>
      <p:sp>
        <p:nvSpPr>
          <p:cNvPr id="36" name="Rectangle 35"/>
          <p:cNvSpPr/>
          <p:nvPr/>
        </p:nvSpPr>
        <p:spPr>
          <a:xfrm>
            <a:off x="6938037" y="3458095"/>
            <a:ext cx="1271943" cy="276999"/>
          </a:xfrm>
          <a:prstGeom prst="rect">
            <a:avLst/>
          </a:prstGeom>
        </p:spPr>
        <p:txBody>
          <a:bodyPr wrap="square">
            <a:spAutoFit/>
          </a:bodyPr>
          <a:lstStyle/>
          <a:p>
            <a:pPr lvl="1"/>
            <a:r>
              <a:rPr lang="hr-HR" sz="1200" b="1" dirty="0">
                <a:solidFill>
                  <a:schemeClr val="accent1">
                    <a:lumMod val="50000"/>
                  </a:schemeClr>
                </a:solidFill>
                <a:latin typeface="+mj-lt"/>
              </a:rPr>
              <a:t>data</a:t>
            </a:r>
          </a:p>
        </p:txBody>
      </p:sp>
      <p:sp>
        <p:nvSpPr>
          <p:cNvPr id="37" name="Rectangle 36"/>
          <p:cNvSpPr/>
          <p:nvPr/>
        </p:nvSpPr>
        <p:spPr>
          <a:xfrm>
            <a:off x="6841395" y="3764188"/>
            <a:ext cx="1271943" cy="276999"/>
          </a:xfrm>
          <a:prstGeom prst="rect">
            <a:avLst/>
          </a:prstGeom>
        </p:spPr>
        <p:txBody>
          <a:bodyPr wrap="square">
            <a:spAutoFit/>
          </a:bodyPr>
          <a:lstStyle/>
          <a:p>
            <a:pPr lvl="1"/>
            <a:r>
              <a:rPr lang="hr-HR" sz="1200" b="1" dirty="0">
                <a:solidFill>
                  <a:schemeClr val="accent1">
                    <a:lumMod val="50000"/>
                  </a:schemeClr>
                </a:solidFill>
                <a:latin typeface="+mj-lt"/>
              </a:rPr>
              <a:t>address</a:t>
            </a:r>
          </a:p>
        </p:txBody>
      </p:sp>
      <p:cxnSp>
        <p:nvCxnSpPr>
          <p:cNvPr id="38" name="Straight Arrow Connector 37"/>
          <p:cNvCxnSpPr/>
          <p:nvPr/>
        </p:nvCxnSpPr>
        <p:spPr>
          <a:xfrm rot="5400000" flipH="1">
            <a:off x="7647162" y="3437924"/>
            <a:ext cx="1199" cy="64008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757075" y="3645598"/>
            <a:ext cx="570442" cy="365760"/>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hr-HR" sz="1400" b="1" dirty="0">
                <a:solidFill>
                  <a:schemeClr val="tx1"/>
                </a:solidFill>
                <a:latin typeface="+mj-lt"/>
              </a:rPr>
              <a:t>L</a:t>
            </a:r>
            <a:r>
              <a:rPr lang="en-US" sz="1400" b="1" dirty="0" err="1">
                <a:solidFill>
                  <a:schemeClr val="tx1"/>
                </a:solidFill>
                <a:latin typeface="+mj-lt"/>
              </a:rPr>
              <a:t>oad</a:t>
            </a:r>
            <a:r>
              <a:rPr lang="hr-HR" sz="1400" b="1" dirty="0">
                <a:solidFill>
                  <a:schemeClr val="tx1"/>
                </a:solidFill>
                <a:latin typeface="+mj-lt"/>
              </a:rPr>
              <a:t> </a:t>
            </a:r>
            <a:endParaRPr lang="en-US" sz="1400" b="1" dirty="0">
              <a:solidFill>
                <a:schemeClr val="tx1"/>
              </a:solidFill>
              <a:latin typeface="+mj-lt"/>
            </a:endParaRPr>
          </a:p>
        </p:txBody>
      </p:sp>
      <p:sp>
        <p:nvSpPr>
          <p:cNvPr id="42" name="Rectangle 41"/>
          <p:cNvSpPr/>
          <p:nvPr/>
        </p:nvSpPr>
        <p:spPr>
          <a:xfrm>
            <a:off x="6752308" y="4515326"/>
            <a:ext cx="570442" cy="365760"/>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hr-HR" sz="1400" b="1" dirty="0">
                <a:solidFill>
                  <a:schemeClr val="tx1"/>
                </a:solidFill>
                <a:latin typeface="+mj-lt"/>
              </a:rPr>
              <a:t>S</a:t>
            </a:r>
            <a:r>
              <a:rPr lang="en-US" sz="1400" b="1" dirty="0">
                <a:solidFill>
                  <a:schemeClr val="tx1"/>
                </a:solidFill>
                <a:latin typeface="+mj-lt"/>
              </a:rPr>
              <a:t>tore</a:t>
            </a:r>
            <a:r>
              <a:rPr lang="hr-HR" sz="1400" b="1" dirty="0">
                <a:solidFill>
                  <a:schemeClr val="tx1"/>
                </a:solidFill>
                <a:latin typeface="+mj-lt"/>
              </a:rPr>
              <a:t> </a:t>
            </a:r>
            <a:endParaRPr lang="en-US" sz="1400" b="1" dirty="0">
              <a:solidFill>
                <a:schemeClr val="tx1"/>
              </a:solidFill>
              <a:latin typeface="+mj-lt"/>
            </a:endParaRPr>
          </a:p>
        </p:txBody>
      </p:sp>
      <p:cxnSp>
        <p:nvCxnSpPr>
          <p:cNvPr id="24" name="Straight Connector 23">
            <a:extLst>
              <a:ext uri="{FF2B5EF4-FFF2-40B4-BE49-F238E27FC236}">
                <a16:creationId xmlns:a16="http://schemas.microsoft.com/office/drawing/2014/main" id="{DD118084-523E-4453-9234-B0720A0EC4A6}"/>
              </a:ext>
            </a:extLst>
          </p:cNvPr>
          <p:cNvCxnSpPr>
            <a:cxnSpLocks/>
          </p:cNvCxnSpPr>
          <p:nvPr/>
        </p:nvCxnSpPr>
        <p:spPr>
          <a:xfrm>
            <a:off x="7322751" y="3697706"/>
            <a:ext cx="627127" cy="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659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D118084-523E-4453-9234-B0720A0EC4A6}"/>
              </a:ext>
            </a:extLst>
          </p:cNvPr>
          <p:cNvCxnSpPr>
            <a:cxnSpLocks/>
          </p:cNvCxnSpPr>
          <p:nvPr/>
        </p:nvCxnSpPr>
        <p:spPr>
          <a:xfrm>
            <a:off x="3861667" y="4506913"/>
            <a:ext cx="0" cy="457200"/>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20DBE47-90DD-4841-8A45-91C684B0899B}"/>
              </a:ext>
            </a:extLst>
          </p:cNvPr>
          <p:cNvSpPr/>
          <p:nvPr/>
        </p:nvSpPr>
        <p:spPr>
          <a:xfrm>
            <a:off x="2999656" y="4000501"/>
            <a:ext cx="1023937" cy="506413"/>
          </a:xfrm>
          <a:prstGeom prst="rect">
            <a:avLst/>
          </a:prstGeom>
          <a:solidFill>
            <a:srgbClr val="33CC3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7854" tIns="48927" rIns="97854" bIns="48927" anchor="ctr"/>
          <a:lstStyle/>
          <a:p>
            <a:pPr algn="ctr">
              <a:defRPr/>
            </a:pPr>
            <a:r>
              <a:rPr lang="hr-HR" b="1" dirty="0">
                <a:solidFill>
                  <a:schemeClr val="tx1">
                    <a:lumMod val="75000"/>
                    <a:lumOff val="25000"/>
                  </a:schemeClr>
                </a:solidFill>
                <a:latin typeface="+mj-lt"/>
              </a:rPr>
              <a:t>Spec.</a:t>
            </a:r>
          </a:p>
          <a:p>
            <a:pPr algn="ctr">
              <a:defRPr/>
            </a:pPr>
            <a:r>
              <a:rPr lang="hr-HR" b="1" dirty="0">
                <a:solidFill>
                  <a:schemeClr val="tx1">
                    <a:lumMod val="75000"/>
                    <a:lumOff val="25000"/>
                  </a:schemeClr>
                </a:solidFill>
                <a:latin typeface="+mj-lt"/>
              </a:rPr>
              <a:t>Branch</a:t>
            </a:r>
            <a:endParaRPr lang="en-US" b="1" dirty="0">
              <a:solidFill>
                <a:schemeClr val="tx1">
                  <a:lumMod val="75000"/>
                  <a:lumOff val="25000"/>
                </a:schemeClr>
              </a:solidFill>
              <a:latin typeface="+mj-lt"/>
            </a:endParaRPr>
          </a:p>
        </p:txBody>
      </p:sp>
      <p:cxnSp>
        <p:nvCxnSpPr>
          <p:cNvPr id="13" name="Straight Arrow Connector 12">
            <a:extLst>
              <a:ext uri="{FF2B5EF4-FFF2-40B4-BE49-F238E27FC236}">
                <a16:creationId xmlns:a16="http://schemas.microsoft.com/office/drawing/2014/main" id="{FB8A754D-97A3-498F-A097-360FC97C55F1}"/>
              </a:ext>
            </a:extLst>
          </p:cNvPr>
          <p:cNvCxnSpPr>
            <a:cxnSpLocks/>
          </p:cNvCxnSpPr>
          <p:nvPr/>
        </p:nvCxnSpPr>
        <p:spPr>
          <a:xfrm>
            <a:off x="3758827" y="4508500"/>
            <a:ext cx="0" cy="4572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2071152-5D88-49FC-A04E-262462B07750}"/>
              </a:ext>
            </a:extLst>
          </p:cNvPr>
          <p:cNvCxnSpPr>
            <a:cxnSpLocks/>
            <a:endCxn id="12" idx="0"/>
          </p:cNvCxnSpPr>
          <p:nvPr/>
        </p:nvCxnSpPr>
        <p:spPr>
          <a:xfrm>
            <a:off x="3502892" y="3141664"/>
            <a:ext cx="0" cy="85883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40096B-4631-44B9-99B5-9A14B667C8AF}"/>
              </a:ext>
            </a:extLst>
          </p:cNvPr>
          <p:cNvCxnSpPr>
            <a:cxnSpLocks/>
          </p:cNvCxnSpPr>
          <p:nvPr/>
        </p:nvCxnSpPr>
        <p:spPr>
          <a:xfrm>
            <a:off x="3144117" y="4506913"/>
            <a:ext cx="0" cy="4572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60">
            <a:extLst>
              <a:ext uri="{FF2B5EF4-FFF2-40B4-BE49-F238E27FC236}">
                <a16:creationId xmlns:a16="http://schemas.microsoft.com/office/drawing/2014/main" id="{9DA822F4-219E-4143-9BB3-CE5D6C9BCA70}"/>
              </a:ext>
            </a:extLst>
          </p:cNvPr>
          <p:cNvCxnSpPr>
            <a:cxnSpLocks/>
          </p:cNvCxnSpPr>
          <p:nvPr/>
        </p:nvCxnSpPr>
        <p:spPr>
          <a:xfrm rot="5400000">
            <a:off x="4114874" y="3594894"/>
            <a:ext cx="587375" cy="731838"/>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6D289546-B525-4ADD-BDBA-C3D6DA95D03C}"/>
              </a:ext>
            </a:extLst>
          </p:cNvPr>
          <p:cNvSpPr/>
          <p:nvPr/>
        </p:nvSpPr>
        <p:spPr>
          <a:xfrm>
            <a:off x="3366367" y="3122614"/>
            <a:ext cx="274638" cy="274637"/>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dirty="0"/>
          </a:p>
          <a:p>
            <a:pPr algn="ctr">
              <a:defRPr/>
            </a:pPr>
            <a:endParaRPr lang="en-US" dirty="0"/>
          </a:p>
        </p:txBody>
      </p:sp>
      <p:sp>
        <p:nvSpPr>
          <p:cNvPr id="50" name="Oval 49">
            <a:extLst>
              <a:ext uri="{FF2B5EF4-FFF2-40B4-BE49-F238E27FC236}">
                <a16:creationId xmlns:a16="http://schemas.microsoft.com/office/drawing/2014/main" id="{6D289546-B525-4ADD-BDBA-C3D6DA95D03C}"/>
              </a:ext>
            </a:extLst>
          </p:cNvPr>
          <p:cNvSpPr/>
          <p:nvPr/>
        </p:nvSpPr>
        <p:spPr>
          <a:xfrm>
            <a:off x="4636367" y="3570289"/>
            <a:ext cx="274638" cy="274637"/>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dirty="0"/>
          </a:p>
          <a:p>
            <a:pPr algn="ctr">
              <a:defRPr/>
            </a:pPr>
            <a:endParaRPr lang="en-US" dirty="0"/>
          </a:p>
        </p:txBody>
      </p:sp>
      <p:sp>
        <p:nvSpPr>
          <p:cNvPr id="15" name="Title 1"/>
          <p:cNvSpPr>
            <a:spLocks noGrp="1"/>
          </p:cNvSpPr>
          <p:nvPr>
            <p:ph type="title"/>
          </p:nvPr>
        </p:nvSpPr>
        <p:spPr>
          <a:xfrm>
            <a:off x="1668016" y="-228600"/>
            <a:ext cx="8964488" cy="1143000"/>
          </a:xfrm>
        </p:spPr>
        <p:txBody>
          <a:bodyPr>
            <a:normAutofit/>
          </a:bodyPr>
          <a:lstStyle/>
          <a:p>
            <a:pPr algn="ctr"/>
            <a:r>
              <a:rPr lang="en-US" sz="3600" dirty="0"/>
              <a:t>Components for Speculation</a:t>
            </a:r>
          </a:p>
        </p:txBody>
      </p:sp>
      <p:sp>
        <p:nvSpPr>
          <p:cNvPr id="3" name="Slide Number Placeholder 2"/>
          <p:cNvSpPr>
            <a:spLocks noGrp="1"/>
          </p:cNvSpPr>
          <p:nvPr>
            <p:ph type="sldNum" sz="quarter" idx="12"/>
          </p:nvPr>
        </p:nvSpPr>
        <p:spPr/>
        <p:txBody>
          <a:bodyPr/>
          <a:lstStyle/>
          <a:p>
            <a:fld id="{A33FDA8A-BBFB-48A1-88B9-4C7DF46BF3B4}" type="slidenum">
              <a:rPr lang="hr-HR" smtClean="0"/>
              <a:pPr/>
              <a:t>25</a:t>
            </a:fld>
            <a:endParaRPr lang="hr-HR"/>
          </a:p>
        </p:txBody>
      </p:sp>
      <p:cxnSp>
        <p:nvCxnSpPr>
          <p:cNvPr id="18" name="Straight Connector 17">
            <a:extLst>
              <a:ext uri="{FF2B5EF4-FFF2-40B4-BE49-F238E27FC236}">
                <a16:creationId xmlns:a16="http://schemas.microsoft.com/office/drawing/2014/main" id="{DD118084-523E-4453-9234-B0720A0EC4A6}"/>
              </a:ext>
            </a:extLst>
          </p:cNvPr>
          <p:cNvCxnSpPr>
            <a:cxnSpLocks/>
          </p:cNvCxnSpPr>
          <p:nvPr/>
        </p:nvCxnSpPr>
        <p:spPr>
          <a:xfrm>
            <a:off x="3261121" y="4506913"/>
            <a:ext cx="0" cy="457200"/>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Content Placeholder 2"/>
          <p:cNvSpPr txBox="1">
            <a:spLocks/>
          </p:cNvSpPr>
          <p:nvPr/>
        </p:nvSpPr>
        <p:spPr>
          <a:xfrm>
            <a:off x="1055440" y="1052736"/>
            <a:ext cx="9577064" cy="237626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2400" dirty="0" smtClean="0">
                <a:latin typeface="+mj-lt"/>
              </a:rPr>
              <a:t>Speculator</a:t>
            </a:r>
            <a:endParaRPr lang="en-US" sz="2400" dirty="0" smtClean="0">
              <a:latin typeface="+mj-lt"/>
            </a:endParaRPr>
          </a:p>
          <a:p>
            <a:pPr lvl="1" algn="just">
              <a:lnSpc>
                <a:spcPct val="90000"/>
              </a:lnSpc>
            </a:pPr>
            <a:r>
              <a:rPr lang="en-US" altLang="en-US" sz="2000" dirty="0" smtClean="0">
                <a:latin typeface="+mj-lt"/>
              </a:rPr>
              <a:t>Dataflow </a:t>
            </a:r>
            <a:r>
              <a:rPr lang="hr-HR" altLang="en-US" sz="2000" dirty="0" smtClean="0">
                <a:latin typeface="+mj-lt"/>
              </a:rPr>
              <a:t>component which can, besides its standard functionality, also inject tokens before receiving </a:t>
            </a:r>
            <a:r>
              <a:rPr lang="en-US" altLang="en-US" sz="2000" dirty="0" smtClean="0">
                <a:latin typeface="+mj-lt"/>
              </a:rPr>
              <a:t>some of</a:t>
            </a:r>
            <a:r>
              <a:rPr lang="hr-HR" altLang="en-US" sz="2000" dirty="0" smtClean="0">
                <a:latin typeface="+mj-lt"/>
              </a:rPr>
              <a:t> its input(s)</a:t>
            </a:r>
          </a:p>
          <a:p>
            <a:pPr lvl="1">
              <a:lnSpc>
                <a:spcPct val="90000"/>
              </a:lnSpc>
              <a:defRPr/>
            </a:pPr>
            <a:r>
              <a:rPr lang="hr-HR" altLang="en-US" sz="2000" dirty="0" smtClean="0">
                <a:latin typeface="+mj-lt"/>
              </a:rPr>
              <a:t>Branch Speculator, LSQ</a:t>
            </a:r>
            <a:endParaRPr lang="en-GB" altLang="en-US" sz="2000" dirty="0" smtClean="0">
              <a:latin typeface="+mj-lt"/>
            </a:endParaRPr>
          </a:p>
          <a:p>
            <a:endParaRPr lang="en-US" sz="2400" dirty="0">
              <a:latin typeface="+mj-lt"/>
            </a:endParaRPr>
          </a:p>
        </p:txBody>
      </p:sp>
    </p:spTree>
    <p:extLst>
      <p:ext uri="{BB962C8B-B14F-4D97-AF65-F5344CB8AC3E}">
        <p14:creationId xmlns:p14="http://schemas.microsoft.com/office/powerpoint/2010/main" val="2631063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par>
                          <p:cTn id="7" fill="hold" nodeType="afterGroup">
                            <p:stCondLst>
                              <p:cond delay="0"/>
                            </p:stCondLst>
                            <p:childTnLst>
                              <p:par>
                                <p:cTn id="8" presetID="42" presetClass="path" presetSubtype="0" accel="50000" decel="50000" fill="hold" grpId="1" nodeType="afterEffect">
                                  <p:stCondLst>
                                    <p:cond delay="0"/>
                                  </p:stCondLst>
                                  <p:childTnLst>
                                    <p:animMotion origin="layout" path="M 2.08333E-7 -1.48148E-6 L 2.08333E-7 0.14514 " pathEditMode="relative" rAng="0" ptsTypes="AA">
                                      <p:cBhvr>
                                        <p:cTn id="9" dur="2000" fill="hold"/>
                                        <p:tgtEl>
                                          <p:spTgt spid="44"/>
                                        </p:tgtEl>
                                        <p:attrNameLst>
                                          <p:attrName>ppt_x</p:attrName>
                                          <p:attrName>ppt_y</p:attrName>
                                        </p:attrNameLst>
                                      </p:cBhvr>
                                      <p:rCtr x="0" y="7245"/>
                                    </p:animMotion>
                                  </p:childTnLst>
                                </p:cTn>
                              </p:par>
                            </p:childTnLst>
                          </p:cTn>
                        </p:par>
                        <p:par>
                          <p:cTn id="10" fill="hold" nodeType="afterGroup">
                            <p:stCondLst>
                              <p:cond delay="2000"/>
                            </p:stCondLst>
                            <p:childTnLst>
                              <p:par>
                                <p:cTn id="11" presetID="1" presetClass="emph" presetSubtype="2" fill="hold" nodeType="afterEffect">
                                  <p:stCondLst>
                                    <p:cond delay="0"/>
                                  </p:stCondLst>
                                  <p:childTnLst>
                                    <p:animClr clrSpc="rgb" dir="cw">
                                      <p:cBhvr>
                                        <p:cTn id="12" dur="10" fill="hold"/>
                                        <p:tgtEl>
                                          <p:spTgt spid="44"/>
                                        </p:tgtEl>
                                        <p:attrNameLst>
                                          <p:attrName>fillcolor</p:attrName>
                                        </p:attrNameLst>
                                      </p:cBhvr>
                                      <p:to>
                                        <a:srgbClr val="FFCCCC"/>
                                      </p:to>
                                    </p:animClr>
                                    <p:set>
                                      <p:cBhvr>
                                        <p:cTn id="13" dur="10" fill="hold"/>
                                        <p:tgtEl>
                                          <p:spTgt spid="44"/>
                                        </p:tgtEl>
                                        <p:attrNameLst>
                                          <p:attrName>fill.type</p:attrName>
                                        </p:attrNameLst>
                                      </p:cBhvr>
                                      <p:to>
                                        <p:strVal val="solid"/>
                                      </p:to>
                                    </p:set>
                                    <p:set>
                                      <p:cBhvr>
                                        <p:cTn id="14" dur="10" fill="hold"/>
                                        <p:tgtEl>
                                          <p:spTgt spid="44"/>
                                        </p:tgtEl>
                                        <p:attrNameLst>
                                          <p:attrName>fill.on</p:attrName>
                                        </p:attrNameLst>
                                      </p:cBhvr>
                                      <p:to>
                                        <p:strVal val="true"/>
                                      </p:to>
                                    </p:set>
                                  </p:childTnLst>
                                </p:cTn>
                              </p:par>
                              <p:par>
                                <p:cTn id="15" presetID="7" presetClass="emph" presetSubtype="2" fill="hold" nodeType="withEffect">
                                  <p:stCondLst>
                                    <p:cond delay="0"/>
                                  </p:stCondLst>
                                  <p:childTnLst>
                                    <p:animClr clrSpc="rgb" dir="cw">
                                      <p:cBhvr>
                                        <p:cTn id="16" dur="10" fill="hold"/>
                                        <p:tgtEl>
                                          <p:spTgt spid="44"/>
                                        </p:tgtEl>
                                        <p:attrNameLst>
                                          <p:attrName>stroke.color</p:attrName>
                                        </p:attrNameLst>
                                      </p:cBhvr>
                                      <p:to>
                                        <a:srgbClr val="FF3300"/>
                                      </p:to>
                                    </p:animClr>
                                    <p:set>
                                      <p:cBhvr>
                                        <p:cTn id="17" dur="10" fill="hold"/>
                                        <p:tgtEl>
                                          <p:spTgt spid="44"/>
                                        </p:tgtEl>
                                        <p:attrNameLst>
                                          <p:attrName>stroke.on</p:attrName>
                                        </p:attrNameLst>
                                      </p:cBhvr>
                                      <p:to>
                                        <p:strVal val="true"/>
                                      </p:to>
                                    </p:set>
                                  </p:childTnLst>
                                </p:cTn>
                              </p:par>
                            </p:childTnLst>
                          </p:cTn>
                        </p:par>
                        <p:par>
                          <p:cTn id="18" fill="hold" nodeType="afterGroup">
                            <p:stCondLst>
                              <p:cond delay="2010"/>
                            </p:stCondLst>
                            <p:childTnLst>
                              <p:par>
                                <p:cTn id="19" presetID="50" presetClass="path" presetSubtype="0" accel="50000" decel="50000" fill="hold" grpId="2" nodeType="afterEffect">
                                  <p:stCondLst>
                                    <p:cond delay="0"/>
                                  </p:stCondLst>
                                  <p:childTnLst>
                                    <p:animMotion origin="layout" path="M 2.08333E-7 0.14514 L 0.0138 0.14514 C 0.01992 0.14514 0.02786 0.17338 0.02786 0.19653 L 0.02786 0.24861 " pathEditMode="relative" rAng="0" ptsTypes="AAAA">
                                      <p:cBhvr>
                                        <p:cTn id="20" dur="2000" fill="hold"/>
                                        <p:tgtEl>
                                          <p:spTgt spid="44"/>
                                        </p:tgtEl>
                                        <p:attrNameLst>
                                          <p:attrName>ppt_x</p:attrName>
                                          <p:attrName>ppt_y</p:attrName>
                                        </p:attrNameLst>
                                      </p:cBhvr>
                                      <p:rCtr x="1393" y="5162"/>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par>
                          <p:cTn id="25" fill="hold" nodeType="afterGroup">
                            <p:stCondLst>
                              <p:cond delay="0"/>
                            </p:stCondLst>
                            <p:childTnLst>
                              <p:par>
                                <p:cTn id="26" presetID="50" presetClass="path" presetSubtype="0" accel="50000" decel="50000" fill="hold" grpId="1" nodeType="afterEffect">
                                  <p:stCondLst>
                                    <p:cond delay="0"/>
                                  </p:stCondLst>
                                  <p:childTnLst>
                                    <p:animMotion origin="layout" path="M -0.00013 -0.00116 L -0.00013 0.03866 C -0.00013 0.05648 -0.02865 0.07917 -0.05209 0.07917 L -0.10456 0.07917 " pathEditMode="relative" rAng="5400000" ptsTypes="AAAA">
                                      <p:cBhvr>
                                        <p:cTn id="27" dur="2000" fill="hold"/>
                                        <p:tgtEl>
                                          <p:spTgt spid="50"/>
                                        </p:tgtEl>
                                        <p:attrNameLst>
                                          <p:attrName>ppt_x</p:attrName>
                                          <p:attrName>ppt_y</p:attrName>
                                        </p:attrNameLst>
                                      </p:cBhvr>
                                      <p:rCtr x="-5221" y="40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4" grpId="2" animBg="1"/>
      <p:bldP spid="50" grpId="0" animBg="1"/>
      <p:bldP spid="50" grpId="1"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20DBE47-90DD-4841-8A45-91C684B0899B}"/>
              </a:ext>
            </a:extLst>
          </p:cNvPr>
          <p:cNvSpPr/>
          <p:nvPr/>
        </p:nvSpPr>
        <p:spPr>
          <a:xfrm>
            <a:off x="2983211" y="4008438"/>
            <a:ext cx="1023937" cy="508000"/>
          </a:xfrm>
          <a:prstGeom prst="rect">
            <a:avLst/>
          </a:prstGeom>
          <a:solidFill>
            <a:srgbClr val="33CC3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7854" tIns="48927" rIns="97854" bIns="48927" anchor="ctr"/>
          <a:lstStyle/>
          <a:p>
            <a:pPr algn="ctr">
              <a:defRPr/>
            </a:pPr>
            <a:r>
              <a:rPr lang="hr-HR" b="1" dirty="0">
                <a:solidFill>
                  <a:schemeClr val="tx1">
                    <a:lumMod val="75000"/>
                    <a:lumOff val="25000"/>
                  </a:schemeClr>
                </a:solidFill>
                <a:latin typeface="+mj-lt"/>
              </a:rPr>
              <a:t>Spec.</a:t>
            </a:r>
          </a:p>
          <a:p>
            <a:pPr algn="ctr">
              <a:defRPr/>
            </a:pPr>
            <a:r>
              <a:rPr lang="hr-HR" b="1" dirty="0">
                <a:solidFill>
                  <a:schemeClr val="tx1">
                    <a:lumMod val="75000"/>
                    <a:lumOff val="25000"/>
                  </a:schemeClr>
                </a:solidFill>
                <a:latin typeface="+mj-lt"/>
              </a:rPr>
              <a:t>Branch</a:t>
            </a:r>
            <a:endParaRPr lang="en-US" b="1" dirty="0">
              <a:solidFill>
                <a:schemeClr val="tx1">
                  <a:lumMod val="75000"/>
                  <a:lumOff val="25000"/>
                </a:schemeClr>
              </a:solidFill>
              <a:latin typeface="+mj-lt"/>
            </a:endParaRPr>
          </a:p>
        </p:txBody>
      </p:sp>
      <p:cxnSp>
        <p:nvCxnSpPr>
          <p:cNvPr id="33" name="Straight Arrow Connector 32">
            <a:extLst>
              <a:ext uri="{FF2B5EF4-FFF2-40B4-BE49-F238E27FC236}">
                <a16:creationId xmlns:a16="http://schemas.microsoft.com/office/drawing/2014/main" id="{E2071152-5D88-49FC-A04E-262462B07750}"/>
              </a:ext>
            </a:extLst>
          </p:cNvPr>
          <p:cNvCxnSpPr>
            <a:cxnSpLocks/>
            <a:stCxn id="37" idx="4"/>
            <a:endCxn id="31" idx="0"/>
          </p:cNvCxnSpPr>
          <p:nvPr/>
        </p:nvCxnSpPr>
        <p:spPr>
          <a:xfrm>
            <a:off x="3494385" y="3581400"/>
            <a:ext cx="0" cy="42703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7" name="Parallelogram 36">
            <a:extLst>
              <a:ext uri="{FF2B5EF4-FFF2-40B4-BE49-F238E27FC236}">
                <a16:creationId xmlns:a16="http://schemas.microsoft.com/office/drawing/2014/main" id="{32714AC3-4CF4-426E-9DDE-3F7B2DF27E16}"/>
              </a:ext>
            </a:extLst>
          </p:cNvPr>
          <p:cNvSpPr/>
          <p:nvPr/>
        </p:nvSpPr>
        <p:spPr>
          <a:xfrm>
            <a:off x="2927648" y="3141664"/>
            <a:ext cx="1133475" cy="439737"/>
          </a:xfrm>
          <a:prstGeom prst="parallelogram">
            <a:avLst/>
          </a:prstGeom>
          <a:solidFill>
            <a:srgbClr val="93E3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7854" tIns="48927" rIns="97854" bIns="48927" anchor="ctr"/>
          <a:lstStyle/>
          <a:p>
            <a:pPr algn="ctr">
              <a:defRPr/>
            </a:pPr>
            <a:r>
              <a:rPr lang="hr-HR" sz="2000" b="1" dirty="0">
                <a:solidFill>
                  <a:schemeClr val="tx1">
                    <a:lumMod val="75000"/>
                    <a:lumOff val="25000"/>
                  </a:schemeClr>
                </a:solidFill>
                <a:latin typeface="+mj-lt"/>
              </a:rPr>
              <a:t>Save</a:t>
            </a:r>
            <a:endParaRPr lang="en-US" sz="2000" b="1" dirty="0">
              <a:solidFill>
                <a:schemeClr val="tx1">
                  <a:lumMod val="75000"/>
                  <a:lumOff val="25000"/>
                </a:schemeClr>
              </a:solidFill>
              <a:latin typeface="+mj-lt"/>
            </a:endParaRPr>
          </a:p>
        </p:txBody>
      </p:sp>
      <p:cxnSp>
        <p:nvCxnSpPr>
          <p:cNvPr id="38" name="Straight Arrow Connector 37">
            <a:extLst>
              <a:ext uri="{FF2B5EF4-FFF2-40B4-BE49-F238E27FC236}">
                <a16:creationId xmlns:a16="http://schemas.microsoft.com/office/drawing/2014/main" id="{E2071152-5D88-49FC-A04E-262462B07750}"/>
              </a:ext>
            </a:extLst>
          </p:cNvPr>
          <p:cNvCxnSpPr>
            <a:cxnSpLocks/>
          </p:cNvCxnSpPr>
          <p:nvPr/>
        </p:nvCxnSpPr>
        <p:spPr>
          <a:xfrm>
            <a:off x="3494385" y="2646364"/>
            <a:ext cx="0" cy="50323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60">
            <a:extLst>
              <a:ext uri="{FF2B5EF4-FFF2-40B4-BE49-F238E27FC236}">
                <a16:creationId xmlns:a16="http://schemas.microsoft.com/office/drawing/2014/main" id="{9DA822F4-219E-4143-9BB3-CE5D6C9BCA70}"/>
              </a:ext>
            </a:extLst>
          </p:cNvPr>
          <p:cNvCxnSpPr>
            <a:cxnSpLocks/>
          </p:cNvCxnSpPr>
          <p:nvPr/>
        </p:nvCxnSpPr>
        <p:spPr>
          <a:xfrm rot="5400000">
            <a:off x="4098429" y="3602832"/>
            <a:ext cx="587375" cy="731838"/>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77">
            <a:extLst>
              <a:ext uri="{FF2B5EF4-FFF2-40B4-BE49-F238E27FC236}">
                <a16:creationId xmlns:a16="http://schemas.microsoft.com/office/drawing/2014/main" id="{E6A49E74-CAB1-4DEA-8E3E-349369FF8285}"/>
              </a:ext>
            </a:extLst>
          </p:cNvPr>
          <p:cNvCxnSpPr>
            <a:cxnSpLocks/>
            <a:endCxn id="37" idx="2"/>
          </p:cNvCxnSpPr>
          <p:nvPr/>
        </p:nvCxnSpPr>
        <p:spPr>
          <a:xfrm rot="16200000" flipV="1">
            <a:off x="3635672" y="3732213"/>
            <a:ext cx="749300" cy="6350"/>
          </a:xfrm>
          <a:prstGeom prst="bentConnector4">
            <a:avLst>
              <a:gd name="adj1" fmla="val 2447"/>
              <a:gd name="adj2" fmla="val -5259684"/>
            </a:avLst>
          </a:prstGeom>
          <a:ln w="381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Rectangle 3"/>
          <p:cNvSpPr txBox="1">
            <a:spLocks/>
          </p:cNvSpPr>
          <p:nvPr/>
        </p:nvSpPr>
        <p:spPr bwMode="auto">
          <a:xfrm>
            <a:off x="6167439" y="3213101"/>
            <a:ext cx="3457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a:buNone/>
              <a:defRPr/>
            </a:pPr>
            <a:r>
              <a:rPr lang="en-US" sz="2000" b="1" dirty="0"/>
              <a:t>Save a copy of all regular tokens which may become speculative</a:t>
            </a:r>
          </a:p>
          <a:p>
            <a:pPr algn="just">
              <a:lnSpc>
                <a:spcPct val="90000"/>
              </a:lnSpc>
              <a:defRPr/>
            </a:pPr>
            <a:endParaRPr lang="en-GB" altLang="en-US" sz="2000" dirty="0"/>
          </a:p>
        </p:txBody>
      </p:sp>
      <p:sp>
        <p:nvSpPr>
          <p:cNvPr id="16" name="Title 1"/>
          <p:cNvSpPr>
            <a:spLocks noGrp="1"/>
          </p:cNvSpPr>
          <p:nvPr>
            <p:ph type="title"/>
          </p:nvPr>
        </p:nvSpPr>
        <p:spPr>
          <a:xfrm>
            <a:off x="1668016" y="-228600"/>
            <a:ext cx="8964488" cy="1143000"/>
          </a:xfrm>
        </p:spPr>
        <p:txBody>
          <a:bodyPr>
            <a:normAutofit/>
          </a:bodyPr>
          <a:lstStyle/>
          <a:p>
            <a:pPr algn="ctr"/>
            <a:r>
              <a:rPr lang="en-US" sz="3600" dirty="0"/>
              <a:t>Components for Speculation</a:t>
            </a:r>
          </a:p>
        </p:txBody>
      </p:sp>
      <p:sp>
        <p:nvSpPr>
          <p:cNvPr id="19" name="Content Placeholder 2"/>
          <p:cNvSpPr>
            <a:spLocks noGrp="1"/>
          </p:cNvSpPr>
          <p:nvPr>
            <p:ph idx="1"/>
          </p:nvPr>
        </p:nvSpPr>
        <p:spPr>
          <a:xfrm>
            <a:off x="1055440" y="1052736"/>
            <a:ext cx="8964488" cy="2376264"/>
          </a:xfrm>
        </p:spPr>
        <p:txBody>
          <a:bodyPr>
            <a:noAutofit/>
          </a:bodyPr>
          <a:lstStyle/>
          <a:p>
            <a:r>
              <a:rPr lang="en-US" altLang="en-US" sz="2400" dirty="0">
                <a:latin typeface="+mj-lt"/>
              </a:rPr>
              <a:t>Save units</a:t>
            </a:r>
            <a:endParaRPr lang="en-US" sz="2400" dirty="0">
              <a:latin typeface="+mj-lt"/>
            </a:endParaRPr>
          </a:p>
          <a:p>
            <a:pPr lvl="1">
              <a:lnSpc>
                <a:spcPct val="90000"/>
              </a:lnSpc>
            </a:pPr>
            <a:r>
              <a:rPr lang="hr-HR" altLang="en-US" sz="2000" dirty="0">
                <a:latin typeface="+mj-lt"/>
              </a:rPr>
              <a:t>Input boundary of the speculative region</a:t>
            </a:r>
          </a:p>
          <a:p>
            <a:pPr lvl="1">
              <a:lnSpc>
                <a:spcPct val="90000"/>
              </a:lnSpc>
            </a:pPr>
            <a:r>
              <a:rPr lang="hr-HR" altLang="en-US" sz="2000" dirty="0">
                <a:latin typeface="+mj-lt"/>
              </a:rPr>
              <a:t>Reissues when previous computation is squashed</a:t>
            </a:r>
          </a:p>
          <a:p>
            <a:endParaRPr lang="en-US" sz="2400" dirty="0">
              <a:latin typeface="+mj-lt"/>
            </a:endParaRPr>
          </a:p>
        </p:txBody>
      </p:sp>
      <p:sp>
        <p:nvSpPr>
          <p:cNvPr id="3" name="Slide Number Placeholder 2"/>
          <p:cNvSpPr>
            <a:spLocks noGrp="1"/>
          </p:cNvSpPr>
          <p:nvPr>
            <p:ph type="sldNum" sz="quarter" idx="12"/>
          </p:nvPr>
        </p:nvSpPr>
        <p:spPr/>
        <p:txBody>
          <a:bodyPr/>
          <a:lstStyle/>
          <a:p>
            <a:fld id="{A33FDA8A-BBFB-48A1-88B9-4C7DF46BF3B4}" type="slidenum">
              <a:rPr lang="hr-HR" smtClean="0"/>
              <a:pPr/>
              <a:t>26</a:t>
            </a:fld>
            <a:endParaRPr lang="hr-HR"/>
          </a:p>
        </p:txBody>
      </p:sp>
      <p:cxnSp>
        <p:nvCxnSpPr>
          <p:cNvPr id="18" name="Straight Arrow Connector 17">
            <a:extLst>
              <a:ext uri="{FF2B5EF4-FFF2-40B4-BE49-F238E27FC236}">
                <a16:creationId xmlns:a16="http://schemas.microsoft.com/office/drawing/2014/main" id="{FB8A754D-97A3-498F-A097-360FC97C55F1}"/>
              </a:ext>
            </a:extLst>
          </p:cNvPr>
          <p:cNvCxnSpPr>
            <a:cxnSpLocks/>
          </p:cNvCxnSpPr>
          <p:nvPr/>
        </p:nvCxnSpPr>
        <p:spPr>
          <a:xfrm>
            <a:off x="3742382" y="4508500"/>
            <a:ext cx="0" cy="4572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240096B-4631-44B9-99B5-9A14B667C8AF}"/>
              </a:ext>
            </a:extLst>
          </p:cNvPr>
          <p:cNvCxnSpPr>
            <a:cxnSpLocks/>
          </p:cNvCxnSpPr>
          <p:nvPr/>
        </p:nvCxnSpPr>
        <p:spPr>
          <a:xfrm>
            <a:off x="3127672" y="4506913"/>
            <a:ext cx="0" cy="4572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D118084-523E-4453-9234-B0720A0EC4A6}"/>
              </a:ext>
            </a:extLst>
          </p:cNvPr>
          <p:cNvCxnSpPr>
            <a:cxnSpLocks/>
          </p:cNvCxnSpPr>
          <p:nvPr/>
        </p:nvCxnSpPr>
        <p:spPr>
          <a:xfrm>
            <a:off x="3244676" y="4506913"/>
            <a:ext cx="0" cy="457200"/>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D118084-523E-4453-9234-B0720A0EC4A6}"/>
              </a:ext>
            </a:extLst>
          </p:cNvPr>
          <p:cNvCxnSpPr>
            <a:cxnSpLocks/>
          </p:cNvCxnSpPr>
          <p:nvPr/>
        </p:nvCxnSpPr>
        <p:spPr>
          <a:xfrm>
            <a:off x="3845222" y="4506913"/>
            <a:ext cx="0" cy="457200"/>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6D289546-B525-4ADD-BDBA-C3D6DA95D03C}"/>
              </a:ext>
            </a:extLst>
          </p:cNvPr>
          <p:cNvSpPr/>
          <p:nvPr/>
        </p:nvSpPr>
        <p:spPr>
          <a:xfrm>
            <a:off x="3357861" y="2513014"/>
            <a:ext cx="274637" cy="274637"/>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dirty="0"/>
          </a:p>
          <a:p>
            <a:pPr algn="ctr">
              <a:defRPr/>
            </a:pPr>
            <a:endParaRPr lang="en-US" dirty="0"/>
          </a:p>
        </p:txBody>
      </p:sp>
      <p:sp>
        <p:nvSpPr>
          <p:cNvPr id="48" name="Oval 47">
            <a:extLst>
              <a:ext uri="{FF2B5EF4-FFF2-40B4-BE49-F238E27FC236}">
                <a16:creationId xmlns:a16="http://schemas.microsoft.com/office/drawing/2014/main" id="{6D289546-B525-4ADD-BDBA-C3D6DA95D03C}"/>
              </a:ext>
            </a:extLst>
          </p:cNvPr>
          <p:cNvSpPr/>
          <p:nvPr/>
        </p:nvSpPr>
        <p:spPr>
          <a:xfrm>
            <a:off x="3354686" y="3225800"/>
            <a:ext cx="274637" cy="274638"/>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dirty="0"/>
          </a:p>
          <a:p>
            <a:pPr algn="ctr">
              <a:defRPr/>
            </a:pPr>
            <a:endParaRPr lang="en-US" dirty="0"/>
          </a:p>
        </p:txBody>
      </p:sp>
      <p:sp>
        <p:nvSpPr>
          <p:cNvPr id="47" name="Oval 46">
            <a:extLst>
              <a:ext uri="{FF2B5EF4-FFF2-40B4-BE49-F238E27FC236}">
                <a16:creationId xmlns:a16="http://schemas.microsoft.com/office/drawing/2014/main" id="{6D289546-B525-4ADD-BDBA-C3D6DA95D03C}"/>
              </a:ext>
            </a:extLst>
          </p:cNvPr>
          <p:cNvSpPr/>
          <p:nvPr/>
        </p:nvSpPr>
        <p:spPr>
          <a:xfrm>
            <a:off x="4619922" y="3570289"/>
            <a:ext cx="274638" cy="274637"/>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dirty="0"/>
          </a:p>
          <a:p>
            <a:pPr algn="ctr">
              <a:defRPr/>
            </a:pPr>
            <a:endParaRPr lang="en-US" dirty="0"/>
          </a:p>
        </p:txBody>
      </p:sp>
      <p:sp>
        <p:nvSpPr>
          <p:cNvPr id="23" name="Rounded Rectangle 22"/>
          <p:cNvSpPr/>
          <p:nvPr/>
        </p:nvSpPr>
        <p:spPr>
          <a:xfrm>
            <a:off x="6023993" y="3213100"/>
            <a:ext cx="4292029" cy="1080120"/>
          </a:xfrm>
          <a:prstGeom prst="roundRect">
            <a:avLst/>
          </a:prstGeom>
          <a:solidFill>
            <a:schemeClr val="bg2"/>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1">
                    <a:lumMod val="50000"/>
                  </a:schemeClr>
                </a:solidFill>
                <a:latin typeface="+mj-lt"/>
              </a:rPr>
              <a:t>Save a copy of all regular tokens which may become speculative</a:t>
            </a:r>
          </a:p>
        </p:txBody>
      </p:sp>
    </p:spTree>
    <p:extLst>
      <p:ext uri="{BB962C8B-B14F-4D97-AF65-F5344CB8AC3E}">
        <p14:creationId xmlns:p14="http://schemas.microsoft.com/office/powerpoint/2010/main" val="2775960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par>
                          <p:cTn id="7" fill="hold" nodeType="afterGroup">
                            <p:stCondLst>
                              <p:cond delay="0"/>
                            </p:stCondLst>
                            <p:childTnLst>
                              <p:par>
                                <p:cTn id="8" presetID="42" presetClass="path" presetSubtype="0" accel="50000" decel="50000" fill="hold" grpId="1" nodeType="afterEffect">
                                  <p:stCondLst>
                                    <p:cond delay="0"/>
                                  </p:stCondLst>
                                  <p:childTnLst>
                                    <p:animMotion origin="layout" path="M 1.45833E-6 -2.59259E-6 L 0.00143 0.23519 " pathEditMode="relative" rAng="0" ptsTypes="AA">
                                      <p:cBhvr>
                                        <p:cTn id="9" dur="2000" fill="hold"/>
                                        <p:tgtEl>
                                          <p:spTgt spid="43"/>
                                        </p:tgtEl>
                                        <p:attrNameLst>
                                          <p:attrName>ppt_x</p:attrName>
                                          <p:attrName>ppt_y</p:attrName>
                                        </p:attrNameLst>
                                      </p:cBhvr>
                                      <p:rCtr x="65" y="11759"/>
                                    </p:animMotion>
                                  </p:childTnLst>
                                </p:cTn>
                              </p:par>
                              <p:par>
                                <p:cTn id="10" presetID="1" presetClass="entr" presetSubtype="0" fill="hold" grpId="0" nodeType="withEffect">
                                  <p:stCondLst>
                                    <p:cond delay="750"/>
                                  </p:stCondLst>
                                  <p:childTnLst>
                                    <p:set>
                                      <p:cBhvr>
                                        <p:cTn id="11" dur="1" fill="hold">
                                          <p:stCondLst>
                                            <p:cond delay="249"/>
                                          </p:stCondLst>
                                        </p:cTn>
                                        <p:tgtEl>
                                          <p:spTgt spid="48"/>
                                        </p:tgtEl>
                                        <p:attrNameLst>
                                          <p:attrName>style.visibility</p:attrName>
                                        </p:attrNameLst>
                                      </p:cBhvr>
                                      <p:to>
                                        <p:strVal val="visible"/>
                                      </p:to>
                                    </p:set>
                                  </p:childTnLst>
                                </p:cTn>
                              </p:par>
                            </p:childTnLst>
                          </p:cTn>
                        </p:par>
                        <p:par>
                          <p:cTn id="12" fill="hold" nodeType="afterGroup">
                            <p:stCondLst>
                              <p:cond delay="2000"/>
                            </p:stCondLst>
                            <p:childTnLst>
                              <p:par>
                                <p:cTn id="13" presetID="1" presetClass="emph" presetSubtype="2" fill="hold" nodeType="afterEffect">
                                  <p:stCondLst>
                                    <p:cond delay="0"/>
                                  </p:stCondLst>
                                  <p:childTnLst>
                                    <p:animClr clrSpc="rgb" dir="cw">
                                      <p:cBhvr>
                                        <p:cTn id="14" dur="10" fill="hold"/>
                                        <p:tgtEl>
                                          <p:spTgt spid="43"/>
                                        </p:tgtEl>
                                        <p:attrNameLst>
                                          <p:attrName>fillcolor</p:attrName>
                                        </p:attrNameLst>
                                      </p:cBhvr>
                                      <p:to>
                                        <a:srgbClr val="FFCCCC"/>
                                      </p:to>
                                    </p:animClr>
                                    <p:set>
                                      <p:cBhvr>
                                        <p:cTn id="15" dur="10" fill="hold"/>
                                        <p:tgtEl>
                                          <p:spTgt spid="43"/>
                                        </p:tgtEl>
                                        <p:attrNameLst>
                                          <p:attrName>fill.type</p:attrName>
                                        </p:attrNameLst>
                                      </p:cBhvr>
                                      <p:to>
                                        <p:strVal val="solid"/>
                                      </p:to>
                                    </p:set>
                                    <p:set>
                                      <p:cBhvr>
                                        <p:cTn id="16" dur="10" fill="hold"/>
                                        <p:tgtEl>
                                          <p:spTgt spid="43"/>
                                        </p:tgtEl>
                                        <p:attrNameLst>
                                          <p:attrName>fill.on</p:attrName>
                                        </p:attrNameLst>
                                      </p:cBhvr>
                                      <p:to>
                                        <p:strVal val="true"/>
                                      </p:to>
                                    </p:set>
                                  </p:childTnLst>
                                </p:cTn>
                              </p:par>
                              <p:par>
                                <p:cTn id="17" presetID="7" presetClass="emph" presetSubtype="2" fill="hold" nodeType="withEffect">
                                  <p:stCondLst>
                                    <p:cond delay="0"/>
                                  </p:stCondLst>
                                  <p:childTnLst>
                                    <p:animClr clrSpc="rgb" dir="cw">
                                      <p:cBhvr>
                                        <p:cTn id="18" dur="10" fill="hold"/>
                                        <p:tgtEl>
                                          <p:spTgt spid="43"/>
                                        </p:tgtEl>
                                        <p:attrNameLst>
                                          <p:attrName>stroke.color</p:attrName>
                                        </p:attrNameLst>
                                      </p:cBhvr>
                                      <p:to>
                                        <a:srgbClr val="FF3300"/>
                                      </p:to>
                                    </p:animClr>
                                    <p:set>
                                      <p:cBhvr>
                                        <p:cTn id="19" dur="10" fill="hold"/>
                                        <p:tgtEl>
                                          <p:spTgt spid="43"/>
                                        </p:tgtEl>
                                        <p:attrNameLst>
                                          <p:attrName>stroke.on</p:attrName>
                                        </p:attrNameLst>
                                      </p:cBhvr>
                                      <p:to>
                                        <p:strVal val="true"/>
                                      </p:to>
                                    </p:set>
                                  </p:childTnLst>
                                </p:cTn>
                              </p:par>
                            </p:childTnLst>
                          </p:cTn>
                        </p:par>
                        <p:par>
                          <p:cTn id="20" fill="hold" nodeType="afterGroup">
                            <p:stCondLst>
                              <p:cond delay="2010"/>
                            </p:stCondLst>
                            <p:childTnLst>
                              <p:par>
                                <p:cTn id="21" presetID="50" presetClass="path" presetSubtype="0" accel="50000" decel="50000" fill="hold" grpId="2" nodeType="afterEffect">
                                  <p:stCondLst>
                                    <p:cond delay="0"/>
                                  </p:stCondLst>
                                  <p:childTnLst>
                                    <p:animMotion origin="layout" path="M 0.00143 0.23519 L 0.01419 0.23519 C 0.01992 0.23519 0.02721 0.26135 0.02721 0.28449 L 0.02721 0.33449 " pathEditMode="relative" rAng="0" ptsTypes="AAAA">
                                      <p:cBhvr>
                                        <p:cTn id="22" dur="2000" fill="hold"/>
                                        <p:tgtEl>
                                          <p:spTgt spid="43"/>
                                        </p:tgtEl>
                                        <p:attrNameLst>
                                          <p:attrName>ppt_x</p:attrName>
                                          <p:attrName>ppt_y</p:attrName>
                                        </p:attrNameLst>
                                      </p:cBhvr>
                                      <p:rCtr x="1289" y="4954"/>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par>
                          <p:cTn id="27" fill="hold" nodeType="afterGroup">
                            <p:stCondLst>
                              <p:cond delay="0"/>
                            </p:stCondLst>
                            <p:childTnLst>
                              <p:par>
                                <p:cTn id="28" presetID="50" presetClass="path" presetSubtype="0" accel="50000" decel="50000" fill="hold" grpId="1" nodeType="afterEffect">
                                  <p:stCondLst>
                                    <p:cond delay="0"/>
                                  </p:stCondLst>
                                  <p:childTnLst>
                                    <p:animMotion origin="layout" path="M -4.16667E-6 0.00903 L -4.16667E-6 0.04514 C -4.16667E-6 0.06111 -0.02799 0.08218 -0.05091 0.08218 L -0.10234 0.08218 " pathEditMode="relative" rAng="5400000" ptsTypes="AAAA">
                                      <p:cBhvr>
                                        <p:cTn id="29" dur="2000" fill="hold"/>
                                        <p:tgtEl>
                                          <p:spTgt spid="47"/>
                                        </p:tgtEl>
                                        <p:attrNameLst>
                                          <p:attrName>ppt_x</p:attrName>
                                          <p:attrName>ppt_y</p:attrName>
                                        </p:attrNameLst>
                                      </p:cBhvr>
                                      <p:rCtr x="-5117" y="3657"/>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7" presetClass="emph" presetSubtype="2" fill="hold" nodeType="clickEffect">
                                  <p:stCondLst>
                                    <p:cond delay="0"/>
                                  </p:stCondLst>
                                  <p:childTnLst>
                                    <p:animClr clrSpc="rgb" dir="cw">
                                      <p:cBhvr>
                                        <p:cTn id="33" dur="10" fill="hold"/>
                                        <p:tgtEl>
                                          <p:spTgt spid="41"/>
                                        </p:tgtEl>
                                        <p:attrNameLst>
                                          <p:attrName>stroke.color</p:attrName>
                                        </p:attrNameLst>
                                      </p:cBhvr>
                                      <p:to>
                                        <a:srgbClr val="FF0000"/>
                                      </p:to>
                                    </p:animClr>
                                    <p:set>
                                      <p:cBhvr>
                                        <p:cTn id="34" dur="10" fill="hold"/>
                                        <p:tgtEl>
                                          <p:spTgt spid="41"/>
                                        </p:tgtEl>
                                        <p:attrNameLst>
                                          <p:attrName>stroke.on</p:attrName>
                                        </p:attrNameLst>
                                      </p:cBhvr>
                                      <p:to>
                                        <p:strVal val="true"/>
                                      </p:to>
                                    </p:set>
                                  </p:childTnLst>
                                </p:cTn>
                              </p:par>
                            </p:childTnLst>
                          </p:cTn>
                        </p:par>
                        <p:par>
                          <p:cTn id="35" fill="hold" nodeType="afterGroup">
                            <p:stCondLst>
                              <p:cond delay="10"/>
                            </p:stCondLst>
                            <p:childTnLst>
                              <p:par>
                                <p:cTn id="36" presetID="42" presetClass="path" presetSubtype="0" accel="50000" decel="50000" fill="hold" grpId="1" nodeType="afterEffect">
                                  <p:stCondLst>
                                    <p:cond delay="0"/>
                                  </p:stCondLst>
                                  <p:childTnLst>
                                    <p:animMotion origin="layout" path="M 1.875E-6 2.22222E-6 L 0.00169 0.13125 " pathEditMode="relative" rAng="0" ptsTypes="AA">
                                      <p:cBhvr>
                                        <p:cTn id="37" dur="2000" fill="hold"/>
                                        <p:tgtEl>
                                          <p:spTgt spid="48"/>
                                        </p:tgtEl>
                                        <p:attrNameLst>
                                          <p:attrName>ppt_x</p:attrName>
                                          <p:attrName>ppt_y</p:attrName>
                                        </p:attrNameLst>
                                      </p:cBhvr>
                                      <p:rCtr x="78" y="6551"/>
                                    </p:animMotion>
                                  </p:childTnLst>
                                </p:cTn>
                              </p:par>
                            </p:childTnLst>
                          </p:cTn>
                        </p:par>
                        <p:par>
                          <p:cTn id="38" fill="hold" nodeType="afterGroup">
                            <p:stCondLst>
                              <p:cond delay="2010"/>
                            </p:stCondLst>
                            <p:childTnLst>
                              <p:par>
                                <p:cTn id="39" presetID="50" presetClass="path" presetSubtype="0" accel="50000" decel="50000" fill="hold" grpId="2" nodeType="afterEffect">
                                  <p:stCondLst>
                                    <p:cond delay="0"/>
                                  </p:stCondLst>
                                  <p:childTnLst>
                                    <p:animMotion origin="layout" path="M 0.00169 0.13125 L -0.01315 0.13125 C -0.01979 0.13125 -0.02761 0.1581 -0.02761 0.18055 L -0.02761 0.23055 " pathEditMode="relative" rAng="0" ptsTypes="AAAA">
                                      <p:cBhvr>
                                        <p:cTn id="40" dur="2000" fill="hold"/>
                                        <p:tgtEl>
                                          <p:spTgt spid="48"/>
                                        </p:tgtEl>
                                        <p:attrNameLst>
                                          <p:attrName>ppt_x</p:attrName>
                                          <p:attrName>ppt_y</p:attrName>
                                        </p:attrNameLst>
                                      </p:cBhvr>
                                      <p:rCtr x="-1471" y="4954"/>
                                    </p:animMotion>
                                  </p:childTnLst>
                                </p:cTn>
                              </p:par>
                              <p:par>
                                <p:cTn id="41" presetID="1" presetClass="exit" presetSubtype="0" fill="hold" grpId="2" nodeType="withEffect">
                                  <p:stCondLst>
                                    <p:cond delay="0"/>
                                  </p:stCondLst>
                                  <p:childTnLst>
                                    <p:set>
                                      <p:cBhvr>
                                        <p:cTn id="42" dur="1"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3" grpId="2" animBg="1"/>
      <p:bldP spid="48" grpId="0" animBg="1"/>
      <p:bldP spid="48" grpId="1" animBg="1"/>
      <p:bldP spid="48" grpId="2" animBg="1"/>
      <p:bldP spid="47" grpId="0" animBg="1"/>
      <p:bldP spid="47" grpId="1" animBg="1"/>
      <p:bldP spid="47"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20DBE47-90DD-4841-8A45-91C684B0899B}"/>
              </a:ext>
            </a:extLst>
          </p:cNvPr>
          <p:cNvSpPr/>
          <p:nvPr/>
        </p:nvSpPr>
        <p:spPr>
          <a:xfrm>
            <a:off x="2983211" y="4008438"/>
            <a:ext cx="1023937" cy="508000"/>
          </a:xfrm>
          <a:prstGeom prst="rect">
            <a:avLst/>
          </a:prstGeom>
          <a:solidFill>
            <a:srgbClr val="33CC3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7854" tIns="48927" rIns="97854" bIns="48927" anchor="ctr"/>
          <a:lstStyle/>
          <a:p>
            <a:pPr algn="ctr">
              <a:defRPr/>
            </a:pPr>
            <a:r>
              <a:rPr lang="hr-HR" b="1" dirty="0">
                <a:solidFill>
                  <a:schemeClr val="tx1">
                    <a:lumMod val="75000"/>
                    <a:lumOff val="25000"/>
                  </a:schemeClr>
                </a:solidFill>
                <a:latin typeface="+mj-lt"/>
              </a:rPr>
              <a:t>Spec.</a:t>
            </a:r>
          </a:p>
          <a:p>
            <a:pPr algn="ctr">
              <a:defRPr/>
            </a:pPr>
            <a:r>
              <a:rPr lang="hr-HR" b="1" dirty="0">
                <a:solidFill>
                  <a:schemeClr val="tx1">
                    <a:lumMod val="75000"/>
                    <a:lumOff val="25000"/>
                  </a:schemeClr>
                </a:solidFill>
                <a:latin typeface="+mj-lt"/>
              </a:rPr>
              <a:t>Branch</a:t>
            </a:r>
            <a:endParaRPr lang="en-US" b="1" dirty="0">
              <a:solidFill>
                <a:schemeClr val="tx1">
                  <a:lumMod val="75000"/>
                  <a:lumOff val="25000"/>
                </a:schemeClr>
              </a:solidFill>
              <a:latin typeface="+mj-lt"/>
            </a:endParaRPr>
          </a:p>
        </p:txBody>
      </p:sp>
      <p:cxnSp>
        <p:nvCxnSpPr>
          <p:cNvPr id="33" name="Straight Arrow Connector 32">
            <a:extLst>
              <a:ext uri="{FF2B5EF4-FFF2-40B4-BE49-F238E27FC236}">
                <a16:creationId xmlns:a16="http://schemas.microsoft.com/office/drawing/2014/main" id="{E2071152-5D88-49FC-A04E-262462B07750}"/>
              </a:ext>
            </a:extLst>
          </p:cNvPr>
          <p:cNvCxnSpPr>
            <a:cxnSpLocks/>
            <a:stCxn id="37" idx="4"/>
            <a:endCxn id="31" idx="0"/>
          </p:cNvCxnSpPr>
          <p:nvPr/>
        </p:nvCxnSpPr>
        <p:spPr>
          <a:xfrm>
            <a:off x="3494385" y="3581400"/>
            <a:ext cx="0" cy="42703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7" name="Parallelogram 36">
            <a:extLst>
              <a:ext uri="{FF2B5EF4-FFF2-40B4-BE49-F238E27FC236}">
                <a16:creationId xmlns:a16="http://schemas.microsoft.com/office/drawing/2014/main" id="{32714AC3-4CF4-426E-9DDE-3F7B2DF27E16}"/>
              </a:ext>
            </a:extLst>
          </p:cNvPr>
          <p:cNvSpPr/>
          <p:nvPr/>
        </p:nvSpPr>
        <p:spPr>
          <a:xfrm>
            <a:off x="2927648" y="3141664"/>
            <a:ext cx="1133475" cy="439737"/>
          </a:xfrm>
          <a:prstGeom prst="parallelogram">
            <a:avLst/>
          </a:prstGeom>
          <a:solidFill>
            <a:srgbClr val="93E3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7854" tIns="48927" rIns="97854" bIns="48927" anchor="ctr"/>
          <a:lstStyle/>
          <a:p>
            <a:pPr algn="ctr">
              <a:defRPr/>
            </a:pPr>
            <a:r>
              <a:rPr lang="hr-HR" sz="2000" b="1" dirty="0">
                <a:solidFill>
                  <a:schemeClr val="tx1">
                    <a:lumMod val="75000"/>
                    <a:lumOff val="25000"/>
                  </a:schemeClr>
                </a:solidFill>
                <a:latin typeface="+mj-lt"/>
              </a:rPr>
              <a:t>Save</a:t>
            </a:r>
            <a:endParaRPr lang="en-US" sz="2000" b="1" dirty="0">
              <a:solidFill>
                <a:schemeClr val="tx1">
                  <a:lumMod val="75000"/>
                  <a:lumOff val="25000"/>
                </a:schemeClr>
              </a:solidFill>
              <a:latin typeface="+mj-lt"/>
            </a:endParaRPr>
          </a:p>
        </p:txBody>
      </p:sp>
      <p:cxnSp>
        <p:nvCxnSpPr>
          <p:cNvPr id="38" name="Straight Arrow Connector 37">
            <a:extLst>
              <a:ext uri="{FF2B5EF4-FFF2-40B4-BE49-F238E27FC236}">
                <a16:creationId xmlns:a16="http://schemas.microsoft.com/office/drawing/2014/main" id="{E2071152-5D88-49FC-A04E-262462B07750}"/>
              </a:ext>
            </a:extLst>
          </p:cNvPr>
          <p:cNvCxnSpPr>
            <a:cxnSpLocks/>
          </p:cNvCxnSpPr>
          <p:nvPr/>
        </p:nvCxnSpPr>
        <p:spPr>
          <a:xfrm>
            <a:off x="3494385" y="2646364"/>
            <a:ext cx="0" cy="50323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60">
            <a:extLst>
              <a:ext uri="{FF2B5EF4-FFF2-40B4-BE49-F238E27FC236}">
                <a16:creationId xmlns:a16="http://schemas.microsoft.com/office/drawing/2014/main" id="{9DA822F4-219E-4143-9BB3-CE5D6C9BCA70}"/>
              </a:ext>
            </a:extLst>
          </p:cNvPr>
          <p:cNvCxnSpPr>
            <a:cxnSpLocks/>
          </p:cNvCxnSpPr>
          <p:nvPr/>
        </p:nvCxnSpPr>
        <p:spPr>
          <a:xfrm rot="5400000">
            <a:off x="4098429" y="3602832"/>
            <a:ext cx="587375" cy="731838"/>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77">
            <a:extLst>
              <a:ext uri="{FF2B5EF4-FFF2-40B4-BE49-F238E27FC236}">
                <a16:creationId xmlns:a16="http://schemas.microsoft.com/office/drawing/2014/main" id="{E6A49E74-CAB1-4DEA-8E3E-349369FF8285}"/>
              </a:ext>
            </a:extLst>
          </p:cNvPr>
          <p:cNvCxnSpPr>
            <a:cxnSpLocks/>
            <a:endCxn id="37" idx="2"/>
          </p:cNvCxnSpPr>
          <p:nvPr/>
        </p:nvCxnSpPr>
        <p:spPr>
          <a:xfrm rot="16200000" flipV="1">
            <a:off x="3635672" y="3732213"/>
            <a:ext cx="749300" cy="6350"/>
          </a:xfrm>
          <a:prstGeom prst="bentConnector4">
            <a:avLst>
              <a:gd name="adj1" fmla="val 2447"/>
              <a:gd name="adj2" fmla="val -5259684"/>
            </a:avLst>
          </a:prstGeom>
          <a:ln w="381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1668016" y="-228600"/>
            <a:ext cx="8964488" cy="1143000"/>
          </a:xfrm>
        </p:spPr>
        <p:txBody>
          <a:bodyPr>
            <a:normAutofit/>
          </a:bodyPr>
          <a:lstStyle/>
          <a:p>
            <a:pPr algn="ctr"/>
            <a:r>
              <a:rPr lang="en-US" sz="3600" dirty="0"/>
              <a:t>Components for Speculation</a:t>
            </a:r>
          </a:p>
        </p:txBody>
      </p:sp>
      <p:sp>
        <p:nvSpPr>
          <p:cNvPr id="3" name="Slide Number Placeholder 2"/>
          <p:cNvSpPr>
            <a:spLocks noGrp="1"/>
          </p:cNvSpPr>
          <p:nvPr>
            <p:ph type="sldNum" sz="quarter" idx="12"/>
          </p:nvPr>
        </p:nvSpPr>
        <p:spPr/>
        <p:txBody>
          <a:bodyPr/>
          <a:lstStyle/>
          <a:p>
            <a:fld id="{A33FDA8A-BBFB-48A1-88B9-4C7DF46BF3B4}" type="slidenum">
              <a:rPr lang="hr-HR" smtClean="0"/>
              <a:pPr/>
              <a:t>27</a:t>
            </a:fld>
            <a:endParaRPr lang="hr-HR"/>
          </a:p>
        </p:txBody>
      </p:sp>
      <p:sp>
        <p:nvSpPr>
          <p:cNvPr id="21" name="Rectangle 20">
            <a:extLst>
              <a:ext uri="{FF2B5EF4-FFF2-40B4-BE49-F238E27FC236}">
                <a16:creationId xmlns:a16="http://schemas.microsoft.com/office/drawing/2014/main" id="{C2A32BBA-8735-41CA-84A4-0A6C92C07C5E}"/>
              </a:ext>
            </a:extLst>
          </p:cNvPr>
          <p:cNvSpPr/>
          <p:nvPr/>
        </p:nvSpPr>
        <p:spPr>
          <a:xfrm>
            <a:off x="7658798" y="3727135"/>
            <a:ext cx="822960" cy="365760"/>
          </a:xfrm>
          <a:prstGeom prst="rect">
            <a:avLst/>
          </a:prstGeom>
          <a:solidFill>
            <a:srgbClr val="92D05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Buff</a:t>
            </a:r>
            <a:endParaRPr lang="en-US" sz="1600" b="1" dirty="0">
              <a:solidFill>
                <a:schemeClr val="tx1">
                  <a:lumMod val="75000"/>
                  <a:lumOff val="25000"/>
                </a:schemeClr>
              </a:solidFill>
              <a:latin typeface="+mj-lt"/>
            </a:endParaRPr>
          </a:p>
        </p:txBody>
      </p:sp>
      <p:sp>
        <p:nvSpPr>
          <p:cNvPr id="22" name="Rectangle 21">
            <a:extLst>
              <a:ext uri="{FF2B5EF4-FFF2-40B4-BE49-F238E27FC236}">
                <a16:creationId xmlns:a16="http://schemas.microsoft.com/office/drawing/2014/main" id="{796956CD-0659-4CCD-B10D-3E5AB457D2B6}"/>
              </a:ext>
            </a:extLst>
          </p:cNvPr>
          <p:cNvSpPr/>
          <p:nvPr/>
        </p:nvSpPr>
        <p:spPr>
          <a:xfrm>
            <a:off x="7159057" y="2980835"/>
            <a:ext cx="822960" cy="365760"/>
          </a:xfrm>
          <a:prstGeom prst="rect">
            <a:avLst/>
          </a:prstGeom>
          <a:solidFill>
            <a:srgbClr val="D6BBE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Fork</a:t>
            </a:r>
            <a:endParaRPr lang="en-US" sz="1600" b="1" dirty="0">
              <a:solidFill>
                <a:schemeClr val="tx1">
                  <a:lumMod val="75000"/>
                  <a:lumOff val="25000"/>
                </a:schemeClr>
              </a:solidFill>
              <a:latin typeface="+mj-lt"/>
            </a:endParaRPr>
          </a:p>
        </p:txBody>
      </p:sp>
      <p:sp>
        <p:nvSpPr>
          <p:cNvPr id="23" name="Rectangle 22">
            <a:extLst>
              <a:ext uri="{FF2B5EF4-FFF2-40B4-BE49-F238E27FC236}">
                <a16:creationId xmlns:a16="http://schemas.microsoft.com/office/drawing/2014/main" id="{93A489BB-271B-43FB-9205-164B69FF1124}"/>
              </a:ext>
            </a:extLst>
          </p:cNvPr>
          <p:cNvSpPr/>
          <p:nvPr/>
        </p:nvSpPr>
        <p:spPr>
          <a:xfrm>
            <a:off x="7159057" y="5034881"/>
            <a:ext cx="822960" cy="365760"/>
          </a:xfrm>
          <a:prstGeom prst="rect">
            <a:avLst/>
          </a:prstGeom>
          <a:solidFill>
            <a:srgbClr val="AACC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Merge</a:t>
            </a:r>
            <a:endParaRPr lang="en-US" sz="1600" b="1" dirty="0">
              <a:solidFill>
                <a:schemeClr val="tx1">
                  <a:lumMod val="75000"/>
                  <a:lumOff val="25000"/>
                </a:schemeClr>
              </a:solidFill>
              <a:latin typeface="+mj-lt"/>
            </a:endParaRPr>
          </a:p>
        </p:txBody>
      </p:sp>
      <p:cxnSp>
        <p:nvCxnSpPr>
          <p:cNvPr id="25" name="Connector: Elbow 122">
            <a:extLst>
              <a:ext uri="{FF2B5EF4-FFF2-40B4-BE49-F238E27FC236}">
                <a16:creationId xmlns:a16="http://schemas.microsoft.com/office/drawing/2014/main" id="{A387702F-86A1-4A94-AF57-DB580717FB14}"/>
              </a:ext>
            </a:extLst>
          </p:cNvPr>
          <p:cNvCxnSpPr>
            <a:cxnSpLocks/>
          </p:cNvCxnSpPr>
          <p:nvPr/>
        </p:nvCxnSpPr>
        <p:spPr>
          <a:xfrm rot="16200000" flipH="1">
            <a:off x="7745166" y="3407095"/>
            <a:ext cx="365760" cy="274320"/>
          </a:xfrm>
          <a:prstGeom prst="bentConnector3">
            <a:avLst>
              <a:gd name="adj1" fmla="val 3722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5C3D846-C504-45AE-99DB-864648A76E1F}"/>
              </a:ext>
            </a:extLst>
          </p:cNvPr>
          <p:cNvCxnSpPr>
            <a:cxnSpLocks/>
          </p:cNvCxnSpPr>
          <p:nvPr/>
        </p:nvCxnSpPr>
        <p:spPr>
          <a:xfrm flipH="1">
            <a:off x="7357864" y="3346595"/>
            <a:ext cx="0" cy="170037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5C3D846-C504-45AE-99DB-864648A76E1F}"/>
              </a:ext>
            </a:extLst>
          </p:cNvPr>
          <p:cNvCxnSpPr>
            <a:cxnSpLocks/>
          </p:cNvCxnSpPr>
          <p:nvPr/>
        </p:nvCxnSpPr>
        <p:spPr>
          <a:xfrm>
            <a:off x="7789913" y="4650303"/>
            <a:ext cx="1" cy="38457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5C3D846-C504-45AE-99DB-864648A76E1F}"/>
              </a:ext>
            </a:extLst>
          </p:cNvPr>
          <p:cNvCxnSpPr>
            <a:cxnSpLocks/>
            <a:stCxn id="21" idx="2"/>
            <a:endCxn id="24" idx="0"/>
          </p:cNvCxnSpPr>
          <p:nvPr/>
        </p:nvCxnSpPr>
        <p:spPr>
          <a:xfrm>
            <a:off x="8070278" y="4092896"/>
            <a:ext cx="0" cy="21207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5C3D846-C504-45AE-99DB-864648A76E1F}"/>
              </a:ext>
            </a:extLst>
          </p:cNvPr>
          <p:cNvCxnSpPr>
            <a:cxnSpLocks/>
          </p:cNvCxnSpPr>
          <p:nvPr/>
        </p:nvCxnSpPr>
        <p:spPr>
          <a:xfrm>
            <a:off x="7573835" y="5400640"/>
            <a:ext cx="0" cy="54864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5C3D846-C504-45AE-99DB-864648A76E1F}"/>
              </a:ext>
            </a:extLst>
          </p:cNvPr>
          <p:cNvCxnSpPr>
            <a:cxnSpLocks/>
          </p:cNvCxnSpPr>
          <p:nvPr/>
        </p:nvCxnSpPr>
        <p:spPr>
          <a:xfrm>
            <a:off x="7570537" y="2615075"/>
            <a:ext cx="0" cy="3657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5C3D846-C504-45AE-99DB-864648A76E1F}"/>
              </a:ext>
            </a:extLst>
          </p:cNvPr>
          <p:cNvCxnSpPr>
            <a:cxnSpLocks/>
          </p:cNvCxnSpPr>
          <p:nvPr/>
        </p:nvCxnSpPr>
        <p:spPr>
          <a:xfrm flipH="1">
            <a:off x="8481758" y="4487855"/>
            <a:ext cx="460282" cy="4227"/>
          </a:xfrm>
          <a:prstGeom prst="straightConnector1">
            <a:avLst/>
          </a:prstGeom>
          <a:ln w="28575">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0E262CA-EB0D-46CD-9EEC-22DB599E100D}"/>
              </a:ext>
            </a:extLst>
          </p:cNvPr>
          <p:cNvCxnSpPr>
            <a:cxnSpLocks/>
          </p:cNvCxnSpPr>
          <p:nvPr/>
        </p:nvCxnSpPr>
        <p:spPr>
          <a:xfrm>
            <a:off x="8365976" y="4472043"/>
            <a:ext cx="0" cy="39738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90A58F3-03A9-4D72-BB03-761DA2419B34}"/>
              </a:ext>
            </a:extLst>
          </p:cNvPr>
          <p:cNvCxnSpPr>
            <a:cxnSpLocks/>
          </p:cNvCxnSpPr>
          <p:nvPr/>
        </p:nvCxnSpPr>
        <p:spPr>
          <a:xfrm>
            <a:off x="8311764" y="4886178"/>
            <a:ext cx="10842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A8C49F6B-569B-4E1D-820C-1B4A1102DECF}"/>
              </a:ext>
            </a:extLst>
          </p:cNvPr>
          <p:cNvSpPr txBox="1"/>
          <p:nvPr/>
        </p:nvSpPr>
        <p:spPr>
          <a:xfrm>
            <a:off x="7570537" y="4846785"/>
            <a:ext cx="1618034"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j-lt"/>
              </a:rPr>
              <a:t>sink</a:t>
            </a:r>
          </a:p>
        </p:txBody>
      </p:sp>
      <p:sp>
        <p:nvSpPr>
          <p:cNvPr id="24" name="Rectangle 23">
            <a:extLst>
              <a:ext uri="{FF2B5EF4-FFF2-40B4-BE49-F238E27FC236}">
                <a16:creationId xmlns:a16="http://schemas.microsoft.com/office/drawing/2014/main" id="{E1987457-886F-4A74-BE00-2F131BF670E5}"/>
              </a:ext>
            </a:extLst>
          </p:cNvPr>
          <p:cNvSpPr/>
          <p:nvPr/>
        </p:nvSpPr>
        <p:spPr>
          <a:xfrm>
            <a:off x="7658798" y="4304974"/>
            <a:ext cx="822960" cy="365760"/>
          </a:xfrm>
          <a:prstGeom prst="rect">
            <a:avLst/>
          </a:prstGeom>
          <a:solidFill>
            <a:srgbClr val="AACC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Branch</a:t>
            </a:r>
            <a:endParaRPr lang="en-US" sz="1600" b="1" dirty="0">
              <a:solidFill>
                <a:schemeClr val="tx1">
                  <a:lumMod val="75000"/>
                  <a:lumOff val="25000"/>
                </a:schemeClr>
              </a:solidFill>
              <a:latin typeface="+mj-lt"/>
            </a:endParaRPr>
          </a:p>
        </p:txBody>
      </p:sp>
      <p:sp>
        <p:nvSpPr>
          <p:cNvPr id="51" name="Rectangle 50">
            <a:extLst>
              <a:ext uri="{FF2B5EF4-FFF2-40B4-BE49-F238E27FC236}">
                <a16:creationId xmlns:a16="http://schemas.microsoft.com/office/drawing/2014/main" id="{0D250415-6913-43EF-B35C-12DB55D43E41}"/>
              </a:ext>
            </a:extLst>
          </p:cNvPr>
          <p:cNvSpPr/>
          <p:nvPr/>
        </p:nvSpPr>
        <p:spPr>
          <a:xfrm>
            <a:off x="6960096" y="2754513"/>
            <a:ext cx="1765920" cy="2892744"/>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endParaRPr lang="en-US" sz="1926"/>
          </a:p>
        </p:txBody>
      </p:sp>
      <p:cxnSp>
        <p:nvCxnSpPr>
          <p:cNvPr id="29" name="Straight Arrow Connector 28">
            <a:extLst>
              <a:ext uri="{FF2B5EF4-FFF2-40B4-BE49-F238E27FC236}">
                <a16:creationId xmlns:a16="http://schemas.microsoft.com/office/drawing/2014/main" id="{FB8A754D-97A3-498F-A097-360FC97C55F1}"/>
              </a:ext>
            </a:extLst>
          </p:cNvPr>
          <p:cNvCxnSpPr>
            <a:cxnSpLocks/>
          </p:cNvCxnSpPr>
          <p:nvPr/>
        </p:nvCxnSpPr>
        <p:spPr>
          <a:xfrm>
            <a:off x="3742382" y="4508500"/>
            <a:ext cx="0" cy="4572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240096B-4631-44B9-99B5-9A14B667C8AF}"/>
              </a:ext>
            </a:extLst>
          </p:cNvPr>
          <p:cNvCxnSpPr>
            <a:cxnSpLocks/>
          </p:cNvCxnSpPr>
          <p:nvPr/>
        </p:nvCxnSpPr>
        <p:spPr>
          <a:xfrm>
            <a:off x="3127672" y="4506913"/>
            <a:ext cx="0" cy="4572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118084-523E-4453-9234-B0720A0EC4A6}"/>
              </a:ext>
            </a:extLst>
          </p:cNvPr>
          <p:cNvCxnSpPr>
            <a:cxnSpLocks/>
          </p:cNvCxnSpPr>
          <p:nvPr/>
        </p:nvCxnSpPr>
        <p:spPr>
          <a:xfrm>
            <a:off x="3244676" y="4506913"/>
            <a:ext cx="0" cy="457200"/>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D118084-523E-4453-9234-B0720A0EC4A6}"/>
              </a:ext>
            </a:extLst>
          </p:cNvPr>
          <p:cNvCxnSpPr>
            <a:cxnSpLocks/>
          </p:cNvCxnSpPr>
          <p:nvPr/>
        </p:nvCxnSpPr>
        <p:spPr>
          <a:xfrm>
            <a:off x="3845222" y="4506913"/>
            <a:ext cx="0" cy="457200"/>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55E6E22-32FA-470D-ABC2-96DE455408A6}"/>
              </a:ext>
            </a:extLst>
          </p:cNvPr>
          <p:cNvSpPr txBox="1"/>
          <p:nvPr/>
        </p:nvSpPr>
        <p:spPr>
          <a:xfrm>
            <a:off x="8497091" y="4143157"/>
            <a:ext cx="1618034" cy="584775"/>
          </a:xfrm>
          <a:prstGeom prst="rect">
            <a:avLst/>
          </a:prstGeom>
          <a:noFill/>
        </p:spPr>
        <p:txBody>
          <a:bodyPr wrap="square" rtlCol="0">
            <a:spAutoFit/>
          </a:bodyPr>
          <a:lstStyle/>
          <a:p>
            <a:pPr algn="ctr"/>
            <a:r>
              <a:rPr lang="en-US" sz="1600" b="1" dirty="0">
                <a:solidFill>
                  <a:schemeClr val="tx1">
                    <a:lumMod val="75000"/>
                    <a:lumOff val="25000"/>
                  </a:schemeClr>
                </a:solidFill>
                <a:latin typeface="+mj-lt"/>
              </a:rPr>
              <a:t>resend</a:t>
            </a:r>
            <a:r>
              <a:rPr lang="hr-HR" sz="1600" b="1" dirty="0">
                <a:solidFill>
                  <a:schemeClr val="tx1">
                    <a:lumMod val="75000"/>
                    <a:lumOff val="25000"/>
                  </a:schemeClr>
                </a:solidFill>
                <a:latin typeface="+mj-lt"/>
              </a:rPr>
              <a:t>/</a:t>
            </a:r>
          </a:p>
          <a:p>
            <a:pPr algn="ctr"/>
            <a:r>
              <a:rPr lang="en-US" sz="1600" b="1" dirty="0">
                <a:solidFill>
                  <a:schemeClr val="tx1">
                    <a:lumMod val="75000"/>
                    <a:lumOff val="25000"/>
                  </a:schemeClr>
                </a:solidFill>
                <a:latin typeface="+mj-lt"/>
              </a:rPr>
              <a:t>drop</a:t>
            </a:r>
          </a:p>
        </p:txBody>
      </p:sp>
      <p:sp>
        <p:nvSpPr>
          <p:cNvPr id="44" name="Content Placeholder 2"/>
          <p:cNvSpPr txBox="1">
            <a:spLocks/>
          </p:cNvSpPr>
          <p:nvPr/>
        </p:nvSpPr>
        <p:spPr>
          <a:xfrm>
            <a:off x="1055440" y="1052736"/>
            <a:ext cx="8964488" cy="237626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2400" smtClean="0">
                <a:latin typeface="+mj-lt"/>
              </a:rPr>
              <a:t>Save units</a:t>
            </a:r>
            <a:endParaRPr lang="en-US" sz="2400" smtClean="0">
              <a:latin typeface="+mj-lt"/>
            </a:endParaRPr>
          </a:p>
          <a:p>
            <a:pPr lvl="1">
              <a:lnSpc>
                <a:spcPct val="90000"/>
              </a:lnSpc>
            </a:pPr>
            <a:r>
              <a:rPr lang="hr-HR" altLang="en-US" sz="2000" smtClean="0">
                <a:latin typeface="+mj-lt"/>
              </a:rPr>
              <a:t>Input boundary of the speculative region</a:t>
            </a:r>
          </a:p>
          <a:p>
            <a:pPr lvl="1">
              <a:lnSpc>
                <a:spcPct val="90000"/>
              </a:lnSpc>
            </a:pPr>
            <a:r>
              <a:rPr lang="hr-HR" altLang="en-US" sz="2000" smtClean="0">
                <a:latin typeface="+mj-lt"/>
              </a:rPr>
              <a:t>Reissues when previous computation is squashed</a:t>
            </a:r>
          </a:p>
          <a:p>
            <a:endParaRPr lang="en-US" sz="2400" dirty="0">
              <a:latin typeface="+mj-lt"/>
            </a:endParaRPr>
          </a:p>
        </p:txBody>
      </p:sp>
    </p:spTree>
    <p:extLst>
      <p:ext uri="{BB962C8B-B14F-4D97-AF65-F5344CB8AC3E}">
        <p14:creationId xmlns:p14="http://schemas.microsoft.com/office/powerpoint/2010/main" val="12635849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0DBE47-90DD-4841-8A45-91C684B0899B}"/>
              </a:ext>
            </a:extLst>
          </p:cNvPr>
          <p:cNvSpPr/>
          <p:nvPr/>
        </p:nvSpPr>
        <p:spPr>
          <a:xfrm>
            <a:off x="2911201" y="3784550"/>
            <a:ext cx="1023938" cy="506413"/>
          </a:xfrm>
          <a:prstGeom prst="rect">
            <a:avLst/>
          </a:prstGeom>
          <a:solidFill>
            <a:srgbClr val="33CC3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7854" tIns="48927" rIns="97854" bIns="48927" anchor="ctr"/>
          <a:lstStyle/>
          <a:p>
            <a:pPr algn="ctr">
              <a:defRPr/>
            </a:pPr>
            <a:r>
              <a:rPr lang="hr-HR" b="1" dirty="0">
                <a:solidFill>
                  <a:schemeClr val="tx1">
                    <a:lumMod val="75000"/>
                    <a:lumOff val="25000"/>
                  </a:schemeClr>
                </a:solidFill>
                <a:latin typeface="+mj-lt"/>
              </a:rPr>
              <a:t>Spec.</a:t>
            </a:r>
          </a:p>
          <a:p>
            <a:pPr algn="ctr">
              <a:defRPr/>
            </a:pPr>
            <a:r>
              <a:rPr lang="hr-HR" b="1" dirty="0">
                <a:solidFill>
                  <a:schemeClr val="tx1">
                    <a:lumMod val="75000"/>
                    <a:lumOff val="25000"/>
                  </a:schemeClr>
                </a:solidFill>
                <a:latin typeface="+mj-lt"/>
              </a:rPr>
              <a:t>Branch</a:t>
            </a:r>
            <a:endParaRPr lang="en-US" b="1" dirty="0">
              <a:solidFill>
                <a:schemeClr val="tx1">
                  <a:lumMod val="75000"/>
                  <a:lumOff val="25000"/>
                </a:schemeClr>
              </a:solidFill>
              <a:latin typeface="+mj-lt"/>
            </a:endParaRPr>
          </a:p>
        </p:txBody>
      </p:sp>
      <p:cxnSp>
        <p:nvCxnSpPr>
          <p:cNvPr id="15" name="Straight Arrow Connector 14">
            <a:extLst>
              <a:ext uri="{FF2B5EF4-FFF2-40B4-BE49-F238E27FC236}">
                <a16:creationId xmlns:a16="http://schemas.microsoft.com/office/drawing/2014/main" id="{E2071152-5D88-49FC-A04E-262462B07750}"/>
              </a:ext>
            </a:extLst>
          </p:cNvPr>
          <p:cNvCxnSpPr>
            <a:cxnSpLocks/>
            <a:stCxn id="19" idx="4"/>
            <a:endCxn id="13" idx="0"/>
          </p:cNvCxnSpPr>
          <p:nvPr/>
        </p:nvCxnSpPr>
        <p:spPr>
          <a:xfrm>
            <a:off x="3422376" y="3357513"/>
            <a:ext cx="0" cy="42703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Parallelogram 16">
            <a:extLst>
              <a:ext uri="{FF2B5EF4-FFF2-40B4-BE49-F238E27FC236}">
                <a16:creationId xmlns:a16="http://schemas.microsoft.com/office/drawing/2014/main" id="{E783D1D0-BAC2-4A68-AF1F-BC16CBB08FA0}"/>
              </a:ext>
            </a:extLst>
          </p:cNvPr>
          <p:cNvSpPr/>
          <p:nvPr/>
        </p:nvSpPr>
        <p:spPr>
          <a:xfrm>
            <a:off x="3198539" y="4868813"/>
            <a:ext cx="1250950" cy="441325"/>
          </a:xfrm>
          <a:prstGeom prst="parallelogram">
            <a:avLst/>
          </a:prstGeom>
          <a:solidFill>
            <a:srgbClr val="FF9F9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7854" tIns="48927" rIns="97854" bIns="48927" anchor="ctr"/>
          <a:lstStyle/>
          <a:p>
            <a:pPr algn="ctr">
              <a:defRPr/>
            </a:pPr>
            <a:r>
              <a:rPr lang="hr-HR" b="1" dirty="0">
                <a:solidFill>
                  <a:schemeClr val="tx1">
                    <a:lumMod val="75000"/>
                    <a:lumOff val="25000"/>
                  </a:schemeClr>
                </a:solidFill>
                <a:latin typeface="+mj-lt"/>
              </a:rPr>
              <a:t>Commit</a:t>
            </a:r>
            <a:endParaRPr lang="en-US" b="1" dirty="0">
              <a:solidFill>
                <a:schemeClr val="tx1">
                  <a:lumMod val="75000"/>
                  <a:lumOff val="25000"/>
                </a:schemeClr>
              </a:solidFill>
              <a:latin typeface="+mj-lt"/>
            </a:endParaRPr>
          </a:p>
        </p:txBody>
      </p:sp>
      <p:sp>
        <p:nvSpPr>
          <p:cNvPr id="18" name="Rectangle 17">
            <a:extLst>
              <a:ext uri="{FF2B5EF4-FFF2-40B4-BE49-F238E27FC236}">
                <a16:creationId xmlns:a16="http://schemas.microsoft.com/office/drawing/2014/main" id="{5754C2AB-ADA4-4CC9-9BB0-3312ECAC5AE5}"/>
              </a:ext>
            </a:extLst>
          </p:cNvPr>
          <p:cNvSpPr/>
          <p:nvPr/>
        </p:nvSpPr>
        <p:spPr>
          <a:xfrm>
            <a:off x="3257276" y="5760987"/>
            <a:ext cx="1023938" cy="431800"/>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7854" tIns="48927" rIns="97854" bIns="48927" anchor="ctr"/>
          <a:lstStyle/>
          <a:p>
            <a:pPr algn="ctr">
              <a:defRPr/>
            </a:pPr>
            <a:r>
              <a:rPr lang="en-US" b="1" dirty="0">
                <a:solidFill>
                  <a:schemeClr val="tx1">
                    <a:lumMod val="75000"/>
                    <a:lumOff val="25000"/>
                  </a:schemeClr>
                </a:solidFill>
                <a:latin typeface="+mj-lt"/>
              </a:rPr>
              <a:t>Store</a:t>
            </a:r>
          </a:p>
        </p:txBody>
      </p:sp>
      <p:sp>
        <p:nvSpPr>
          <p:cNvPr id="19" name="Parallelogram 18">
            <a:extLst>
              <a:ext uri="{FF2B5EF4-FFF2-40B4-BE49-F238E27FC236}">
                <a16:creationId xmlns:a16="http://schemas.microsoft.com/office/drawing/2014/main" id="{32714AC3-4CF4-426E-9DDE-3F7B2DF27E16}"/>
              </a:ext>
            </a:extLst>
          </p:cNvPr>
          <p:cNvSpPr/>
          <p:nvPr/>
        </p:nvSpPr>
        <p:spPr>
          <a:xfrm>
            <a:off x="2855640" y="2916188"/>
            <a:ext cx="1133475" cy="441325"/>
          </a:xfrm>
          <a:prstGeom prst="parallelogram">
            <a:avLst/>
          </a:prstGeom>
          <a:solidFill>
            <a:srgbClr val="93E3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7854" tIns="48927" rIns="97854" bIns="48927" anchor="ctr"/>
          <a:lstStyle/>
          <a:p>
            <a:pPr algn="ctr">
              <a:defRPr/>
            </a:pPr>
            <a:r>
              <a:rPr lang="hr-HR" sz="2000" b="1" dirty="0">
                <a:solidFill>
                  <a:schemeClr val="tx1">
                    <a:lumMod val="75000"/>
                    <a:lumOff val="25000"/>
                  </a:schemeClr>
                </a:solidFill>
                <a:latin typeface="+mj-lt"/>
              </a:rPr>
              <a:t>Save</a:t>
            </a:r>
            <a:endParaRPr lang="en-US" sz="2000" b="1" dirty="0">
              <a:solidFill>
                <a:schemeClr val="tx1">
                  <a:lumMod val="75000"/>
                  <a:lumOff val="25000"/>
                </a:schemeClr>
              </a:solidFill>
              <a:latin typeface="+mj-lt"/>
            </a:endParaRPr>
          </a:p>
        </p:txBody>
      </p:sp>
      <p:cxnSp>
        <p:nvCxnSpPr>
          <p:cNvPr id="20" name="Straight Arrow Connector 19">
            <a:extLst>
              <a:ext uri="{FF2B5EF4-FFF2-40B4-BE49-F238E27FC236}">
                <a16:creationId xmlns:a16="http://schemas.microsoft.com/office/drawing/2014/main" id="{E2071152-5D88-49FC-A04E-262462B07750}"/>
              </a:ext>
            </a:extLst>
          </p:cNvPr>
          <p:cNvCxnSpPr>
            <a:cxnSpLocks/>
          </p:cNvCxnSpPr>
          <p:nvPr/>
        </p:nvCxnSpPr>
        <p:spPr>
          <a:xfrm>
            <a:off x="3422376" y="2420888"/>
            <a:ext cx="0" cy="50482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B8A754D-97A3-498F-A097-360FC97C55F1}"/>
              </a:ext>
            </a:extLst>
          </p:cNvPr>
          <p:cNvCxnSpPr>
            <a:cxnSpLocks/>
            <a:stCxn id="17" idx="3"/>
            <a:endCxn id="18" idx="0"/>
          </p:cNvCxnSpPr>
          <p:nvPr/>
        </p:nvCxnSpPr>
        <p:spPr>
          <a:xfrm>
            <a:off x="3770039" y="5310137"/>
            <a:ext cx="0" cy="45085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60">
            <a:extLst>
              <a:ext uri="{FF2B5EF4-FFF2-40B4-BE49-F238E27FC236}">
                <a16:creationId xmlns:a16="http://schemas.microsoft.com/office/drawing/2014/main" id="{9DA822F4-219E-4143-9BB3-CE5D6C9BCA70}"/>
              </a:ext>
            </a:extLst>
          </p:cNvPr>
          <p:cNvCxnSpPr>
            <a:cxnSpLocks/>
          </p:cNvCxnSpPr>
          <p:nvPr/>
        </p:nvCxnSpPr>
        <p:spPr>
          <a:xfrm rot="5400000">
            <a:off x="4026421" y="3378944"/>
            <a:ext cx="587375" cy="731837"/>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77">
            <a:extLst>
              <a:ext uri="{FF2B5EF4-FFF2-40B4-BE49-F238E27FC236}">
                <a16:creationId xmlns:a16="http://schemas.microsoft.com/office/drawing/2014/main" id="{E6A49E74-CAB1-4DEA-8E3E-349369FF8285}"/>
              </a:ext>
            </a:extLst>
          </p:cNvPr>
          <p:cNvCxnSpPr>
            <a:cxnSpLocks/>
            <a:endCxn id="19" idx="2"/>
          </p:cNvCxnSpPr>
          <p:nvPr/>
        </p:nvCxnSpPr>
        <p:spPr>
          <a:xfrm rot="16200000" flipV="1">
            <a:off x="3564458" y="3507531"/>
            <a:ext cx="747713" cy="6350"/>
          </a:xfrm>
          <a:prstGeom prst="bentConnector4">
            <a:avLst>
              <a:gd name="adj1" fmla="val 2447"/>
              <a:gd name="adj2" fmla="val -5259684"/>
            </a:avLst>
          </a:prstGeom>
          <a:ln w="381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77">
            <a:extLst>
              <a:ext uri="{FF2B5EF4-FFF2-40B4-BE49-F238E27FC236}">
                <a16:creationId xmlns:a16="http://schemas.microsoft.com/office/drawing/2014/main" id="{E6A49E74-CAB1-4DEA-8E3E-349369FF8285}"/>
              </a:ext>
            </a:extLst>
          </p:cNvPr>
          <p:cNvCxnSpPr>
            <a:cxnSpLocks/>
          </p:cNvCxnSpPr>
          <p:nvPr/>
        </p:nvCxnSpPr>
        <p:spPr>
          <a:xfrm rot="16200000" flipH="1">
            <a:off x="3736701" y="4463999"/>
            <a:ext cx="914400" cy="438150"/>
          </a:xfrm>
          <a:prstGeom prst="bentConnector4">
            <a:avLst>
              <a:gd name="adj1" fmla="val -996"/>
              <a:gd name="adj2" fmla="val 164622"/>
            </a:avLst>
          </a:prstGeom>
          <a:ln w="381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331" name="Rectangle 3"/>
          <p:cNvSpPr txBox="1">
            <a:spLocks/>
          </p:cNvSpPr>
          <p:nvPr/>
        </p:nvSpPr>
        <p:spPr bwMode="auto">
          <a:xfrm>
            <a:off x="6151564" y="3392489"/>
            <a:ext cx="34559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2000" b="1" dirty="0"/>
              <a:t>Propagate further speculative results which turn out to be correct</a:t>
            </a:r>
            <a:endParaRPr lang="en-GB" altLang="en-US" sz="2000" dirty="0"/>
          </a:p>
        </p:txBody>
      </p:sp>
      <p:sp>
        <p:nvSpPr>
          <p:cNvPr id="26" name="Title 1"/>
          <p:cNvSpPr>
            <a:spLocks noGrp="1"/>
          </p:cNvSpPr>
          <p:nvPr>
            <p:ph type="title"/>
          </p:nvPr>
        </p:nvSpPr>
        <p:spPr>
          <a:xfrm>
            <a:off x="1668016" y="-228600"/>
            <a:ext cx="8964488" cy="1143000"/>
          </a:xfrm>
        </p:spPr>
        <p:txBody>
          <a:bodyPr>
            <a:normAutofit/>
          </a:bodyPr>
          <a:lstStyle/>
          <a:p>
            <a:pPr algn="ctr"/>
            <a:r>
              <a:rPr lang="en-US" sz="3600" dirty="0"/>
              <a:t>Components for Speculation</a:t>
            </a:r>
          </a:p>
        </p:txBody>
      </p:sp>
      <p:sp>
        <p:nvSpPr>
          <p:cNvPr id="27" name="Content Placeholder 2"/>
          <p:cNvSpPr>
            <a:spLocks noGrp="1"/>
          </p:cNvSpPr>
          <p:nvPr>
            <p:ph idx="1"/>
          </p:nvPr>
        </p:nvSpPr>
        <p:spPr>
          <a:xfrm>
            <a:off x="1055440" y="1052737"/>
            <a:ext cx="9721080" cy="691927"/>
          </a:xfrm>
        </p:spPr>
        <p:txBody>
          <a:bodyPr>
            <a:noAutofit/>
          </a:bodyPr>
          <a:lstStyle/>
          <a:p>
            <a:r>
              <a:rPr lang="en-US" altLang="en-US" sz="2400" dirty="0">
                <a:latin typeface="+mj-lt"/>
              </a:rPr>
              <a:t>Commit units</a:t>
            </a:r>
            <a:endParaRPr lang="en-US" sz="2400" dirty="0">
              <a:latin typeface="+mj-lt"/>
            </a:endParaRPr>
          </a:p>
          <a:p>
            <a:pPr lvl="1">
              <a:lnSpc>
                <a:spcPct val="90000"/>
              </a:lnSpc>
            </a:pPr>
            <a:r>
              <a:rPr lang="en-US" altLang="en-US" sz="2000" dirty="0">
                <a:latin typeface="+mj-lt"/>
              </a:rPr>
              <a:t>Output </a:t>
            </a:r>
            <a:r>
              <a:rPr lang="hr-HR" altLang="en-US" sz="2000" dirty="0">
                <a:latin typeface="+mj-lt"/>
              </a:rPr>
              <a:t>boundary of the speculative region</a:t>
            </a:r>
          </a:p>
          <a:p>
            <a:pPr lvl="1">
              <a:lnSpc>
                <a:spcPct val="90000"/>
              </a:lnSpc>
            </a:pPr>
            <a:r>
              <a:rPr lang="hr-HR" altLang="en-US" sz="2000" dirty="0">
                <a:latin typeface="+mj-lt"/>
              </a:rPr>
              <a:t>Propagate speculative tokens that turn out to be correct, squash misspeculated data</a:t>
            </a:r>
            <a:endParaRPr lang="en-GB" altLang="en-US" sz="2000" dirty="0">
              <a:latin typeface="+mj-lt"/>
            </a:endParaRPr>
          </a:p>
        </p:txBody>
      </p:sp>
      <p:sp>
        <p:nvSpPr>
          <p:cNvPr id="3" name="Slide Number Placeholder 2"/>
          <p:cNvSpPr>
            <a:spLocks noGrp="1"/>
          </p:cNvSpPr>
          <p:nvPr>
            <p:ph type="sldNum" sz="quarter" idx="12"/>
          </p:nvPr>
        </p:nvSpPr>
        <p:spPr/>
        <p:txBody>
          <a:bodyPr/>
          <a:lstStyle/>
          <a:p>
            <a:fld id="{A33FDA8A-BBFB-48A1-88B9-4C7DF46BF3B4}" type="slidenum">
              <a:rPr lang="hr-HR" smtClean="0"/>
              <a:pPr/>
              <a:t>28</a:t>
            </a:fld>
            <a:endParaRPr lang="hr-HR"/>
          </a:p>
        </p:txBody>
      </p:sp>
      <p:cxnSp>
        <p:nvCxnSpPr>
          <p:cNvPr id="28" name="Straight Arrow Connector 27">
            <a:extLst>
              <a:ext uri="{FF2B5EF4-FFF2-40B4-BE49-F238E27FC236}">
                <a16:creationId xmlns:a16="http://schemas.microsoft.com/office/drawing/2014/main" id="{FB8A754D-97A3-498F-A097-360FC97C55F1}"/>
              </a:ext>
            </a:extLst>
          </p:cNvPr>
          <p:cNvCxnSpPr>
            <a:cxnSpLocks/>
          </p:cNvCxnSpPr>
          <p:nvPr/>
        </p:nvCxnSpPr>
        <p:spPr>
          <a:xfrm>
            <a:off x="3678311" y="4292549"/>
            <a:ext cx="0" cy="54864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D118084-523E-4453-9234-B0720A0EC4A6}"/>
              </a:ext>
            </a:extLst>
          </p:cNvPr>
          <p:cNvCxnSpPr>
            <a:cxnSpLocks/>
          </p:cNvCxnSpPr>
          <p:nvPr/>
        </p:nvCxnSpPr>
        <p:spPr>
          <a:xfrm>
            <a:off x="3781151" y="4290962"/>
            <a:ext cx="0" cy="548640"/>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240096B-4631-44B9-99B5-9A14B667C8AF}"/>
              </a:ext>
            </a:extLst>
          </p:cNvPr>
          <p:cNvCxnSpPr>
            <a:cxnSpLocks/>
          </p:cNvCxnSpPr>
          <p:nvPr/>
        </p:nvCxnSpPr>
        <p:spPr>
          <a:xfrm>
            <a:off x="3063601" y="4290962"/>
            <a:ext cx="0" cy="4572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D118084-523E-4453-9234-B0720A0EC4A6}"/>
              </a:ext>
            </a:extLst>
          </p:cNvPr>
          <p:cNvCxnSpPr>
            <a:cxnSpLocks/>
          </p:cNvCxnSpPr>
          <p:nvPr/>
        </p:nvCxnSpPr>
        <p:spPr>
          <a:xfrm>
            <a:off x="3180605" y="4290962"/>
            <a:ext cx="0" cy="457200"/>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6D289546-B525-4ADD-BDBA-C3D6DA95D03C}"/>
              </a:ext>
            </a:extLst>
          </p:cNvPr>
          <p:cNvSpPr/>
          <p:nvPr/>
        </p:nvSpPr>
        <p:spPr>
          <a:xfrm>
            <a:off x="3296397" y="3900436"/>
            <a:ext cx="274638" cy="274638"/>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dirty="0"/>
          </a:p>
          <a:p>
            <a:pPr algn="ctr">
              <a:defRPr/>
            </a:pPr>
            <a:endParaRPr lang="en-US" dirty="0"/>
          </a:p>
        </p:txBody>
      </p:sp>
      <p:sp>
        <p:nvSpPr>
          <p:cNvPr id="29" name="Oval 28">
            <a:extLst>
              <a:ext uri="{FF2B5EF4-FFF2-40B4-BE49-F238E27FC236}">
                <a16:creationId xmlns:a16="http://schemas.microsoft.com/office/drawing/2014/main" id="{6D289546-B525-4ADD-BDBA-C3D6DA95D03C}"/>
              </a:ext>
            </a:extLst>
          </p:cNvPr>
          <p:cNvSpPr/>
          <p:nvPr/>
        </p:nvSpPr>
        <p:spPr>
          <a:xfrm>
            <a:off x="4555851" y="3354338"/>
            <a:ext cx="274638" cy="274637"/>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dirty="0"/>
          </a:p>
          <a:p>
            <a:pPr algn="ctr">
              <a:defRPr/>
            </a:pPr>
            <a:endParaRPr lang="en-US" dirty="0"/>
          </a:p>
        </p:txBody>
      </p:sp>
      <p:sp>
        <p:nvSpPr>
          <p:cNvPr id="34" name="Rounded Rectangle 33"/>
          <p:cNvSpPr/>
          <p:nvPr/>
        </p:nvSpPr>
        <p:spPr>
          <a:xfrm>
            <a:off x="5799906" y="3392488"/>
            <a:ext cx="4760590" cy="1080120"/>
          </a:xfrm>
          <a:prstGeom prst="roundRect">
            <a:avLst/>
          </a:prstGeom>
          <a:solidFill>
            <a:schemeClr val="bg2"/>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1">
                    <a:lumMod val="50000"/>
                  </a:schemeClr>
                </a:solidFill>
                <a:latin typeface="+mj-lt"/>
              </a:rPr>
              <a:t>Propagate further speculative results which turn out to be correct</a:t>
            </a:r>
          </a:p>
        </p:txBody>
      </p:sp>
    </p:spTree>
    <p:extLst>
      <p:ext uri="{BB962C8B-B14F-4D97-AF65-F5344CB8AC3E}">
        <p14:creationId xmlns:p14="http://schemas.microsoft.com/office/powerpoint/2010/main" val="2865323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4"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1" presetClass="emph" presetSubtype="2" fill="hold" nodeType="afterEffect">
                                  <p:stCondLst>
                                    <p:cond delay="0"/>
                                  </p:stCondLst>
                                  <p:childTnLst>
                                    <p:animClr clrSpc="rgb" dir="cw">
                                      <p:cBhvr>
                                        <p:cTn id="9" dur="10" fill="hold"/>
                                        <p:tgtEl>
                                          <p:spTgt spid="25"/>
                                        </p:tgtEl>
                                        <p:attrNameLst>
                                          <p:attrName>fillcolor</p:attrName>
                                        </p:attrNameLst>
                                      </p:cBhvr>
                                      <p:to>
                                        <a:srgbClr val="FFCCCC"/>
                                      </p:to>
                                    </p:animClr>
                                    <p:set>
                                      <p:cBhvr>
                                        <p:cTn id="10" dur="10" fill="hold"/>
                                        <p:tgtEl>
                                          <p:spTgt spid="25"/>
                                        </p:tgtEl>
                                        <p:attrNameLst>
                                          <p:attrName>fill.type</p:attrName>
                                        </p:attrNameLst>
                                      </p:cBhvr>
                                      <p:to>
                                        <p:strVal val="solid"/>
                                      </p:to>
                                    </p:set>
                                    <p:set>
                                      <p:cBhvr>
                                        <p:cTn id="11" dur="10" fill="hold"/>
                                        <p:tgtEl>
                                          <p:spTgt spid="25"/>
                                        </p:tgtEl>
                                        <p:attrNameLst>
                                          <p:attrName>fill.on</p:attrName>
                                        </p:attrNameLst>
                                      </p:cBhvr>
                                      <p:to>
                                        <p:strVal val="true"/>
                                      </p:to>
                                    </p:set>
                                  </p:childTnLst>
                                </p:cTn>
                              </p:par>
                              <p:par>
                                <p:cTn id="12" presetID="7" presetClass="emph" presetSubtype="2" fill="hold" nodeType="withEffect">
                                  <p:stCondLst>
                                    <p:cond delay="0"/>
                                  </p:stCondLst>
                                  <p:childTnLst>
                                    <p:animClr clrSpc="rgb" dir="cw">
                                      <p:cBhvr>
                                        <p:cTn id="13" dur="10" fill="hold"/>
                                        <p:tgtEl>
                                          <p:spTgt spid="25"/>
                                        </p:tgtEl>
                                        <p:attrNameLst>
                                          <p:attrName>stroke.color</p:attrName>
                                        </p:attrNameLst>
                                      </p:cBhvr>
                                      <p:to>
                                        <a:srgbClr val="FF3300"/>
                                      </p:to>
                                    </p:animClr>
                                    <p:set>
                                      <p:cBhvr>
                                        <p:cTn id="14" dur="10" fill="hold"/>
                                        <p:tgtEl>
                                          <p:spTgt spid="25"/>
                                        </p:tgtEl>
                                        <p:attrNameLst>
                                          <p:attrName>stroke.on</p:attrName>
                                        </p:attrNameLst>
                                      </p:cBhvr>
                                      <p:to>
                                        <p:strVal val="true"/>
                                      </p:to>
                                    </p:set>
                                  </p:childTnLst>
                                </p:cTn>
                              </p:par>
                              <p:par>
                                <p:cTn id="15" presetID="50" presetClass="path" presetSubtype="0" accel="50000" decel="50000" fill="hold" grpId="1" nodeType="withEffect">
                                  <p:stCondLst>
                                    <p:cond delay="0"/>
                                  </p:stCondLst>
                                  <p:childTnLst>
                                    <p:animMotion origin="layout" path="M -4.16667E-7 2.59259E-6 L 0.01602 2.59259E-6 C 0.02331 2.59259E-6 0.03229 0.04259 0.03229 0.07893 L 0.03229 0.15787 " pathEditMode="relative" rAng="0" ptsTypes="AAAA">
                                      <p:cBhvr>
                                        <p:cTn id="16" dur="2000" fill="hold"/>
                                        <p:tgtEl>
                                          <p:spTgt spid="25"/>
                                        </p:tgtEl>
                                        <p:attrNameLst>
                                          <p:attrName>ppt_x</p:attrName>
                                          <p:attrName>ppt_y</p:attrName>
                                        </p:attrNameLst>
                                      </p:cBhvr>
                                      <p:rCtr x="1615" y="7894"/>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par>
                          <p:cTn id="21" fill="hold" nodeType="afterGroup">
                            <p:stCondLst>
                              <p:cond delay="0"/>
                            </p:stCondLst>
                            <p:childTnLst>
                              <p:par>
                                <p:cTn id="22" presetID="50" presetClass="path" presetSubtype="0" accel="50000" decel="50000" fill="hold" grpId="1" nodeType="afterEffect">
                                  <p:stCondLst>
                                    <p:cond delay="0"/>
                                  </p:stCondLst>
                                  <p:childTnLst>
                                    <p:animMotion origin="layout" path="M 0.00091 -0.00047 L 0.00091 0.03912 C 0.00091 0.05648 -0.02748 0.07963 -0.05079 0.07963 L -0.10326 0.07963 " pathEditMode="relative" rAng="5400000" ptsTypes="AAAA">
                                      <p:cBhvr>
                                        <p:cTn id="23" dur="2000" fill="hold"/>
                                        <p:tgtEl>
                                          <p:spTgt spid="29"/>
                                        </p:tgtEl>
                                        <p:attrNameLst>
                                          <p:attrName>ppt_x</p:attrName>
                                          <p:attrName>ppt_y</p:attrName>
                                        </p:attrNameLst>
                                      </p:cBhvr>
                                      <p:rCtr x="-5208" y="4005"/>
                                    </p:animMotion>
                                  </p:childTnLst>
                                </p:cTn>
                              </p:par>
                            </p:childTnLst>
                          </p:cTn>
                        </p:par>
                      </p:childTnLst>
                    </p:cTn>
                  </p:par>
                  <p:par>
                    <p:cTn id="24" fill="hold">
                      <p:stCondLst>
                        <p:cond delay="indefinite"/>
                      </p:stCondLst>
                      <p:childTnLst>
                        <p:par>
                          <p:cTn id="25" fill="hold">
                            <p:stCondLst>
                              <p:cond delay="0"/>
                            </p:stCondLst>
                            <p:childTnLst>
                              <p:par>
                                <p:cTn id="26" presetID="7" presetClass="emph" presetSubtype="2" fill="hold" nodeType="clickEffect">
                                  <p:stCondLst>
                                    <p:cond delay="0"/>
                                  </p:stCondLst>
                                  <p:childTnLst>
                                    <p:animClr clrSpc="rgb" dir="cw">
                                      <p:cBhvr>
                                        <p:cTn id="27" dur="10" fill="hold"/>
                                        <p:tgtEl>
                                          <p:spTgt spid="24"/>
                                        </p:tgtEl>
                                        <p:attrNameLst>
                                          <p:attrName>stroke.color</p:attrName>
                                        </p:attrNameLst>
                                      </p:cBhvr>
                                      <p:to>
                                        <a:srgbClr val="219C10"/>
                                      </p:to>
                                    </p:animClr>
                                    <p:set>
                                      <p:cBhvr>
                                        <p:cTn id="28" dur="10" fill="hold"/>
                                        <p:tgtEl>
                                          <p:spTgt spid="24"/>
                                        </p:tgtEl>
                                        <p:attrNameLst>
                                          <p:attrName>stroke.on</p:attrName>
                                        </p:attrNameLst>
                                      </p:cBhvr>
                                      <p:to>
                                        <p:strVal val="true"/>
                                      </p:to>
                                    </p:set>
                                  </p:childTnLst>
                                </p:cTn>
                              </p:par>
                            </p:childTnLst>
                          </p:cTn>
                        </p:par>
                        <p:par>
                          <p:cTn id="29" fill="hold" nodeType="afterGroup">
                            <p:stCondLst>
                              <p:cond delay="10"/>
                            </p:stCondLst>
                            <p:childTnLst>
                              <p:par>
                                <p:cTn id="30" presetID="1" presetClass="emph" presetSubtype="2" fill="hold" nodeType="afterEffect">
                                  <p:stCondLst>
                                    <p:cond delay="0"/>
                                  </p:stCondLst>
                                  <p:childTnLst>
                                    <p:animClr clrSpc="rgb" dir="cw">
                                      <p:cBhvr>
                                        <p:cTn id="31" dur="10" fill="hold"/>
                                        <p:tgtEl>
                                          <p:spTgt spid="25"/>
                                        </p:tgtEl>
                                        <p:attrNameLst>
                                          <p:attrName>fillcolor</p:attrName>
                                        </p:attrNameLst>
                                      </p:cBhvr>
                                      <p:to>
                                        <a:srgbClr val="66FFFF"/>
                                      </p:to>
                                    </p:animClr>
                                    <p:set>
                                      <p:cBhvr>
                                        <p:cTn id="32" dur="10" fill="hold"/>
                                        <p:tgtEl>
                                          <p:spTgt spid="25"/>
                                        </p:tgtEl>
                                        <p:attrNameLst>
                                          <p:attrName>fill.type</p:attrName>
                                        </p:attrNameLst>
                                      </p:cBhvr>
                                      <p:to>
                                        <p:strVal val="solid"/>
                                      </p:to>
                                    </p:set>
                                    <p:set>
                                      <p:cBhvr>
                                        <p:cTn id="33" dur="10" fill="hold"/>
                                        <p:tgtEl>
                                          <p:spTgt spid="25"/>
                                        </p:tgtEl>
                                        <p:attrNameLst>
                                          <p:attrName>fill.on</p:attrName>
                                        </p:attrNameLst>
                                      </p:cBhvr>
                                      <p:to>
                                        <p:strVal val="true"/>
                                      </p:to>
                                    </p:set>
                                  </p:childTnLst>
                                </p:cTn>
                              </p:par>
                              <p:par>
                                <p:cTn id="34" presetID="7" presetClass="emph" presetSubtype="2" fill="hold" nodeType="withEffect">
                                  <p:stCondLst>
                                    <p:cond delay="0"/>
                                  </p:stCondLst>
                                  <p:childTnLst>
                                    <p:animClr clrSpc="rgb" dir="cw">
                                      <p:cBhvr>
                                        <p:cTn id="35" dur="10" fill="hold"/>
                                        <p:tgtEl>
                                          <p:spTgt spid="25"/>
                                        </p:tgtEl>
                                        <p:attrNameLst>
                                          <p:attrName>stroke.color</p:attrName>
                                        </p:attrNameLst>
                                      </p:cBhvr>
                                      <p:to>
                                        <a:schemeClr val="accent1"/>
                                      </p:to>
                                    </p:animClr>
                                    <p:set>
                                      <p:cBhvr>
                                        <p:cTn id="36" dur="10" fill="hold"/>
                                        <p:tgtEl>
                                          <p:spTgt spid="25"/>
                                        </p:tgtEl>
                                        <p:attrNameLst>
                                          <p:attrName>stroke.on</p:attrName>
                                        </p:attrNameLst>
                                      </p:cBhvr>
                                      <p:to>
                                        <p:strVal val="true"/>
                                      </p:to>
                                    </p:set>
                                  </p:childTnLst>
                                </p:cTn>
                              </p:par>
                            </p:childTnLst>
                          </p:cTn>
                        </p:par>
                        <p:par>
                          <p:cTn id="37" fill="hold" nodeType="afterGroup">
                            <p:stCondLst>
                              <p:cond delay="20"/>
                            </p:stCondLst>
                            <p:childTnLst>
                              <p:par>
                                <p:cTn id="38" presetID="42" presetClass="path" presetSubtype="0" accel="50000" decel="50000" fill="hold" grpId="3" nodeType="afterEffect">
                                  <p:stCondLst>
                                    <p:cond delay="0"/>
                                  </p:stCondLst>
                                  <p:childTnLst>
                                    <p:animMotion origin="layout" path="M 0.03229 0.15787 L 0.02773 0.27916 " pathEditMode="relative" rAng="0" ptsTypes="AA">
                                      <p:cBhvr>
                                        <p:cTn id="39" dur="2000" fill="hold"/>
                                        <p:tgtEl>
                                          <p:spTgt spid="25"/>
                                        </p:tgtEl>
                                        <p:attrNameLst>
                                          <p:attrName>ppt_x</p:attrName>
                                          <p:attrName>ppt_y</p:attrName>
                                        </p:attrNameLst>
                                      </p:cBhvr>
                                      <p:rCtr x="-234" y="6065"/>
                                    </p:animMotion>
                                  </p:childTnLst>
                                </p:cTn>
                              </p:par>
                            </p:childTnLst>
                          </p:cTn>
                        </p:par>
                        <p:par>
                          <p:cTn id="40" fill="hold" nodeType="afterGroup">
                            <p:stCondLst>
                              <p:cond delay="2020"/>
                            </p:stCondLst>
                            <p:childTnLst>
                              <p:par>
                                <p:cTn id="41" presetID="1" presetClass="exit" presetSubtype="0" fill="hold" grpId="2" nodeType="after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animBg="1"/>
      <p:bldP spid="25" grpId="3" animBg="1"/>
      <p:bldP spid="25" grpId="4" animBg="1"/>
      <p:bldP spid="29" grpId="0" animBg="1"/>
      <p:bldP spid="29" grpId="1" animBg="1"/>
      <p:bldP spid="29"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0DBE47-90DD-4841-8A45-91C684B0899B}"/>
              </a:ext>
            </a:extLst>
          </p:cNvPr>
          <p:cNvSpPr/>
          <p:nvPr/>
        </p:nvSpPr>
        <p:spPr>
          <a:xfrm>
            <a:off x="2911201" y="3784550"/>
            <a:ext cx="1023938" cy="506413"/>
          </a:xfrm>
          <a:prstGeom prst="rect">
            <a:avLst/>
          </a:prstGeom>
          <a:solidFill>
            <a:srgbClr val="33CC3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7854" tIns="48927" rIns="97854" bIns="48927" anchor="ctr"/>
          <a:lstStyle/>
          <a:p>
            <a:pPr algn="ctr">
              <a:defRPr/>
            </a:pPr>
            <a:r>
              <a:rPr lang="hr-HR" b="1" dirty="0">
                <a:solidFill>
                  <a:schemeClr val="tx1">
                    <a:lumMod val="75000"/>
                    <a:lumOff val="25000"/>
                  </a:schemeClr>
                </a:solidFill>
                <a:latin typeface="+mj-lt"/>
              </a:rPr>
              <a:t>Spec.</a:t>
            </a:r>
          </a:p>
          <a:p>
            <a:pPr algn="ctr">
              <a:defRPr/>
            </a:pPr>
            <a:r>
              <a:rPr lang="hr-HR" b="1" dirty="0">
                <a:solidFill>
                  <a:schemeClr val="tx1">
                    <a:lumMod val="75000"/>
                    <a:lumOff val="25000"/>
                  </a:schemeClr>
                </a:solidFill>
                <a:latin typeface="+mj-lt"/>
              </a:rPr>
              <a:t>Branch</a:t>
            </a:r>
            <a:endParaRPr lang="en-US" b="1" dirty="0">
              <a:solidFill>
                <a:schemeClr val="tx1">
                  <a:lumMod val="75000"/>
                  <a:lumOff val="25000"/>
                </a:schemeClr>
              </a:solidFill>
              <a:latin typeface="+mj-lt"/>
            </a:endParaRPr>
          </a:p>
        </p:txBody>
      </p:sp>
      <p:cxnSp>
        <p:nvCxnSpPr>
          <p:cNvPr id="15" name="Straight Arrow Connector 14">
            <a:extLst>
              <a:ext uri="{FF2B5EF4-FFF2-40B4-BE49-F238E27FC236}">
                <a16:creationId xmlns:a16="http://schemas.microsoft.com/office/drawing/2014/main" id="{E2071152-5D88-49FC-A04E-262462B07750}"/>
              </a:ext>
            </a:extLst>
          </p:cNvPr>
          <p:cNvCxnSpPr>
            <a:cxnSpLocks/>
            <a:stCxn id="19" idx="4"/>
            <a:endCxn id="13" idx="0"/>
          </p:cNvCxnSpPr>
          <p:nvPr/>
        </p:nvCxnSpPr>
        <p:spPr>
          <a:xfrm>
            <a:off x="3422376" y="3357513"/>
            <a:ext cx="0" cy="42703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Parallelogram 16">
            <a:extLst>
              <a:ext uri="{FF2B5EF4-FFF2-40B4-BE49-F238E27FC236}">
                <a16:creationId xmlns:a16="http://schemas.microsoft.com/office/drawing/2014/main" id="{E783D1D0-BAC2-4A68-AF1F-BC16CBB08FA0}"/>
              </a:ext>
            </a:extLst>
          </p:cNvPr>
          <p:cNvSpPr/>
          <p:nvPr/>
        </p:nvSpPr>
        <p:spPr>
          <a:xfrm>
            <a:off x="3198539" y="4868813"/>
            <a:ext cx="1250950" cy="441325"/>
          </a:xfrm>
          <a:prstGeom prst="parallelogram">
            <a:avLst/>
          </a:prstGeom>
          <a:solidFill>
            <a:srgbClr val="FF9F9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7854" tIns="48927" rIns="97854" bIns="48927" anchor="ctr"/>
          <a:lstStyle/>
          <a:p>
            <a:pPr algn="ctr">
              <a:defRPr/>
            </a:pPr>
            <a:r>
              <a:rPr lang="hr-HR" b="1" dirty="0">
                <a:solidFill>
                  <a:schemeClr val="tx1">
                    <a:lumMod val="75000"/>
                    <a:lumOff val="25000"/>
                  </a:schemeClr>
                </a:solidFill>
                <a:latin typeface="+mj-lt"/>
              </a:rPr>
              <a:t>Commit</a:t>
            </a:r>
            <a:endParaRPr lang="en-US" b="1" dirty="0">
              <a:solidFill>
                <a:schemeClr val="tx1">
                  <a:lumMod val="75000"/>
                  <a:lumOff val="25000"/>
                </a:schemeClr>
              </a:solidFill>
              <a:latin typeface="+mj-lt"/>
            </a:endParaRPr>
          </a:p>
        </p:txBody>
      </p:sp>
      <p:sp>
        <p:nvSpPr>
          <p:cNvPr id="18" name="Rectangle 17">
            <a:extLst>
              <a:ext uri="{FF2B5EF4-FFF2-40B4-BE49-F238E27FC236}">
                <a16:creationId xmlns:a16="http://schemas.microsoft.com/office/drawing/2014/main" id="{5754C2AB-ADA4-4CC9-9BB0-3312ECAC5AE5}"/>
              </a:ext>
            </a:extLst>
          </p:cNvPr>
          <p:cNvSpPr/>
          <p:nvPr/>
        </p:nvSpPr>
        <p:spPr>
          <a:xfrm>
            <a:off x="3257276" y="5760987"/>
            <a:ext cx="1023938" cy="431800"/>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7854" tIns="48927" rIns="97854" bIns="48927" anchor="ctr"/>
          <a:lstStyle/>
          <a:p>
            <a:pPr algn="ctr">
              <a:defRPr/>
            </a:pPr>
            <a:r>
              <a:rPr lang="en-US" b="1" dirty="0">
                <a:solidFill>
                  <a:schemeClr val="tx1">
                    <a:lumMod val="75000"/>
                    <a:lumOff val="25000"/>
                  </a:schemeClr>
                </a:solidFill>
                <a:latin typeface="+mj-lt"/>
              </a:rPr>
              <a:t>Store</a:t>
            </a:r>
          </a:p>
        </p:txBody>
      </p:sp>
      <p:sp>
        <p:nvSpPr>
          <p:cNvPr id="19" name="Parallelogram 18">
            <a:extLst>
              <a:ext uri="{FF2B5EF4-FFF2-40B4-BE49-F238E27FC236}">
                <a16:creationId xmlns:a16="http://schemas.microsoft.com/office/drawing/2014/main" id="{32714AC3-4CF4-426E-9DDE-3F7B2DF27E16}"/>
              </a:ext>
            </a:extLst>
          </p:cNvPr>
          <p:cNvSpPr/>
          <p:nvPr/>
        </p:nvSpPr>
        <p:spPr>
          <a:xfrm>
            <a:off x="2855640" y="2916188"/>
            <a:ext cx="1133475" cy="441325"/>
          </a:xfrm>
          <a:prstGeom prst="parallelogram">
            <a:avLst/>
          </a:prstGeom>
          <a:solidFill>
            <a:srgbClr val="93E3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7854" tIns="48927" rIns="97854" bIns="48927" anchor="ctr"/>
          <a:lstStyle/>
          <a:p>
            <a:pPr algn="ctr">
              <a:defRPr/>
            </a:pPr>
            <a:r>
              <a:rPr lang="hr-HR" sz="2000" b="1" dirty="0">
                <a:solidFill>
                  <a:schemeClr val="tx1">
                    <a:lumMod val="75000"/>
                    <a:lumOff val="25000"/>
                  </a:schemeClr>
                </a:solidFill>
                <a:latin typeface="+mj-lt"/>
              </a:rPr>
              <a:t>Save</a:t>
            </a:r>
            <a:endParaRPr lang="en-US" sz="2000" b="1" dirty="0">
              <a:solidFill>
                <a:schemeClr val="tx1">
                  <a:lumMod val="75000"/>
                  <a:lumOff val="25000"/>
                </a:schemeClr>
              </a:solidFill>
              <a:latin typeface="+mj-lt"/>
            </a:endParaRPr>
          </a:p>
        </p:txBody>
      </p:sp>
      <p:cxnSp>
        <p:nvCxnSpPr>
          <p:cNvPr id="20" name="Straight Arrow Connector 19">
            <a:extLst>
              <a:ext uri="{FF2B5EF4-FFF2-40B4-BE49-F238E27FC236}">
                <a16:creationId xmlns:a16="http://schemas.microsoft.com/office/drawing/2014/main" id="{E2071152-5D88-49FC-A04E-262462B07750}"/>
              </a:ext>
            </a:extLst>
          </p:cNvPr>
          <p:cNvCxnSpPr>
            <a:cxnSpLocks/>
          </p:cNvCxnSpPr>
          <p:nvPr/>
        </p:nvCxnSpPr>
        <p:spPr>
          <a:xfrm>
            <a:off x="3422376" y="2420888"/>
            <a:ext cx="0" cy="50482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B8A754D-97A3-498F-A097-360FC97C55F1}"/>
              </a:ext>
            </a:extLst>
          </p:cNvPr>
          <p:cNvCxnSpPr>
            <a:cxnSpLocks/>
            <a:stCxn id="17" idx="3"/>
            <a:endCxn id="18" idx="0"/>
          </p:cNvCxnSpPr>
          <p:nvPr/>
        </p:nvCxnSpPr>
        <p:spPr>
          <a:xfrm>
            <a:off x="3770039" y="5310137"/>
            <a:ext cx="0" cy="45085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60">
            <a:extLst>
              <a:ext uri="{FF2B5EF4-FFF2-40B4-BE49-F238E27FC236}">
                <a16:creationId xmlns:a16="http://schemas.microsoft.com/office/drawing/2014/main" id="{9DA822F4-219E-4143-9BB3-CE5D6C9BCA70}"/>
              </a:ext>
            </a:extLst>
          </p:cNvPr>
          <p:cNvCxnSpPr>
            <a:cxnSpLocks/>
          </p:cNvCxnSpPr>
          <p:nvPr/>
        </p:nvCxnSpPr>
        <p:spPr>
          <a:xfrm rot="5400000">
            <a:off x="4026421" y="3378944"/>
            <a:ext cx="587375" cy="731837"/>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77">
            <a:extLst>
              <a:ext uri="{FF2B5EF4-FFF2-40B4-BE49-F238E27FC236}">
                <a16:creationId xmlns:a16="http://schemas.microsoft.com/office/drawing/2014/main" id="{E6A49E74-CAB1-4DEA-8E3E-349369FF8285}"/>
              </a:ext>
            </a:extLst>
          </p:cNvPr>
          <p:cNvCxnSpPr>
            <a:cxnSpLocks/>
            <a:endCxn id="19" idx="2"/>
          </p:cNvCxnSpPr>
          <p:nvPr/>
        </p:nvCxnSpPr>
        <p:spPr>
          <a:xfrm rot="16200000" flipV="1">
            <a:off x="3564458" y="3507531"/>
            <a:ext cx="747713" cy="6350"/>
          </a:xfrm>
          <a:prstGeom prst="bentConnector4">
            <a:avLst>
              <a:gd name="adj1" fmla="val 2447"/>
              <a:gd name="adj2" fmla="val -5259684"/>
            </a:avLst>
          </a:prstGeom>
          <a:ln w="381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77">
            <a:extLst>
              <a:ext uri="{FF2B5EF4-FFF2-40B4-BE49-F238E27FC236}">
                <a16:creationId xmlns:a16="http://schemas.microsoft.com/office/drawing/2014/main" id="{E6A49E74-CAB1-4DEA-8E3E-349369FF8285}"/>
              </a:ext>
            </a:extLst>
          </p:cNvPr>
          <p:cNvCxnSpPr>
            <a:cxnSpLocks/>
          </p:cNvCxnSpPr>
          <p:nvPr/>
        </p:nvCxnSpPr>
        <p:spPr>
          <a:xfrm rot="16200000" flipH="1">
            <a:off x="3736701" y="4463999"/>
            <a:ext cx="914400" cy="438150"/>
          </a:xfrm>
          <a:prstGeom prst="bentConnector4">
            <a:avLst>
              <a:gd name="adj1" fmla="val -996"/>
              <a:gd name="adj2" fmla="val 164622"/>
            </a:avLst>
          </a:prstGeom>
          <a:ln w="381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Title 1"/>
          <p:cNvSpPr>
            <a:spLocks noGrp="1"/>
          </p:cNvSpPr>
          <p:nvPr>
            <p:ph type="title"/>
          </p:nvPr>
        </p:nvSpPr>
        <p:spPr>
          <a:xfrm>
            <a:off x="1668016" y="-228600"/>
            <a:ext cx="8964488" cy="1143000"/>
          </a:xfrm>
        </p:spPr>
        <p:txBody>
          <a:bodyPr>
            <a:normAutofit/>
          </a:bodyPr>
          <a:lstStyle/>
          <a:p>
            <a:pPr algn="ctr"/>
            <a:r>
              <a:rPr lang="en-US" sz="3600" dirty="0"/>
              <a:t>Components for Speculation</a:t>
            </a:r>
          </a:p>
        </p:txBody>
      </p:sp>
      <p:sp>
        <p:nvSpPr>
          <p:cNvPr id="3" name="Slide Number Placeholder 2"/>
          <p:cNvSpPr>
            <a:spLocks noGrp="1"/>
          </p:cNvSpPr>
          <p:nvPr>
            <p:ph type="sldNum" sz="quarter" idx="12"/>
          </p:nvPr>
        </p:nvSpPr>
        <p:spPr/>
        <p:txBody>
          <a:bodyPr/>
          <a:lstStyle/>
          <a:p>
            <a:fld id="{A33FDA8A-BBFB-48A1-88B9-4C7DF46BF3B4}" type="slidenum">
              <a:rPr lang="hr-HR" smtClean="0"/>
              <a:pPr/>
              <a:t>29</a:t>
            </a:fld>
            <a:endParaRPr lang="hr-HR"/>
          </a:p>
        </p:txBody>
      </p:sp>
      <p:cxnSp>
        <p:nvCxnSpPr>
          <p:cNvPr id="31" name="Straight Arrow Connector 30">
            <a:extLst>
              <a:ext uri="{FF2B5EF4-FFF2-40B4-BE49-F238E27FC236}">
                <a16:creationId xmlns:a16="http://schemas.microsoft.com/office/drawing/2014/main" id="{05C3D846-C504-45AE-99DB-864648A76E1F}"/>
              </a:ext>
            </a:extLst>
          </p:cNvPr>
          <p:cNvCxnSpPr>
            <a:cxnSpLocks/>
          </p:cNvCxnSpPr>
          <p:nvPr/>
        </p:nvCxnSpPr>
        <p:spPr>
          <a:xfrm>
            <a:off x="6997825" y="4474059"/>
            <a:ext cx="1" cy="73152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5C3D846-C504-45AE-99DB-864648A76E1F}"/>
              </a:ext>
            </a:extLst>
          </p:cNvPr>
          <p:cNvCxnSpPr>
            <a:cxnSpLocks/>
            <a:endCxn id="37" idx="0"/>
          </p:cNvCxnSpPr>
          <p:nvPr/>
        </p:nvCxnSpPr>
        <p:spPr>
          <a:xfrm flipH="1">
            <a:off x="7278190" y="3356992"/>
            <a:ext cx="0" cy="77174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0E262CA-EB0D-46CD-9EEC-22DB599E100D}"/>
              </a:ext>
            </a:extLst>
          </p:cNvPr>
          <p:cNvCxnSpPr>
            <a:cxnSpLocks/>
          </p:cNvCxnSpPr>
          <p:nvPr/>
        </p:nvCxnSpPr>
        <p:spPr>
          <a:xfrm>
            <a:off x="7573888" y="4295801"/>
            <a:ext cx="0" cy="39738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90A58F3-03A9-4D72-BB03-761DA2419B34}"/>
              </a:ext>
            </a:extLst>
          </p:cNvPr>
          <p:cNvCxnSpPr>
            <a:cxnSpLocks/>
          </p:cNvCxnSpPr>
          <p:nvPr/>
        </p:nvCxnSpPr>
        <p:spPr>
          <a:xfrm>
            <a:off x="7519676" y="4709936"/>
            <a:ext cx="10842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A8C49F6B-569B-4E1D-820C-1B4A1102DECF}"/>
              </a:ext>
            </a:extLst>
          </p:cNvPr>
          <p:cNvSpPr txBox="1"/>
          <p:nvPr/>
        </p:nvSpPr>
        <p:spPr>
          <a:xfrm>
            <a:off x="6778449" y="4670543"/>
            <a:ext cx="1618034"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j-lt"/>
              </a:rPr>
              <a:t>sink</a:t>
            </a:r>
          </a:p>
        </p:txBody>
      </p:sp>
      <p:sp>
        <p:nvSpPr>
          <p:cNvPr id="37" name="Rectangle 36">
            <a:extLst>
              <a:ext uri="{FF2B5EF4-FFF2-40B4-BE49-F238E27FC236}">
                <a16:creationId xmlns:a16="http://schemas.microsoft.com/office/drawing/2014/main" id="{E1987457-886F-4A74-BE00-2F131BF670E5}"/>
              </a:ext>
            </a:extLst>
          </p:cNvPr>
          <p:cNvSpPr/>
          <p:nvPr/>
        </p:nvSpPr>
        <p:spPr>
          <a:xfrm>
            <a:off x="6866710" y="4128732"/>
            <a:ext cx="822960" cy="365760"/>
          </a:xfrm>
          <a:prstGeom prst="rect">
            <a:avLst/>
          </a:prstGeom>
          <a:solidFill>
            <a:srgbClr val="AACC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Branch</a:t>
            </a:r>
            <a:endParaRPr lang="en-US" sz="1600" b="1" dirty="0">
              <a:solidFill>
                <a:schemeClr val="tx1">
                  <a:lumMod val="75000"/>
                  <a:lumOff val="25000"/>
                </a:schemeClr>
              </a:solidFill>
              <a:latin typeface="+mj-lt"/>
            </a:endParaRPr>
          </a:p>
        </p:txBody>
      </p:sp>
      <p:sp>
        <p:nvSpPr>
          <p:cNvPr id="38" name="Rectangle 37">
            <a:extLst>
              <a:ext uri="{FF2B5EF4-FFF2-40B4-BE49-F238E27FC236}">
                <a16:creationId xmlns:a16="http://schemas.microsoft.com/office/drawing/2014/main" id="{EB3DAE27-9656-4040-93DF-433A11EFB415}"/>
              </a:ext>
            </a:extLst>
          </p:cNvPr>
          <p:cNvSpPr/>
          <p:nvPr/>
        </p:nvSpPr>
        <p:spPr>
          <a:xfrm>
            <a:off x="6600056" y="3589668"/>
            <a:ext cx="2575865" cy="1419429"/>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endParaRPr lang="en-US" sz="1926"/>
          </a:p>
        </p:txBody>
      </p:sp>
      <p:sp>
        <p:nvSpPr>
          <p:cNvPr id="39" name="Trapezoid 38">
            <a:extLst>
              <a:ext uri="{FF2B5EF4-FFF2-40B4-BE49-F238E27FC236}">
                <a16:creationId xmlns:a16="http://schemas.microsoft.com/office/drawing/2014/main" id="{E671B48B-B112-45B2-B4F0-C86991C04853}"/>
              </a:ext>
            </a:extLst>
          </p:cNvPr>
          <p:cNvSpPr/>
          <p:nvPr/>
        </p:nvSpPr>
        <p:spPr>
          <a:xfrm rot="16200000">
            <a:off x="7778300" y="4145083"/>
            <a:ext cx="866443" cy="312957"/>
          </a:xfrm>
          <a:prstGeom prst="trapezoid">
            <a:avLst>
              <a:gd name="adj" fmla="val 66270"/>
            </a:avLst>
          </a:prstGeom>
          <a:solidFill>
            <a:srgbClr val="FF9F9F"/>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endParaRPr lang="en-US" sz="1926"/>
          </a:p>
        </p:txBody>
      </p:sp>
      <p:cxnSp>
        <p:nvCxnSpPr>
          <p:cNvPr id="40" name="Straight Arrow Connector 39">
            <a:extLst>
              <a:ext uri="{FF2B5EF4-FFF2-40B4-BE49-F238E27FC236}">
                <a16:creationId xmlns:a16="http://schemas.microsoft.com/office/drawing/2014/main" id="{1B47D38C-BF89-4357-82F8-096D5CA30855}"/>
              </a:ext>
            </a:extLst>
          </p:cNvPr>
          <p:cNvCxnSpPr>
            <a:cxnSpLocks/>
            <a:stCxn id="39" idx="0"/>
            <a:endCxn id="37" idx="3"/>
          </p:cNvCxnSpPr>
          <p:nvPr/>
        </p:nvCxnSpPr>
        <p:spPr>
          <a:xfrm flipH="1">
            <a:off x="7689670" y="4301560"/>
            <a:ext cx="365372" cy="1005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D118084-523E-4453-9234-B0720A0EC4A6}"/>
              </a:ext>
            </a:extLst>
          </p:cNvPr>
          <p:cNvCxnSpPr>
            <a:cxnSpLocks/>
          </p:cNvCxnSpPr>
          <p:nvPr/>
        </p:nvCxnSpPr>
        <p:spPr>
          <a:xfrm>
            <a:off x="7366240" y="3356992"/>
            <a:ext cx="0" cy="457200"/>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C47D6D8-ED6A-44A1-9936-959A301186C2}"/>
              </a:ext>
            </a:extLst>
          </p:cNvPr>
          <p:cNvCxnSpPr>
            <a:cxnSpLocks/>
          </p:cNvCxnSpPr>
          <p:nvPr/>
        </p:nvCxnSpPr>
        <p:spPr>
          <a:xfrm flipH="1" flipV="1">
            <a:off x="8380346" y="4105779"/>
            <a:ext cx="274320" cy="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D7E959A-DDAA-497A-AFF0-C8E2348A32D3}"/>
              </a:ext>
            </a:extLst>
          </p:cNvPr>
          <p:cNvSpPr txBox="1"/>
          <p:nvPr/>
        </p:nvSpPr>
        <p:spPr>
          <a:xfrm>
            <a:off x="8623001" y="3926884"/>
            <a:ext cx="891186" cy="338554"/>
          </a:xfrm>
          <a:prstGeom prst="rect">
            <a:avLst/>
          </a:prstGeom>
          <a:noFill/>
        </p:spPr>
        <p:txBody>
          <a:bodyPr wrap="square" rtlCol="0">
            <a:spAutoFit/>
          </a:bodyPr>
          <a:lstStyle/>
          <a:p>
            <a:r>
              <a:rPr lang="hr-HR" sz="1600" b="1" dirty="0">
                <a:solidFill>
                  <a:schemeClr val="tx1">
                    <a:lumMod val="75000"/>
                    <a:lumOff val="25000"/>
                  </a:schemeClr>
                </a:solidFill>
                <a:latin typeface="+mj-lt"/>
              </a:rPr>
              <a:t>pass</a:t>
            </a:r>
            <a:endParaRPr lang="en-US" sz="1600" b="1" dirty="0">
              <a:solidFill>
                <a:schemeClr val="tx1">
                  <a:lumMod val="75000"/>
                  <a:lumOff val="25000"/>
                </a:schemeClr>
              </a:solidFill>
              <a:latin typeface="+mj-lt"/>
            </a:endParaRPr>
          </a:p>
        </p:txBody>
      </p:sp>
      <p:sp>
        <p:nvSpPr>
          <p:cNvPr id="45" name="TextBox 44">
            <a:extLst>
              <a:ext uri="{FF2B5EF4-FFF2-40B4-BE49-F238E27FC236}">
                <a16:creationId xmlns:a16="http://schemas.microsoft.com/office/drawing/2014/main" id="{355E6E22-32FA-470D-ABC2-96DE455408A6}"/>
              </a:ext>
            </a:extLst>
          </p:cNvPr>
          <p:cNvSpPr txBox="1"/>
          <p:nvPr/>
        </p:nvSpPr>
        <p:spPr>
          <a:xfrm>
            <a:off x="8960171" y="4234111"/>
            <a:ext cx="1618034" cy="584775"/>
          </a:xfrm>
          <a:prstGeom prst="rect">
            <a:avLst/>
          </a:prstGeom>
          <a:noFill/>
        </p:spPr>
        <p:txBody>
          <a:bodyPr wrap="square" rtlCol="0">
            <a:spAutoFit/>
          </a:bodyPr>
          <a:lstStyle/>
          <a:p>
            <a:pPr algn="ctr"/>
            <a:r>
              <a:rPr lang="hr-HR" sz="1600" b="1" dirty="0">
                <a:solidFill>
                  <a:schemeClr val="tx1">
                    <a:lumMod val="75000"/>
                    <a:lumOff val="25000"/>
                  </a:schemeClr>
                </a:solidFill>
                <a:latin typeface="+mj-lt"/>
              </a:rPr>
              <a:t>d</a:t>
            </a:r>
            <a:r>
              <a:rPr lang="en-US" sz="1600" b="1" dirty="0" err="1">
                <a:solidFill>
                  <a:schemeClr val="tx1">
                    <a:lumMod val="75000"/>
                    <a:lumOff val="25000"/>
                  </a:schemeClr>
                </a:solidFill>
                <a:latin typeface="+mj-lt"/>
              </a:rPr>
              <a:t>iscard</a:t>
            </a:r>
            <a:r>
              <a:rPr lang="hr-HR" sz="1600" b="1" dirty="0">
                <a:solidFill>
                  <a:schemeClr val="tx1">
                    <a:lumMod val="75000"/>
                    <a:lumOff val="25000"/>
                  </a:schemeClr>
                </a:solidFill>
                <a:latin typeface="+mj-lt"/>
              </a:rPr>
              <a:t>/</a:t>
            </a:r>
          </a:p>
          <a:p>
            <a:pPr algn="ctr"/>
            <a:r>
              <a:rPr lang="hr-HR" sz="1600" b="1" dirty="0">
                <a:solidFill>
                  <a:schemeClr val="tx1">
                    <a:lumMod val="75000"/>
                    <a:lumOff val="25000"/>
                  </a:schemeClr>
                </a:solidFill>
                <a:latin typeface="+mj-lt"/>
              </a:rPr>
              <a:t>pass</a:t>
            </a:r>
            <a:endParaRPr lang="en-US" sz="1600" b="1" dirty="0">
              <a:solidFill>
                <a:schemeClr val="tx1">
                  <a:lumMod val="75000"/>
                  <a:lumOff val="25000"/>
                </a:schemeClr>
              </a:solidFill>
              <a:latin typeface="+mj-lt"/>
            </a:endParaRPr>
          </a:p>
        </p:txBody>
      </p:sp>
      <p:cxnSp>
        <p:nvCxnSpPr>
          <p:cNvPr id="46" name="Straight Arrow Connector 45">
            <a:extLst>
              <a:ext uri="{FF2B5EF4-FFF2-40B4-BE49-F238E27FC236}">
                <a16:creationId xmlns:a16="http://schemas.microsoft.com/office/drawing/2014/main" id="{05C3D846-C504-45AE-99DB-864648A76E1F}"/>
              </a:ext>
            </a:extLst>
          </p:cNvPr>
          <p:cNvCxnSpPr>
            <a:cxnSpLocks/>
          </p:cNvCxnSpPr>
          <p:nvPr/>
        </p:nvCxnSpPr>
        <p:spPr>
          <a:xfrm flipH="1" flipV="1">
            <a:off x="8368001" y="4515344"/>
            <a:ext cx="1057216" cy="7775"/>
          </a:xfrm>
          <a:prstGeom prst="straightConnector1">
            <a:avLst/>
          </a:prstGeom>
          <a:ln w="28575">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34">
            <a:extLst>
              <a:ext uri="{FF2B5EF4-FFF2-40B4-BE49-F238E27FC236}">
                <a16:creationId xmlns:a16="http://schemas.microsoft.com/office/drawing/2014/main" id="{6E0DC4FF-95D1-4E9A-B59B-C14A98ABFC9D}"/>
              </a:ext>
            </a:extLst>
          </p:cNvPr>
          <p:cNvCxnSpPr>
            <a:cxnSpLocks/>
          </p:cNvCxnSpPr>
          <p:nvPr/>
        </p:nvCxnSpPr>
        <p:spPr>
          <a:xfrm>
            <a:off x="7366240" y="3822713"/>
            <a:ext cx="822960" cy="151857"/>
          </a:xfrm>
          <a:prstGeom prst="bentConnector2">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B8A754D-97A3-498F-A097-360FC97C55F1}"/>
              </a:ext>
            </a:extLst>
          </p:cNvPr>
          <p:cNvCxnSpPr>
            <a:cxnSpLocks/>
          </p:cNvCxnSpPr>
          <p:nvPr/>
        </p:nvCxnSpPr>
        <p:spPr>
          <a:xfrm>
            <a:off x="3678311" y="4292549"/>
            <a:ext cx="0" cy="54864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D118084-523E-4453-9234-B0720A0EC4A6}"/>
              </a:ext>
            </a:extLst>
          </p:cNvPr>
          <p:cNvCxnSpPr>
            <a:cxnSpLocks/>
          </p:cNvCxnSpPr>
          <p:nvPr/>
        </p:nvCxnSpPr>
        <p:spPr>
          <a:xfrm>
            <a:off x="3781151" y="4290962"/>
            <a:ext cx="0" cy="548640"/>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240096B-4631-44B9-99B5-9A14B667C8AF}"/>
              </a:ext>
            </a:extLst>
          </p:cNvPr>
          <p:cNvCxnSpPr>
            <a:cxnSpLocks/>
          </p:cNvCxnSpPr>
          <p:nvPr/>
        </p:nvCxnSpPr>
        <p:spPr>
          <a:xfrm>
            <a:off x="3063601" y="4290962"/>
            <a:ext cx="0" cy="4572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D118084-523E-4453-9234-B0720A0EC4A6}"/>
              </a:ext>
            </a:extLst>
          </p:cNvPr>
          <p:cNvCxnSpPr>
            <a:cxnSpLocks/>
          </p:cNvCxnSpPr>
          <p:nvPr/>
        </p:nvCxnSpPr>
        <p:spPr>
          <a:xfrm>
            <a:off x="3180605" y="4290962"/>
            <a:ext cx="0" cy="457200"/>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0" name="Content Placeholder 2"/>
          <p:cNvSpPr txBox="1">
            <a:spLocks/>
          </p:cNvSpPr>
          <p:nvPr/>
        </p:nvSpPr>
        <p:spPr>
          <a:xfrm>
            <a:off x="1055440" y="1052737"/>
            <a:ext cx="9577064" cy="691927"/>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2400" dirty="0" smtClean="0">
                <a:latin typeface="+mj-lt"/>
              </a:rPr>
              <a:t>Commit units</a:t>
            </a:r>
            <a:endParaRPr lang="en-US" sz="2400" dirty="0" smtClean="0">
              <a:latin typeface="+mj-lt"/>
            </a:endParaRPr>
          </a:p>
          <a:p>
            <a:pPr lvl="1">
              <a:lnSpc>
                <a:spcPct val="90000"/>
              </a:lnSpc>
            </a:pPr>
            <a:r>
              <a:rPr lang="en-US" altLang="en-US" sz="2000" dirty="0" smtClean="0">
                <a:latin typeface="+mj-lt"/>
              </a:rPr>
              <a:t>Output </a:t>
            </a:r>
            <a:r>
              <a:rPr lang="hr-HR" altLang="en-US" sz="2000" dirty="0" smtClean="0">
                <a:latin typeface="+mj-lt"/>
              </a:rPr>
              <a:t>boundary of the speculative region</a:t>
            </a:r>
          </a:p>
          <a:p>
            <a:pPr lvl="1">
              <a:lnSpc>
                <a:spcPct val="90000"/>
              </a:lnSpc>
            </a:pPr>
            <a:r>
              <a:rPr lang="hr-HR" altLang="en-US" sz="2000" dirty="0" smtClean="0">
                <a:latin typeface="+mj-lt"/>
              </a:rPr>
              <a:t>Propagate speculative tokens that turn out to be correct, squash misspeculated data</a:t>
            </a:r>
            <a:endParaRPr lang="en-GB" altLang="en-US" sz="2000" dirty="0">
              <a:latin typeface="+mj-lt"/>
            </a:endParaRPr>
          </a:p>
        </p:txBody>
      </p:sp>
    </p:spTree>
    <p:extLst>
      <p:ext uri="{BB962C8B-B14F-4D97-AF65-F5344CB8AC3E}">
        <p14:creationId xmlns:p14="http://schemas.microsoft.com/office/powerpoint/2010/main" val="285782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33FDA8A-BBFB-48A1-88B9-4C7DF46BF3B4}" type="slidenum">
              <a:rPr lang="hr-HR" smtClean="0"/>
              <a:pPr/>
              <a:t>3</a:t>
            </a:fld>
            <a:endParaRPr lang="hr-HR"/>
          </a:p>
        </p:txBody>
      </p:sp>
      <p:sp>
        <p:nvSpPr>
          <p:cNvPr id="13" name="Title 1"/>
          <p:cNvSpPr txBox="1">
            <a:spLocks/>
          </p:cNvSpPr>
          <p:nvPr/>
        </p:nvSpPr>
        <p:spPr>
          <a:xfrm>
            <a:off x="1703512" y="620688"/>
            <a:ext cx="8712968" cy="1860816"/>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4000" b="1"/>
              <a:t>Speculative</a:t>
            </a:r>
            <a:r>
              <a:rPr lang="en-US" sz="4000"/>
              <a:t> Dataflow Circuits</a:t>
            </a:r>
            <a:endParaRPr lang="hr-HR" sz="4000" dirty="0"/>
          </a:p>
        </p:txBody>
      </p:sp>
      <p:sp>
        <p:nvSpPr>
          <p:cNvPr id="15" name="Content Placeholder 2"/>
          <p:cNvSpPr txBox="1">
            <a:spLocks/>
          </p:cNvSpPr>
          <p:nvPr/>
        </p:nvSpPr>
        <p:spPr>
          <a:xfrm>
            <a:off x="911424" y="3127248"/>
            <a:ext cx="4932548" cy="203947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a:lnSpc>
                <a:spcPct val="90000"/>
              </a:lnSpc>
            </a:pPr>
            <a:r>
              <a:rPr lang="hr-HR" altLang="en-US" sz="2000" dirty="0">
                <a:latin typeface="+mj-lt"/>
              </a:rPr>
              <a:t>Execute certain operations before it is known </a:t>
            </a:r>
            <a:r>
              <a:rPr lang="en-US" altLang="en-US" sz="2000" dirty="0">
                <a:latin typeface="+mj-lt"/>
              </a:rPr>
              <a:t>if</a:t>
            </a:r>
            <a:r>
              <a:rPr lang="hr-HR" altLang="en-US" sz="2000" dirty="0">
                <a:latin typeface="+mj-lt"/>
              </a:rPr>
              <a:t> they are correct </a:t>
            </a:r>
            <a:endParaRPr lang="en-US" altLang="en-US" sz="2000" dirty="0">
              <a:latin typeface="+mj-lt"/>
            </a:endParaRPr>
          </a:p>
          <a:p>
            <a:pPr lvl="1">
              <a:lnSpc>
                <a:spcPct val="90000"/>
              </a:lnSpc>
            </a:pPr>
            <a:r>
              <a:rPr lang="en-US" altLang="en-US" sz="2000" dirty="0">
                <a:latin typeface="+mj-lt"/>
              </a:rPr>
              <a:t>Branch prediction, memory speculation</a:t>
            </a:r>
            <a:endParaRPr lang="en-GB" altLang="en-US" sz="2000" dirty="0">
              <a:latin typeface="+mj-lt"/>
            </a:endParaRPr>
          </a:p>
          <a:p>
            <a:endParaRPr lang="hr-HR" sz="2000" dirty="0">
              <a:latin typeface="+mj-lt"/>
            </a:endParaRPr>
          </a:p>
          <a:p>
            <a:endParaRPr lang="hr-HR" sz="2000" dirty="0">
              <a:latin typeface="+mj-lt"/>
            </a:endParaRPr>
          </a:p>
          <a:p>
            <a:pPr marL="0" indent="0">
              <a:buNone/>
            </a:pPr>
            <a:endParaRPr lang="hr-HR" sz="2000" dirty="0">
              <a:latin typeface="+mj-lt"/>
            </a:endParaRPr>
          </a:p>
          <a:p>
            <a:endParaRPr lang="hr-HR" sz="2000" dirty="0">
              <a:latin typeface="+mj-lt"/>
            </a:endParaRPr>
          </a:p>
          <a:p>
            <a:endParaRPr lang="en-US" sz="2000" dirty="0">
              <a:latin typeface="+mj-lt"/>
            </a:endParaRPr>
          </a:p>
        </p:txBody>
      </p:sp>
      <p:cxnSp>
        <p:nvCxnSpPr>
          <p:cNvPr id="16" name="Straight Arrow Connector 15"/>
          <p:cNvCxnSpPr/>
          <p:nvPr/>
        </p:nvCxnSpPr>
        <p:spPr>
          <a:xfrm>
            <a:off x="6619648" y="2481504"/>
            <a:ext cx="628481" cy="5874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935761" y="2481503"/>
            <a:ext cx="628481" cy="5874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6168008" y="3095522"/>
            <a:ext cx="4896544" cy="252028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a:r>
              <a:rPr lang="en-US" sz="2000" dirty="0">
                <a:latin typeface="+mj-lt"/>
              </a:rPr>
              <a:t>Overcome the conservatism of statically scheduled HLS</a:t>
            </a:r>
          </a:p>
          <a:p>
            <a:pPr lvl="1"/>
            <a:r>
              <a:rPr lang="en-US" sz="2000" dirty="0">
                <a:latin typeface="+mj-lt"/>
              </a:rPr>
              <a:t>Extract parallelism in irregular code</a:t>
            </a:r>
          </a:p>
          <a:p>
            <a:endParaRPr lang="hr-HR" sz="2000" dirty="0">
              <a:latin typeface="+mj-lt"/>
            </a:endParaRPr>
          </a:p>
          <a:p>
            <a:endParaRPr lang="hr-HR" sz="2000" dirty="0">
              <a:latin typeface="+mj-lt"/>
            </a:endParaRPr>
          </a:p>
          <a:p>
            <a:pPr marL="0" indent="0">
              <a:buNone/>
            </a:pPr>
            <a:endParaRPr lang="hr-HR" sz="2000" dirty="0">
              <a:latin typeface="+mj-lt"/>
            </a:endParaRPr>
          </a:p>
          <a:p>
            <a:endParaRPr lang="hr-HR" sz="2000" dirty="0">
              <a:latin typeface="+mj-lt"/>
            </a:endParaRPr>
          </a:p>
          <a:p>
            <a:endParaRPr lang="en-US" sz="2000" dirty="0">
              <a:latin typeface="+mj-lt"/>
            </a:endParaRPr>
          </a:p>
        </p:txBody>
      </p:sp>
    </p:spTree>
    <p:extLst>
      <p:ext uri="{BB962C8B-B14F-4D97-AF65-F5344CB8AC3E}">
        <p14:creationId xmlns:p14="http://schemas.microsoft.com/office/powerpoint/2010/main" val="2285614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4" name="Connector: Elbow 199">
            <a:extLst>
              <a:ext uri="{FF2B5EF4-FFF2-40B4-BE49-F238E27FC236}">
                <a16:creationId xmlns:a16="http://schemas.microsoft.com/office/drawing/2014/main" id="{5088CD98-2504-4112-B5B9-B0A903819DC9}"/>
              </a:ext>
            </a:extLst>
          </p:cNvPr>
          <p:cNvCxnSpPr>
            <a:cxnSpLocks/>
          </p:cNvCxnSpPr>
          <p:nvPr/>
        </p:nvCxnSpPr>
        <p:spPr>
          <a:xfrm rot="16200000" flipH="1">
            <a:off x="6824637" y="5596193"/>
            <a:ext cx="731520" cy="548640"/>
          </a:xfrm>
          <a:prstGeom prst="bentConnector3">
            <a:avLst>
              <a:gd name="adj1" fmla="val 34418"/>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6" name="Title 1"/>
          <p:cNvSpPr>
            <a:spLocks noGrp="1"/>
          </p:cNvSpPr>
          <p:nvPr>
            <p:ph type="title"/>
          </p:nvPr>
        </p:nvSpPr>
        <p:spPr>
          <a:xfrm>
            <a:off x="1668016" y="-228600"/>
            <a:ext cx="8964488" cy="1143000"/>
          </a:xfrm>
        </p:spPr>
        <p:txBody>
          <a:bodyPr>
            <a:normAutofit/>
          </a:bodyPr>
          <a:lstStyle/>
          <a:p>
            <a:pPr algn="ctr"/>
            <a:r>
              <a:rPr lang="en-US" sz="3600" dirty="0"/>
              <a:t>Placing the Components for Speculation</a:t>
            </a:r>
          </a:p>
        </p:txBody>
      </p:sp>
      <p:sp>
        <p:nvSpPr>
          <p:cNvPr id="27" name="Content Placeholder 2"/>
          <p:cNvSpPr>
            <a:spLocks noGrp="1"/>
          </p:cNvSpPr>
          <p:nvPr>
            <p:ph idx="1"/>
          </p:nvPr>
        </p:nvSpPr>
        <p:spPr>
          <a:xfrm>
            <a:off x="1055440" y="1052737"/>
            <a:ext cx="9721080" cy="1249138"/>
          </a:xfrm>
        </p:spPr>
        <p:txBody>
          <a:bodyPr>
            <a:noAutofit/>
          </a:bodyPr>
          <a:lstStyle/>
          <a:p>
            <a:r>
              <a:rPr lang="en-US" altLang="en-US" sz="2400" dirty="0">
                <a:latin typeface="+mj-lt"/>
              </a:rPr>
              <a:t>Save units</a:t>
            </a:r>
            <a:endParaRPr lang="en-US" sz="2400" dirty="0">
              <a:latin typeface="+mj-lt"/>
            </a:endParaRPr>
          </a:p>
          <a:p>
            <a:pPr lvl="1"/>
            <a:r>
              <a:rPr lang="en-US" sz="2000" dirty="0">
                <a:latin typeface="+mj-lt"/>
              </a:rPr>
              <a:t>On each path to any component that could combine the token with a speculative</a:t>
            </a:r>
          </a:p>
          <a:p>
            <a:pPr lvl="1"/>
            <a:r>
              <a:rPr lang="en-US" sz="2000" dirty="0">
                <a:latin typeface="+mj-lt"/>
              </a:rPr>
              <a:t>As close as possible to the paths carrying speculative tokens</a:t>
            </a:r>
          </a:p>
          <a:p>
            <a:pPr lvl="1"/>
            <a:endParaRPr lang="en-US" sz="2000" dirty="0">
              <a:latin typeface="+mj-lt"/>
            </a:endParaRPr>
          </a:p>
          <a:p>
            <a:pPr marL="393192" lvl="1" indent="0">
              <a:buNone/>
            </a:pPr>
            <a:r>
              <a:rPr lang="en-US" sz="2000" dirty="0">
                <a:latin typeface="+mj-lt"/>
              </a:rPr>
              <a:t> </a:t>
            </a:r>
          </a:p>
        </p:txBody>
      </p:sp>
      <p:sp>
        <p:nvSpPr>
          <p:cNvPr id="3" name="Slide Number Placeholder 2"/>
          <p:cNvSpPr>
            <a:spLocks noGrp="1"/>
          </p:cNvSpPr>
          <p:nvPr>
            <p:ph type="sldNum" sz="quarter" idx="12"/>
          </p:nvPr>
        </p:nvSpPr>
        <p:spPr/>
        <p:txBody>
          <a:bodyPr/>
          <a:lstStyle/>
          <a:p>
            <a:fld id="{A33FDA8A-BBFB-48A1-88B9-4C7DF46BF3B4}" type="slidenum">
              <a:rPr lang="hr-HR" smtClean="0"/>
              <a:pPr/>
              <a:t>30</a:t>
            </a:fld>
            <a:endParaRPr lang="hr-HR"/>
          </a:p>
        </p:txBody>
      </p:sp>
      <p:cxnSp>
        <p:nvCxnSpPr>
          <p:cNvPr id="69" name="Straight Arrow Connector 68">
            <a:extLst>
              <a:ext uri="{FF2B5EF4-FFF2-40B4-BE49-F238E27FC236}">
                <a16:creationId xmlns:a16="http://schemas.microsoft.com/office/drawing/2014/main" id="{B7CEDF5E-6E62-4400-9438-AE16894D0337}"/>
              </a:ext>
            </a:extLst>
          </p:cNvPr>
          <p:cNvCxnSpPr>
            <a:cxnSpLocks/>
          </p:cNvCxnSpPr>
          <p:nvPr/>
        </p:nvCxnSpPr>
        <p:spPr>
          <a:xfrm>
            <a:off x="4790968" y="3014633"/>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91E7995C-813B-4C52-A217-CB0F7512174B}"/>
              </a:ext>
            </a:extLst>
          </p:cNvPr>
          <p:cNvCxnSpPr>
            <a:cxnSpLocks/>
          </p:cNvCxnSpPr>
          <p:nvPr/>
        </p:nvCxnSpPr>
        <p:spPr>
          <a:xfrm>
            <a:off x="4572337" y="2528749"/>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E7825358-62DD-4129-A7A8-0504D7E452D2}"/>
              </a:ext>
            </a:extLst>
          </p:cNvPr>
          <p:cNvCxnSpPr>
            <a:cxnSpLocks/>
          </p:cNvCxnSpPr>
          <p:nvPr/>
        </p:nvCxnSpPr>
        <p:spPr>
          <a:xfrm>
            <a:off x="4947790" y="2518944"/>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70B219A8-3E50-4CE3-BACE-350F55B43CCB}"/>
              </a:ext>
            </a:extLst>
          </p:cNvPr>
          <p:cNvCxnSpPr>
            <a:cxnSpLocks/>
          </p:cNvCxnSpPr>
          <p:nvPr/>
        </p:nvCxnSpPr>
        <p:spPr>
          <a:xfrm>
            <a:off x="7926337" y="2492896"/>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75F96318-92F5-4F74-95D5-0A8605EA75DD}"/>
              </a:ext>
            </a:extLst>
          </p:cNvPr>
          <p:cNvCxnSpPr>
            <a:cxnSpLocks/>
          </p:cNvCxnSpPr>
          <p:nvPr/>
        </p:nvCxnSpPr>
        <p:spPr>
          <a:xfrm>
            <a:off x="8290322" y="2492896"/>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65C2408A-D5E4-4CA2-94DF-214BF1CB6EC3}"/>
              </a:ext>
            </a:extLst>
          </p:cNvPr>
          <p:cNvCxnSpPr>
            <a:cxnSpLocks/>
          </p:cNvCxnSpPr>
          <p:nvPr/>
        </p:nvCxnSpPr>
        <p:spPr>
          <a:xfrm>
            <a:off x="3477272" y="3082360"/>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619A5581-E43E-4D67-8ABF-C4FEEB97B95C}"/>
              </a:ext>
            </a:extLst>
          </p:cNvPr>
          <p:cNvSpPr/>
          <p:nvPr/>
        </p:nvSpPr>
        <p:spPr>
          <a:xfrm>
            <a:off x="7752185" y="2688405"/>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Merge</a:t>
            </a:r>
            <a:endParaRPr lang="en-US" sz="1200" b="1" dirty="0">
              <a:solidFill>
                <a:schemeClr val="tx1">
                  <a:lumMod val="75000"/>
                  <a:lumOff val="25000"/>
                </a:schemeClr>
              </a:solidFill>
              <a:latin typeface="+mj-lt"/>
            </a:endParaRPr>
          </a:p>
        </p:txBody>
      </p:sp>
      <p:sp>
        <p:nvSpPr>
          <p:cNvPr id="76" name="Rectangle 75">
            <a:extLst>
              <a:ext uri="{FF2B5EF4-FFF2-40B4-BE49-F238E27FC236}">
                <a16:creationId xmlns:a16="http://schemas.microsoft.com/office/drawing/2014/main" id="{064F88AF-4DC8-49A3-A00C-02BC8F5E6C29}"/>
              </a:ext>
            </a:extLst>
          </p:cNvPr>
          <p:cNvSpPr/>
          <p:nvPr/>
        </p:nvSpPr>
        <p:spPr>
          <a:xfrm>
            <a:off x="4435885" y="2718991"/>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Merge</a:t>
            </a:r>
            <a:endParaRPr lang="en-US" sz="1200" b="1" dirty="0">
              <a:solidFill>
                <a:schemeClr val="tx1">
                  <a:lumMod val="75000"/>
                  <a:lumOff val="25000"/>
                </a:schemeClr>
              </a:solidFill>
              <a:latin typeface="+mj-lt"/>
            </a:endParaRPr>
          </a:p>
        </p:txBody>
      </p:sp>
      <p:sp>
        <p:nvSpPr>
          <p:cNvPr id="77" name="Rectangle 76">
            <a:extLst>
              <a:ext uri="{FF2B5EF4-FFF2-40B4-BE49-F238E27FC236}">
                <a16:creationId xmlns:a16="http://schemas.microsoft.com/office/drawing/2014/main" id="{BEE31196-D91F-4081-8859-87CBD63AEF3C}"/>
              </a:ext>
            </a:extLst>
          </p:cNvPr>
          <p:cNvSpPr/>
          <p:nvPr/>
        </p:nvSpPr>
        <p:spPr>
          <a:xfrm>
            <a:off x="3110931" y="3263009"/>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Load</a:t>
            </a:r>
            <a:endParaRPr lang="en-US" sz="1200" b="1" dirty="0">
              <a:solidFill>
                <a:schemeClr val="tx1">
                  <a:lumMod val="75000"/>
                  <a:lumOff val="25000"/>
                </a:schemeClr>
              </a:solidFill>
              <a:latin typeface="+mj-lt"/>
            </a:endParaRPr>
          </a:p>
        </p:txBody>
      </p:sp>
      <p:sp>
        <p:nvSpPr>
          <p:cNvPr id="78" name="Rectangle 77">
            <a:extLst>
              <a:ext uri="{FF2B5EF4-FFF2-40B4-BE49-F238E27FC236}">
                <a16:creationId xmlns:a16="http://schemas.microsoft.com/office/drawing/2014/main" id="{901EC519-FEC0-4AFD-A7B2-E5276783D695}"/>
              </a:ext>
            </a:extLst>
          </p:cNvPr>
          <p:cNvSpPr/>
          <p:nvPr/>
        </p:nvSpPr>
        <p:spPr>
          <a:xfrm>
            <a:off x="7212898" y="6462698"/>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Exit</a:t>
            </a:r>
            <a:endParaRPr lang="en-US" sz="1200" b="1" dirty="0">
              <a:solidFill>
                <a:schemeClr val="tx1">
                  <a:lumMod val="75000"/>
                  <a:lumOff val="25000"/>
                </a:schemeClr>
              </a:solidFill>
              <a:latin typeface="+mj-lt"/>
            </a:endParaRPr>
          </a:p>
        </p:txBody>
      </p:sp>
      <p:sp>
        <p:nvSpPr>
          <p:cNvPr id="79" name="Rectangle 78">
            <a:extLst>
              <a:ext uri="{FF2B5EF4-FFF2-40B4-BE49-F238E27FC236}">
                <a16:creationId xmlns:a16="http://schemas.microsoft.com/office/drawing/2014/main" id="{542476D1-5639-469D-BB51-2E1A562E4EE2}"/>
              </a:ext>
            </a:extLst>
          </p:cNvPr>
          <p:cNvSpPr/>
          <p:nvPr/>
        </p:nvSpPr>
        <p:spPr>
          <a:xfrm>
            <a:off x="5235393" y="6224318"/>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Store</a:t>
            </a:r>
            <a:endParaRPr lang="en-US" sz="1200" b="1" dirty="0">
              <a:solidFill>
                <a:schemeClr val="tx1">
                  <a:lumMod val="75000"/>
                  <a:lumOff val="25000"/>
                </a:schemeClr>
              </a:solidFill>
              <a:latin typeface="+mj-lt"/>
            </a:endParaRPr>
          </a:p>
        </p:txBody>
      </p:sp>
      <p:sp>
        <p:nvSpPr>
          <p:cNvPr id="80" name="Rectangle 79">
            <a:extLst>
              <a:ext uri="{FF2B5EF4-FFF2-40B4-BE49-F238E27FC236}">
                <a16:creationId xmlns:a16="http://schemas.microsoft.com/office/drawing/2014/main" id="{F2654C92-27E4-43D6-9E54-0D3F93F2B930}"/>
              </a:ext>
            </a:extLst>
          </p:cNvPr>
          <p:cNvSpPr/>
          <p:nvPr/>
        </p:nvSpPr>
        <p:spPr>
          <a:xfrm>
            <a:off x="3802055" y="5870956"/>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Store</a:t>
            </a:r>
            <a:endParaRPr lang="en-US" sz="1200" b="1" dirty="0">
              <a:solidFill>
                <a:schemeClr val="tx1">
                  <a:lumMod val="75000"/>
                  <a:lumOff val="25000"/>
                </a:schemeClr>
              </a:solidFill>
              <a:latin typeface="+mj-lt"/>
            </a:endParaRPr>
          </a:p>
        </p:txBody>
      </p:sp>
      <p:cxnSp>
        <p:nvCxnSpPr>
          <p:cNvPr id="81" name="Straight Arrow Connector 80">
            <a:extLst>
              <a:ext uri="{FF2B5EF4-FFF2-40B4-BE49-F238E27FC236}">
                <a16:creationId xmlns:a16="http://schemas.microsoft.com/office/drawing/2014/main" id="{D72A74A3-6A36-42B7-BD3B-EF798783B327}"/>
              </a:ext>
            </a:extLst>
          </p:cNvPr>
          <p:cNvCxnSpPr>
            <a:cxnSpLocks/>
          </p:cNvCxnSpPr>
          <p:nvPr/>
        </p:nvCxnSpPr>
        <p:spPr>
          <a:xfrm>
            <a:off x="8124018" y="2996952"/>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E6A19BD5-A96B-4DD8-BE1D-D3571188F6BA}"/>
              </a:ext>
            </a:extLst>
          </p:cNvPr>
          <p:cNvCxnSpPr>
            <a:cxnSpLocks/>
          </p:cNvCxnSpPr>
          <p:nvPr/>
        </p:nvCxnSpPr>
        <p:spPr>
          <a:xfrm>
            <a:off x="4211776" y="4985350"/>
            <a:ext cx="105" cy="548640"/>
          </a:xfrm>
          <a:prstGeom prst="straightConnector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7BB4A43E-D79D-4550-936B-4CFD1B2C92A4}"/>
              </a:ext>
            </a:extLst>
          </p:cNvPr>
          <p:cNvCxnSpPr>
            <a:cxnSpLocks/>
          </p:cNvCxnSpPr>
          <p:nvPr/>
        </p:nvCxnSpPr>
        <p:spPr>
          <a:xfrm flipH="1">
            <a:off x="4119263" y="4930322"/>
            <a:ext cx="1" cy="9144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186">
            <a:extLst>
              <a:ext uri="{FF2B5EF4-FFF2-40B4-BE49-F238E27FC236}">
                <a16:creationId xmlns:a16="http://schemas.microsoft.com/office/drawing/2014/main" id="{1A713A02-43AD-4C7A-9EF7-15860273B24D}"/>
              </a:ext>
            </a:extLst>
          </p:cNvPr>
          <p:cNvCxnSpPr>
            <a:cxnSpLocks/>
            <a:endCxn id="78" idx="0"/>
          </p:cNvCxnSpPr>
          <p:nvPr/>
        </p:nvCxnSpPr>
        <p:spPr>
          <a:xfrm rot="16200000" flipH="1">
            <a:off x="6757003" y="5656044"/>
            <a:ext cx="1085946" cy="527361"/>
          </a:xfrm>
          <a:prstGeom prst="bentConnector3">
            <a:avLst>
              <a:gd name="adj1" fmla="val 2748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188">
            <a:extLst>
              <a:ext uri="{FF2B5EF4-FFF2-40B4-BE49-F238E27FC236}">
                <a16:creationId xmlns:a16="http://schemas.microsoft.com/office/drawing/2014/main" id="{6512B1CA-1695-4DF4-98A9-6603A45FB0B8}"/>
              </a:ext>
            </a:extLst>
          </p:cNvPr>
          <p:cNvCxnSpPr>
            <a:cxnSpLocks/>
          </p:cNvCxnSpPr>
          <p:nvPr/>
        </p:nvCxnSpPr>
        <p:spPr>
          <a:xfrm rot="5400000">
            <a:off x="5655648" y="5284436"/>
            <a:ext cx="741847" cy="1137917"/>
          </a:xfrm>
          <a:prstGeom prst="bentConnector3">
            <a:avLst>
              <a:gd name="adj1" fmla="val 17035"/>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198">
            <a:extLst>
              <a:ext uri="{FF2B5EF4-FFF2-40B4-BE49-F238E27FC236}">
                <a16:creationId xmlns:a16="http://schemas.microsoft.com/office/drawing/2014/main" id="{A36D035D-A724-4BC1-861C-34B10D23CDB6}"/>
              </a:ext>
            </a:extLst>
          </p:cNvPr>
          <p:cNvCxnSpPr>
            <a:cxnSpLocks/>
            <a:stCxn id="95" idx="2"/>
            <a:endCxn id="79" idx="0"/>
          </p:cNvCxnSpPr>
          <p:nvPr/>
        </p:nvCxnSpPr>
        <p:spPr>
          <a:xfrm rot="5400000">
            <a:off x="5880791" y="5187833"/>
            <a:ext cx="548640" cy="1137917"/>
          </a:xfrm>
          <a:prstGeom prst="bentConnector3">
            <a:avLst>
              <a:gd name="adj1" fmla="val 4249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DAED306D-4622-4291-AA59-FC59A5A85895}"/>
              </a:ext>
            </a:extLst>
          </p:cNvPr>
          <p:cNvSpPr txBox="1"/>
          <p:nvPr/>
        </p:nvSpPr>
        <p:spPr>
          <a:xfrm rot="5400000" flipV="1">
            <a:off x="4571976" y="3134034"/>
            <a:ext cx="406535" cy="276999"/>
          </a:xfrm>
          <a:prstGeom prst="rect">
            <a:avLst/>
          </a:prstGeom>
          <a:noFill/>
        </p:spPr>
        <p:txBody>
          <a:bodyPr wrap="square" rtlCol="0">
            <a:spAutoFit/>
          </a:bodyPr>
          <a:lstStyle/>
          <a:p>
            <a:r>
              <a:rPr lang="hr-HR" sz="1200" dirty="0">
                <a:latin typeface="+mj-lt"/>
              </a:rPr>
              <a:t>...</a:t>
            </a:r>
            <a:endParaRPr lang="en-US" sz="1200" dirty="0">
              <a:latin typeface="+mj-lt"/>
            </a:endParaRPr>
          </a:p>
        </p:txBody>
      </p:sp>
      <p:cxnSp>
        <p:nvCxnSpPr>
          <p:cNvPr id="94" name="Straight Arrow Connector 93">
            <a:extLst>
              <a:ext uri="{FF2B5EF4-FFF2-40B4-BE49-F238E27FC236}">
                <a16:creationId xmlns:a16="http://schemas.microsoft.com/office/drawing/2014/main" id="{63951C29-4D8D-4CDA-B5BE-F7BF48D442A0}"/>
              </a:ext>
            </a:extLst>
          </p:cNvPr>
          <p:cNvCxnSpPr>
            <a:cxnSpLocks/>
          </p:cNvCxnSpPr>
          <p:nvPr/>
        </p:nvCxnSpPr>
        <p:spPr>
          <a:xfrm>
            <a:off x="6724068" y="5008291"/>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9B45AE5A-9DE0-4509-83AF-BBD6E9F93982}"/>
              </a:ext>
            </a:extLst>
          </p:cNvPr>
          <p:cNvSpPr/>
          <p:nvPr/>
        </p:nvSpPr>
        <p:spPr>
          <a:xfrm>
            <a:off x="6373310" y="5203800"/>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Branch</a:t>
            </a:r>
            <a:endParaRPr lang="en-US" sz="1200" b="1" dirty="0">
              <a:solidFill>
                <a:schemeClr val="tx1">
                  <a:lumMod val="75000"/>
                  <a:lumOff val="25000"/>
                </a:schemeClr>
              </a:solidFill>
              <a:latin typeface="+mj-lt"/>
            </a:endParaRPr>
          </a:p>
        </p:txBody>
      </p:sp>
      <p:sp>
        <p:nvSpPr>
          <p:cNvPr id="96" name="Parallelogram 95">
            <a:extLst>
              <a:ext uri="{FF2B5EF4-FFF2-40B4-BE49-F238E27FC236}">
                <a16:creationId xmlns:a16="http://schemas.microsoft.com/office/drawing/2014/main" id="{810D8D01-12BD-4E99-8370-F1FAC4940093}"/>
              </a:ext>
            </a:extLst>
          </p:cNvPr>
          <p:cNvSpPr/>
          <p:nvPr/>
        </p:nvSpPr>
        <p:spPr>
          <a:xfrm>
            <a:off x="7074828" y="6019838"/>
            <a:ext cx="923664" cy="242283"/>
          </a:xfrm>
          <a:prstGeom prst="parallelogram">
            <a:avLst/>
          </a:prstGeom>
          <a:solidFill>
            <a:srgbClr val="FF9F9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Commit</a:t>
            </a:r>
            <a:endParaRPr lang="en-US" sz="1200" b="1" dirty="0">
              <a:solidFill>
                <a:schemeClr val="tx1">
                  <a:lumMod val="75000"/>
                  <a:lumOff val="25000"/>
                </a:schemeClr>
              </a:solidFill>
              <a:latin typeface="+mj-lt"/>
            </a:endParaRPr>
          </a:p>
        </p:txBody>
      </p:sp>
      <p:sp>
        <p:nvSpPr>
          <p:cNvPr id="97" name="Parallelogram 96">
            <a:extLst>
              <a:ext uri="{FF2B5EF4-FFF2-40B4-BE49-F238E27FC236}">
                <a16:creationId xmlns:a16="http://schemas.microsoft.com/office/drawing/2014/main" id="{7D54039D-873B-414D-977A-F8A588B3E7D9}"/>
              </a:ext>
            </a:extLst>
          </p:cNvPr>
          <p:cNvSpPr/>
          <p:nvPr/>
        </p:nvSpPr>
        <p:spPr>
          <a:xfrm>
            <a:off x="5131795" y="5801884"/>
            <a:ext cx="923664" cy="242283"/>
          </a:xfrm>
          <a:prstGeom prst="parallelogram">
            <a:avLst/>
          </a:prstGeom>
          <a:solidFill>
            <a:srgbClr val="FF9F9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Commit</a:t>
            </a:r>
            <a:endParaRPr lang="en-US" sz="1200" b="1" dirty="0">
              <a:solidFill>
                <a:schemeClr val="tx1">
                  <a:lumMod val="75000"/>
                  <a:lumOff val="25000"/>
                </a:schemeClr>
              </a:solidFill>
              <a:latin typeface="+mj-lt"/>
            </a:endParaRPr>
          </a:p>
        </p:txBody>
      </p:sp>
      <p:sp>
        <p:nvSpPr>
          <p:cNvPr id="98" name="Parallelogram 97">
            <a:extLst>
              <a:ext uri="{FF2B5EF4-FFF2-40B4-BE49-F238E27FC236}">
                <a16:creationId xmlns:a16="http://schemas.microsoft.com/office/drawing/2014/main" id="{1188BD5A-8D77-45E5-ACCD-A71A6E71C9D8}"/>
              </a:ext>
            </a:extLst>
          </p:cNvPr>
          <p:cNvSpPr/>
          <p:nvPr/>
        </p:nvSpPr>
        <p:spPr>
          <a:xfrm>
            <a:off x="3697390" y="5361328"/>
            <a:ext cx="923664" cy="242283"/>
          </a:xfrm>
          <a:prstGeom prst="parallelogram">
            <a:avLst/>
          </a:prstGeom>
          <a:solidFill>
            <a:srgbClr val="FF9F9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Commit</a:t>
            </a:r>
            <a:endParaRPr lang="en-US" sz="1200" b="1" dirty="0">
              <a:solidFill>
                <a:schemeClr val="tx1">
                  <a:lumMod val="75000"/>
                  <a:lumOff val="25000"/>
                </a:schemeClr>
              </a:solidFill>
              <a:latin typeface="+mj-lt"/>
            </a:endParaRPr>
          </a:p>
        </p:txBody>
      </p:sp>
      <p:cxnSp>
        <p:nvCxnSpPr>
          <p:cNvPr id="102" name="Straight Arrow Connector 101">
            <a:extLst>
              <a:ext uri="{FF2B5EF4-FFF2-40B4-BE49-F238E27FC236}">
                <a16:creationId xmlns:a16="http://schemas.microsoft.com/office/drawing/2014/main" id="{29A82F87-C70A-4E65-BBAD-97EC7FE4F063}"/>
              </a:ext>
            </a:extLst>
          </p:cNvPr>
          <p:cNvCxnSpPr>
            <a:cxnSpLocks/>
          </p:cNvCxnSpPr>
          <p:nvPr/>
        </p:nvCxnSpPr>
        <p:spPr>
          <a:xfrm>
            <a:off x="6270508" y="2740820"/>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207">
            <a:extLst>
              <a:ext uri="{FF2B5EF4-FFF2-40B4-BE49-F238E27FC236}">
                <a16:creationId xmlns:a16="http://schemas.microsoft.com/office/drawing/2014/main" id="{0C36225B-7B0F-4A62-8279-FC0A3FD1496F}"/>
              </a:ext>
            </a:extLst>
          </p:cNvPr>
          <p:cNvCxnSpPr>
            <a:cxnSpLocks/>
          </p:cNvCxnSpPr>
          <p:nvPr/>
        </p:nvCxnSpPr>
        <p:spPr>
          <a:xfrm rot="16200000" flipH="1">
            <a:off x="6112548" y="4057265"/>
            <a:ext cx="242618" cy="1067497"/>
          </a:xfrm>
          <a:prstGeom prst="bentConnector3">
            <a:avLst>
              <a:gd name="adj1" fmla="val 38159"/>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Connector: Elbow 208">
            <a:extLst>
              <a:ext uri="{FF2B5EF4-FFF2-40B4-BE49-F238E27FC236}">
                <a16:creationId xmlns:a16="http://schemas.microsoft.com/office/drawing/2014/main" id="{C370E165-6756-4288-AFE4-8BB74E2909D3}"/>
              </a:ext>
            </a:extLst>
          </p:cNvPr>
          <p:cNvCxnSpPr>
            <a:cxnSpLocks/>
          </p:cNvCxnSpPr>
          <p:nvPr/>
        </p:nvCxnSpPr>
        <p:spPr>
          <a:xfrm rot="16200000" flipH="1">
            <a:off x="6048247" y="4122745"/>
            <a:ext cx="204026" cy="1076975"/>
          </a:xfrm>
          <a:prstGeom prst="bentConnector3">
            <a:avLst>
              <a:gd name="adj1" fmla="val 3755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D207F068-FDEC-44FF-9BBD-538E946151A4}"/>
              </a:ext>
            </a:extLst>
          </p:cNvPr>
          <p:cNvSpPr/>
          <p:nvPr/>
        </p:nvSpPr>
        <p:spPr>
          <a:xfrm>
            <a:off x="6529875" y="4686109"/>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sp>
        <p:nvSpPr>
          <p:cNvPr id="123" name="Rectangle 122"/>
          <p:cNvSpPr/>
          <p:nvPr/>
        </p:nvSpPr>
        <p:spPr>
          <a:xfrm>
            <a:off x="2643338" y="2498833"/>
            <a:ext cx="6496336" cy="4269695"/>
          </a:xfrm>
          <a:prstGeom prst="rect">
            <a:avLst/>
          </a:prstGeom>
          <a:solidFill>
            <a:srgbClr val="FFFFFF">
              <a:alpha val="5686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DFB5B7DD-9BAF-486F-82D4-777B4E2E89A4}"/>
              </a:ext>
            </a:extLst>
          </p:cNvPr>
          <p:cNvSpPr/>
          <p:nvPr/>
        </p:nvSpPr>
        <p:spPr>
          <a:xfrm>
            <a:off x="7729626" y="3196956"/>
            <a:ext cx="832093" cy="278671"/>
          </a:xfrm>
          <a:prstGeom prst="rect">
            <a:avLst/>
          </a:prstGeom>
          <a:solidFill>
            <a:srgbClr val="33CC33"/>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100" b="1" dirty="0">
                <a:solidFill>
                  <a:schemeClr val="tx1">
                    <a:lumMod val="75000"/>
                    <a:lumOff val="25000"/>
                  </a:schemeClr>
                </a:solidFill>
                <a:latin typeface="+mj-lt"/>
              </a:rPr>
              <a:t>Speculator</a:t>
            </a:r>
            <a:endParaRPr lang="en-US" sz="1100" b="1" dirty="0">
              <a:solidFill>
                <a:schemeClr val="tx1">
                  <a:lumMod val="75000"/>
                  <a:lumOff val="25000"/>
                </a:schemeClr>
              </a:solidFill>
              <a:latin typeface="+mj-lt"/>
            </a:endParaRPr>
          </a:p>
        </p:txBody>
      </p:sp>
      <p:cxnSp>
        <p:nvCxnSpPr>
          <p:cNvPr id="82" name="Connector: Elbow 177">
            <a:extLst>
              <a:ext uri="{FF2B5EF4-FFF2-40B4-BE49-F238E27FC236}">
                <a16:creationId xmlns:a16="http://schemas.microsoft.com/office/drawing/2014/main" id="{CCEE77B8-9600-42F7-89D7-B4345184A7A3}"/>
              </a:ext>
            </a:extLst>
          </p:cNvPr>
          <p:cNvCxnSpPr>
            <a:cxnSpLocks/>
            <a:stCxn id="77" idx="2"/>
            <a:endCxn id="116" idx="1"/>
          </p:cNvCxnSpPr>
          <p:nvPr/>
        </p:nvCxnSpPr>
        <p:spPr>
          <a:xfrm rot="16200000" flipH="1">
            <a:off x="3095302" y="3908068"/>
            <a:ext cx="1292497" cy="559718"/>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179">
            <a:extLst>
              <a:ext uri="{FF2B5EF4-FFF2-40B4-BE49-F238E27FC236}">
                <a16:creationId xmlns:a16="http://schemas.microsoft.com/office/drawing/2014/main" id="{22690B10-48EB-48FA-8A65-D0AF2118C48D}"/>
              </a:ext>
            </a:extLst>
          </p:cNvPr>
          <p:cNvCxnSpPr>
            <a:cxnSpLocks/>
          </p:cNvCxnSpPr>
          <p:nvPr/>
        </p:nvCxnSpPr>
        <p:spPr>
          <a:xfrm rot="5400000">
            <a:off x="7299919" y="2920228"/>
            <a:ext cx="258256" cy="1442535"/>
          </a:xfrm>
          <a:prstGeom prst="bentConnector3">
            <a:avLst>
              <a:gd name="adj1" fmla="val 50000"/>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2" name="Connector: Elbow 203">
            <a:extLst>
              <a:ext uri="{FF2B5EF4-FFF2-40B4-BE49-F238E27FC236}">
                <a16:creationId xmlns:a16="http://schemas.microsoft.com/office/drawing/2014/main" id="{C8D0EADC-16B2-4198-9211-4ACB6FD7C614}"/>
              </a:ext>
            </a:extLst>
          </p:cNvPr>
          <p:cNvCxnSpPr>
            <a:cxnSpLocks/>
          </p:cNvCxnSpPr>
          <p:nvPr/>
        </p:nvCxnSpPr>
        <p:spPr>
          <a:xfrm rot="5400000">
            <a:off x="7191604" y="2888730"/>
            <a:ext cx="274320" cy="1417320"/>
          </a:xfrm>
          <a:prstGeom prst="bentConnector3">
            <a:avLst>
              <a:gd name="adj1" fmla="val 35507"/>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9" name="Parallelogram 98">
            <a:extLst>
              <a:ext uri="{FF2B5EF4-FFF2-40B4-BE49-F238E27FC236}">
                <a16:creationId xmlns:a16="http://schemas.microsoft.com/office/drawing/2014/main" id="{F4575F95-1DCB-4454-B948-4A3AD078753F}"/>
              </a:ext>
            </a:extLst>
          </p:cNvPr>
          <p:cNvSpPr/>
          <p:nvPr/>
        </p:nvSpPr>
        <p:spPr>
          <a:xfrm>
            <a:off x="4357961" y="3210142"/>
            <a:ext cx="777141" cy="242283"/>
          </a:xfrm>
          <a:prstGeom prst="parallelogram">
            <a:avLst/>
          </a:prstGeom>
          <a:solidFill>
            <a:srgbClr val="93E3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Save</a:t>
            </a:r>
            <a:endParaRPr lang="en-US" sz="1200" b="1" dirty="0">
              <a:solidFill>
                <a:schemeClr val="tx1">
                  <a:lumMod val="75000"/>
                  <a:lumOff val="25000"/>
                </a:schemeClr>
              </a:solidFill>
              <a:latin typeface="+mj-lt"/>
            </a:endParaRPr>
          </a:p>
        </p:txBody>
      </p:sp>
      <p:sp>
        <p:nvSpPr>
          <p:cNvPr id="100" name="Parallelogram 99">
            <a:extLst>
              <a:ext uri="{FF2B5EF4-FFF2-40B4-BE49-F238E27FC236}">
                <a16:creationId xmlns:a16="http://schemas.microsoft.com/office/drawing/2014/main" id="{DA533A5C-4028-4DB5-9C59-E4AD8684A3CB}"/>
              </a:ext>
            </a:extLst>
          </p:cNvPr>
          <p:cNvSpPr/>
          <p:nvPr/>
        </p:nvSpPr>
        <p:spPr>
          <a:xfrm>
            <a:off x="3112792" y="3745990"/>
            <a:ext cx="777141" cy="242283"/>
          </a:xfrm>
          <a:prstGeom prst="parallelogram">
            <a:avLst/>
          </a:prstGeom>
          <a:solidFill>
            <a:srgbClr val="93E3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Save</a:t>
            </a:r>
            <a:endParaRPr lang="en-US" sz="1200" b="1" dirty="0">
              <a:solidFill>
                <a:schemeClr val="tx1">
                  <a:lumMod val="75000"/>
                  <a:lumOff val="25000"/>
                </a:schemeClr>
              </a:solidFill>
              <a:latin typeface="+mj-lt"/>
            </a:endParaRPr>
          </a:p>
        </p:txBody>
      </p:sp>
      <p:sp>
        <p:nvSpPr>
          <p:cNvPr id="101" name="Parallelogram 100">
            <a:extLst>
              <a:ext uri="{FF2B5EF4-FFF2-40B4-BE49-F238E27FC236}">
                <a16:creationId xmlns:a16="http://schemas.microsoft.com/office/drawing/2014/main" id="{A7D7117E-B46A-48D1-92E4-C2280F92258F}"/>
              </a:ext>
            </a:extLst>
          </p:cNvPr>
          <p:cNvSpPr/>
          <p:nvPr/>
        </p:nvSpPr>
        <p:spPr>
          <a:xfrm>
            <a:off x="5845288" y="2932050"/>
            <a:ext cx="777141" cy="242283"/>
          </a:xfrm>
          <a:prstGeom prst="parallelogram">
            <a:avLst/>
          </a:prstGeom>
          <a:solidFill>
            <a:srgbClr val="93E3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Save</a:t>
            </a:r>
            <a:endParaRPr lang="en-US" sz="1200" b="1" dirty="0">
              <a:solidFill>
                <a:schemeClr val="tx1">
                  <a:lumMod val="75000"/>
                  <a:lumOff val="25000"/>
                </a:schemeClr>
              </a:solidFill>
              <a:latin typeface="+mj-lt"/>
            </a:endParaRPr>
          </a:p>
        </p:txBody>
      </p:sp>
      <p:cxnSp>
        <p:nvCxnSpPr>
          <p:cNvPr id="118" name="Connector: Elbow 203">
            <a:extLst>
              <a:ext uri="{FF2B5EF4-FFF2-40B4-BE49-F238E27FC236}">
                <a16:creationId xmlns:a16="http://schemas.microsoft.com/office/drawing/2014/main" id="{C8D0EADC-16B2-4198-9211-4ACB6FD7C614}"/>
              </a:ext>
            </a:extLst>
          </p:cNvPr>
          <p:cNvCxnSpPr>
            <a:cxnSpLocks/>
            <a:endCxn id="121" idx="1"/>
          </p:cNvCxnSpPr>
          <p:nvPr/>
        </p:nvCxnSpPr>
        <p:spPr>
          <a:xfrm rot="16200000" flipH="1">
            <a:off x="6023545" y="3384132"/>
            <a:ext cx="537343" cy="133747"/>
          </a:xfrm>
          <a:prstGeom prst="bentConnector3">
            <a:avLst>
              <a:gd name="adj1" fmla="val 66277"/>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DAED306D-4622-4291-AA59-FC59A5A85895}"/>
              </a:ext>
            </a:extLst>
          </p:cNvPr>
          <p:cNvSpPr txBox="1"/>
          <p:nvPr/>
        </p:nvSpPr>
        <p:spPr>
          <a:xfrm rot="5400000" flipV="1">
            <a:off x="4511633" y="3589581"/>
            <a:ext cx="406535" cy="276999"/>
          </a:xfrm>
          <a:prstGeom prst="rect">
            <a:avLst/>
          </a:prstGeom>
          <a:noFill/>
        </p:spPr>
        <p:txBody>
          <a:bodyPr wrap="square" rtlCol="0">
            <a:spAutoFit/>
          </a:bodyPr>
          <a:lstStyle/>
          <a:p>
            <a:r>
              <a:rPr lang="hr-HR" sz="1200" dirty="0">
                <a:latin typeface="+mj-lt"/>
              </a:rPr>
              <a:t>...</a:t>
            </a:r>
            <a:endParaRPr lang="en-US" sz="1200" dirty="0">
              <a:latin typeface="+mj-lt"/>
            </a:endParaRPr>
          </a:p>
        </p:txBody>
      </p:sp>
      <p:cxnSp>
        <p:nvCxnSpPr>
          <p:cNvPr id="103" name="Straight Arrow Connector 102">
            <a:extLst>
              <a:ext uri="{FF2B5EF4-FFF2-40B4-BE49-F238E27FC236}">
                <a16:creationId xmlns:a16="http://schemas.microsoft.com/office/drawing/2014/main" id="{D2463933-984A-4B7C-93D6-F385CD0A320F}"/>
              </a:ext>
            </a:extLst>
          </p:cNvPr>
          <p:cNvCxnSpPr>
            <a:cxnSpLocks/>
          </p:cNvCxnSpPr>
          <p:nvPr/>
        </p:nvCxnSpPr>
        <p:spPr>
          <a:xfrm>
            <a:off x="4746530" y="3461236"/>
            <a:ext cx="0" cy="22165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onnector: Elbow 179">
            <a:extLst>
              <a:ext uri="{FF2B5EF4-FFF2-40B4-BE49-F238E27FC236}">
                <a16:creationId xmlns:a16="http://schemas.microsoft.com/office/drawing/2014/main" id="{22690B10-48EB-48FA-8A65-D0AF2118C48D}"/>
              </a:ext>
            </a:extLst>
          </p:cNvPr>
          <p:cNvCxnSpPr>
            <a:cxnSpLocks/>
          </p:cNvCxnSpPr>
          <p:nvPr/>
        </p:nvCxnSpPr>
        <p:spPr>
          <a:xfrm rot="5400000">
            <a:off x="5826131" y="3630474"/>
            <a:ext cx="258256" cy="914400"/>
          </a:xfrm>
          <a:prstGeom prst="bentConnector3">
            <a:avLst>
              <a:gd name="adj1" fmla="val 27708"/>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19" name="Connector: Elbow 203">
            <a:extLst>
              <a:ext uri="{FF2B5EF4-FFF2-40B4-BE49-F238E27FC236}">
                <a16:creationId xmlns:a16="http://schemas.microsoft.com/office/drawing/2014/main" id="{C8D0EADC-16B2-4198-9211-4ACB6FD7C614}"/>
              </a:ext>
            </a:extLst>
          </p:cNvPr>
          <p:cNvCxnSpPr>
            <a:cxnSpLocks/>
          </p:cNvCxnSpPr>
          <p:nvPr/>
        </p:nvCxnSpPr>
        <p:spPr>
          <a:xfrm rot="5400000">
            <a:off x="5903474" y="3650734"/>
            <a:ext cx="274320" cy="914400"/>
          </a:xfrm>
          <a:prstGeom prst="bentConnector3">
            <a:avLst>
              <a:gd name="adj1" fmla="val 41304"/>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1" name="Oval 120">
            <a:extLst>
              <a:ext uri="{FF2B5EF4-FFF2-40B4-BE49-F238E27FC236}">
                <a16:creationId xmlns:a16="http://schemas.microsoft.com/office/drawing/2014/main" id="{0A4B7892-3A5F-4185-A496-E70EBB8AA895}"/>
              </a:ext>
            </a:extLst>
          </p:cNvPr>
          <p:cNvSpPr/>
          <p:nvPr/>
        </p:nvSpPr>
        <p:spPr>
          <a:xfrm>
            <a:off x="6305525" y="3666113"/>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cxnSp>
        <p:nvCxnSpPr>
          <p:cNvPr id="83" name="Connector: Elbow 178">
            <a:extLst>
              <a:ext uri="{FF2B5EF4-FFF2-40B4-BE49-F238E27FC236}">
                <a16:creationId xmlns:a16="http://schemas.microsoft.com/office/drawing/2014/main" id="{A4C1A3FC-83E0-4960-85B7-39F92EF05068}"/>
              </a:ext>
            </a:extLst>
          </p:cNvPr>
          <p:cNvCxnSpPr>
            <a:cxnSpLocks/>
          </p:cNvCxnSpPr>
          <p:nvPr/>
        </p:nvCxnSpPr>
        <p:spPr>
          <a:xfrm rot="5400000">
            <a:off x="4760078" y="4086372"/>
            <a:ext cx="306996" cy="1222134"/>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180">
            <a:extLst>
              <a:ext uri="{FF2B5EF4-FFF2-40B4-BE49-F238E27FC236}">
                <a16:creationId xmlns:a16="http://schemas.microsoft.com/office/drawing/2014/main" id="{9FAE39D5-72EB-4F8D-BD0A-3CE99A4BD45B}"/>
              </a:ext>
            </a:extLst>
          </p:cNvPr>
          <p:cNvCxnSpPr>
            <a:cxnSpLocks/>
          </p:cNvCxnSpPr>
          <p:nvPr/>
        </p:nvCxnSpPr>
        <p:spPr>
          <a:xfrm rot="5400000">
            <a:off x="4697799" y="4057688"/>
            <a:ext cx="230959" cy="1151984"/>
          </a:xfrm>
          <a:prstGeom prst="bentConnector3">
            <a:avLst>
              <a:gd name="adj1" fmla="val 50000"/>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B20EFB40-1612-482C-9885-ADCA76C3A23A}"/>
              </a:ext>
            </a:extLst>
          </p:cNvPr>
          <p:cNvSpPr/>
          <p:nvPr/>
        </p:nvSpPr>
        <p:spPr>
          <a:xfrm>
            <a:off x="5189988" y="4233585"/>
            <a:ext cx="701519" cy="278671"/>
          </a:xfrm>
          <a:prstGeom prst="rect">
            <a:avLst/>
          </a:prstGeom>
          <a:solidFill>
            <a:srgbClr val="D6BBE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Fork</a:t>
            </a:r>
            <a:endParaRPr lang="en-US" sz="1200" b="1" dirty="0">
              <a:solidFill>
                <a:schemeClr val="tx1">
                  <a:lumMod val="75000"/>
                  <a:lumOff val="25000"/>
                </a:schemeClr>
              </a:solidFill>
              <a:latin typeface="+mj-lt"/>
            </a:endParaRPr>
          </a:p>
        </p:txBody>
      </p:sp>
      <p:sp>
        <p:nvSpPr>
          <p:cNvPr id="116" name="Oval 115">
            <a:extLst>
              <a:ext uri="{FF2B5EF4-FFF2-40B4-BE49-F238E27FC236}">
                <a16:creationId xmlns:a16="http://schemas.microsoft.com/office/drawing/2014/main" id="{0A4B7892-3A5F-4185-A496-E70EBB8AA895}"/>
              </a:ext>
            </a:extLst>
          </p:cNvPr>
          <p:cNvSpPr/>
          <p:nvPr/>
        </p:nvSpPr>
        <p:spPr>
          <a:xfrm>
            <a:off x="3967844" y="4780612"/>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spTree>
    <p:extLst>
      <p:ext uri="{BB962C8B-B14F-4D97-AF65-F5344CB8AC3E}">
        <p14:creationId xmlns:p14="http://schemas.microsoft.com/office/powerpoint/2010/main" val="21709537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4" name="Connector: Elbow 199">
            <a:extLst>
              <a:ext uri="{FF2B5EF4-FFF2-40B4-BE49-F238E27FC236}">
                <a16:creationId xmlns:a16="http://schemas.microsoft.com/office/drawing/2014/main" id="{5088CD98-2504-4112-B5B9-B0A903819DC9}"/>
              </a:ext>
            </a:extLst>
          </p:cNvPr>
          <p:cNvCxnSpPr>
            <a:cxnSpLocks/>
          </p:cNvCxnSpPr>
          <p:nvPr/>
        </p:nvCxnSpPr>
        <p:spPr>
          <a:xfrm rot="16200000" flipH="1">
            <a:off x="6824637" y="5596193"/>
            <a:ext cx="731520" cy="548640"/>
          </a:xfrm>
          <a:prstGeom prst="bentConnector3">
            <a:avLst>
              <a:gd name="adj1" fmla="val 34418"/>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6" name="Title 1"/>
          <p:cNvSpPr>
            <a:spLocks noGrp="1"/>
          </p:cNvSpPr>
          <p:nvPr>
            <p:ph type="title"/>
          </p:nvPr>
        </p:nvSpPr>
        <p:spPr>
          <a:xfrm>
            <a:off x="1668016" y="-228600"/>
            <a:ext cx="8964488" cy="1143000"/>
          </a:xfrm>
        </p:spPr>
        <p:txBody>
          <a:bodyPr>
            <a:normAutofit/>
          </a:bodyPr>
          <a:lstStyle/>
          <a:p>
            <a:pPr algn="ctr"/>
            <a:r>
              <a:rPr lang="en-US" sz="3600" dirty="0"/>
              <a:t>Placing the Components for Speculation</a:t>
            </a:r>
          </a:p>
        </p:txBody>
      </p:sp>
      <p:sp>
        <p:nvSpPr>
          <p:cNvPr id="3" name="Slide Number Placeholder 2"/>
          <p:cNvSpPr>
            <a:spLocks noGrp="1"/>
          </p:cNvSpPr>
          <p:nvPr>
            <p:ph type="sldNum" sz="quarter" idx="12"/>
          </p:nvPr>
        </p:nvSpPr>
        <p:spPr/>
        <p:txBody>
          <a:bodyPr/>
          <a:lstStyle/>
          <a:p>
            <a:fld id="{A33FDA8A-BBFB-48A1-88B9-4C7DF46BF3B4}" type="slidenum">
              <a:rPr lang="hr-HR" smtClean="0"/>
              <a:pPr/>
              <a:t>31</a:t>
            </a:fld>
            <a:endParaRPr lang="hr-HR"/>
          </a:p>
        </p:txBody>
      </p:sp>
      <p:cxnSp>
        <p:nvCxnSpPr>
          <p:cNvPr id="69" name="Straight Arrow Connector 68">
            <a:extLst>
              <a:ext uri="{FF2B5EF4-FFF2-40B4-BE49-F238E27FC236}">
                <a16:creationId xmlns:a16="http://schemas.microsoft.com/office/drawing/2014/main" id="{B7CEDF5E-6E62-4400-9438-AE16894D0337}"/>
              </a:ext>
            </a:extLst>
          </p:cNvPr>
          <p:cNvCxnSpPr>
            <a:cxnSpLocks/>
          </p:cNvCxnSpPr>
          <p:nvPr/>
        </p:nvCxnSpPr>
        <p:spPr>
          <a:xfrm>
            <a:off x="4790968" y="3014633"/>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91E7995C-813B-4C52-A217-CB0F7512174B}"/>
              </a:ext>
            </a:extLst>
          </p:cNvPr>
          <p:cNvCxnSpPr>
            <a:cxnSpLocks/>
          </p:cNvCxnSpPr>
          <p:nvPr/>
        </p:nvCxnSpPr>
        <p:spPr>
          <a:xfrm>
            <a:off x="4572337" y="2528749"/>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E7825358-62DD-4129-A7A8-0504D7E452D2}"/>
              </a:ext>
            </a:extLst>
          </p:cNvPr>
          <p:cNvCxnSpPr>
            <a:cxnSpLocks/>
          </p:cNvCxnSpPr>
          <p:nvPr/>
        </p:nvCxnSpPr>
        <p:spPr>
          <a:xfrm>
            <a:off x="4947790" y="2518944"/>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70B219A8-3E50-4CE3-BACE-350F55B43CCB}"/>
              </a:ext>
            </a:extLst>
          </p:cNvPr>
          <p:cNvCxnSpPr>
            <a:cxnSpLocks/>
          </p:cNvCxnSpPr>
          <p:nvPr/>
        </p:nvCxnSpPr>
        <p:spPr>
          <a:xfrm>
            <a:off x="7926337" y="2492896"/>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75F96318-92F5-4F74-95D5-0A8605EA75DD}"/>
              </a:ext>
            </a:extLst>
          </p:cNvPr>
          <p:cNvCxnSpPr>
            <a:cxnSpLocks/>
          </p:cNvCxnSpPr>
          <p:nvPr/>
        </p:nvCxnSpPr>
        <p:spPr>
          <a:xfrm>
            <a:off x="8290322" y="2492896"/>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65C2408A-D5E4-4CA2-94DF-214BF1CB6EC3}"/>
              </a:ext>
            </a:extLst>
          </p:cNvPr>
          <p:cNvCxnSpPr>
            <a:cxnSpLocks/>
          </p:cNvCxnSpPr>
          <p:nvPr/>
        </p:nvCxnSpPr>
        <p:spPr>
          <a:xfrm>
            <a:off x="3477272" y="3082360"/>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619A5581-E43E-4D67-8ABF-C4FEEB97B95C}"/>
              </a:ext>
            </a:extLst>
          </p:cNvPr>
          <p:cNvSpPr/>
          <p:nvPr/>
        </p:nvSpPr>
        <p:spPr>
          <a:xfrm>
            <a:off x="7752185" y="2688405"/>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Merge</a:t>
            </a:r>
            <a:endParaRPr lang="en-US" sz="1200" b="1" dirty="0">
              <a:solidFill>
                <a:schemeClr val="tx1">
                  <a:lumMod val="75000"/>
                  <a:lumOff val="25000"/>
                </a:schemeClr>
              </a:solidFill>
              <a:latin typeface="+mj-lt"/>
            </a:endParaRPr>
          </a:p>
        </p:txBody>
      </p:sp>
      <p:sp>
        <p:nvSpPr>
          <p:cNvPr id="76" name="Rectangle 75">
            <a:extLst>
              <a:ext uri="{FF2B5EF4-FFF2-40B4-BE49-F238E27FC236}">
                <a16:creationId xmlns:a16="http://schemas.microsoft.com/office/drawing/2014/main" id="{064F88AF-4DC8-49A3-A00C-02BC8F5E6C29}"/>
              </a:ext>
            </a:extLst>
          </p:cNvPr>
          <p:cNvSpPr/>
          <p:nvPr/>
        </p:nvSpPr>
        <p:spPr>
          <a:xfrm>
            <a:off x="4435885" y="2718991"/>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Merge</a:t>
            </a:r>
            <a:endParaRPr lang="en-US" sz="1200" b="1" dirty="0">
              <a:solidFill>
                <a:schemeClr val="tx1">
                  <a:lumMod val="75000"/>
                  <a:lumOff val="25000"/>
                </a:schemeClr>
              </a:solidFill>
              <a:latin typeface="+mj-lt"/>
            </a:endParaRPr>
          </a:p>
        </p:txBody>
      </p:sp>
      <p:sp>
        <p:nvSpPr>
          <p:cNvPr id="77" name="Rectangle 76">
            <a:extLst>
              <a:ext uri="{FF2B5EF4-FFF2-40B4-BE49-F238E27FC236}">
                <a16:creationId xmlns:a16="http://schemas.microsoft.com/office/drawing/2014/main" id="{BEE31196-D91F-4081-8859-87CBD63AEF3C}"/>
              </a:ext>
            </a:extLst>
          </p:cNvPr>
          <p:cNvSpPr/>
          <p:nvPr/>
        </p:nvSpPr>
        <p:spPr>
          <a:xfrm>
            <a:off x="3110931" y="3263009"/>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Load</a:t>
            </a:r>
            <a:endParaRPr lang="en-US" sz="1200" b="1" dirty="0">
              <a:solidFill>
                <a:schemeClr val="tx1">
                  <a:lumMod val="75000"/>
                  <a:lumOff val="25000"/>
                </a:schemeClr>
              </a:solidFill>
              <a:latin typeface="+mj-lt"/>
            </a:endParaRPr>
          </a:p>
        </p:txBody>
      </p:sp>
      <p:sp>
        <p:nvSpPr>
          <p:cNvPr id="78" name="Rectangle 77">
            <a:extLst>
              <a:ext uri="{FF2B5EF4-FFF2-40B4-BE49-F238E27FC236}">
                <a16:creationId xmlns:a16="http://schemas.microsoft.com/office/drawing/2014/main" id="{901EC519-FEC0-4AFD-A7B2-E5276783D695}"/>
              </a:ext>
            </a:extLst>
          </p:cNvPr>
          <p:cNvSpPr/>
          <p:nvPr/>
        </p:nvSpPr>
        <p:spPr>
          <a:xfrm>
            <a:off x="7212898" y="6462698"/>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Exit</a:t>
            </a:r>
            <a:endParaRPr lang="en-US" sz="1200" b="1" dirty="0">
              <a:solidFill>
                <a:schemeClr val="tx1">
                  <a:lumMod val="75000"/>
                  <a:lumOff val="25000"/>
                </a:schemeClr>
              </a:solidFill>
              <a:latin typeface="+mj-lt"/>
            </a:endParaRPr>
          </a:p>
        </p:txBody>
      </p:sp>
      <p:sp>
        <p:nvSpPr>
          <p:cNvPr id="79" name="Rectangle 78">
            <a:extLst>
              <a:ext uri="{FF2B5EF4-FFF2-40B4-BE49-F238E27FC236}">
                <a16:creationId xmlns:a16="http://schemas.microsoft.com/office/drawing/2014/main" id="{542476D1-5639-469D-BB51-2E1A562E4EE2}"/>
              </a:ext>
            </a:extLst>
          </p:cNvPr>
          <p:cNvSpPr/>
          <p:nvPr/>
        </p:nvSpPr>
        <p:spPr>
          <a:xfrm>
            <a:off x="5235393" y="6224318"/>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Store</a:t>
            </a:r>
            <a:endParaRPr lang="en-US" sz="1200" b="1" dirty="0">
              <a:solidFill>
                <a:schemeClr val="tx1">
                  <a:lumMod val="75000"/>
                  <a:lumOff val="25000"/>
                </a:schemeClr>
              </a:solidFill>
              <a:latin typeface="+mj-lt"/>
            </a:endParaRPr>
          </a:p>
        </p:txBody>
      </p:sp>
      <p:sp>
        <p:nvSpPr>
          <p:cNvPr id="80" name="Rectangle 79">
            <a:extLst>
              <a:ext uri="{FF2B5EF4-FFF2-40B4-BE49-F238E27FC236}">
                <a16:creationId xmlns:a16="http://schemas.microsoft.com/office/drawing/2014/main" id="{F2654C92-27E4-43D6-9E54-0D3F93F2B930}"/>
              </a:ext>
            </a:extLst>
          </p:cNvPr>
          <p:cNvSpPr/>
          <p:nvPr/>
        </p:nvSpPr>
        <p:spPr>
          <a:xfrm>
            <a:off x="3802055" y="5870956"/>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Store</a:t>
            </a:r>
            <a:endParaRPr lang="en-US" sz="1200" b="1" dirty="0">
              <a:solidFill>
                <a:schemeClr val="tx1">
                  <a:lumMod val="75000"/>
                  <a:lumOff val="25000"/>
                </a:schemeClr>
              </a:solidFill>
              <a:latin typeface="+mj-lt"/>
            </a:endParaRPr>
          </a:p>
        </p:txBody>
      </p:sp>
      <p:cxnSp>
        <p:nvCxnSpPr>
          <p:cNvPr id="81" name="Straight Arrow Connector 80">
            <a:extLst>
              <a:ext uri="{FF2B5EF4-FFF2-40B4-BE49-F238E27FC236}">
                <a16:creationId xmlns:a16="http://schemas.microsoft.com/office/drawing/2014/main" id="{D72A74A3-6A36-42B7-BD3B-EF798783B327}"/>
              </a:ext>
            </a:extLst>
          </p:cNvPr>
          <p:cNvCxnSpPr>
            <a:cxnSpLocks/>
          </p:cNvCxnSpPr>
          <p:nvPr/>
        </p:nvCxnSpPr>
        <p:spPr>
          <a:xfrm>
            <a:off x="8124018" y="2996952"/>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E6A19BD5-A96B-4DD8-BE1D-D3571188F6BA}"/>
              </a:ext>
            </a:extLst>
          </p:cNvPr>
          <p:cNvCxnSpPr>
            <a:cxnSpLocks/>
          </p:cNvCxnSpPr>
          <p:nvPr/>
        </p:nvCxnSpPr>
        <p:spPr>
          <a:xfrm>
            <a:off x="4211776" y="4985350"/>
            <a:ext cx="105" cy="548640"/>
          </a:xfrm>
          <a:prstGeom prst="straightConnector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7BB4A43E-D79D-4550-936B-4CFD1B2C92A4}"/>
              </a:ext>
            </a:extLst>
          </p:cNvPr>
          <p:cNvCxnSpPr>
            <a:cxnSpLocks/>
          </p:cNvCxnSpPr>
          <p:nvPr/>
        </p:nvCxnSpPr>
        <p:spPr>
          <a:xfrm flipH="1">
            <a:off x="4119263" y="4930322"/>
            <a:ext cx="1" cy="9144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Elbow 186">
            <a:extLst>
              <a:ext uri="{FF2B5EF4-FFF2-40B4-BE49-F238E27FC236}">
                <a16:creationId xmlns:a16="http://schemas.microsoft.com/office/drawing/2014/main" id="{1A713A02-43AD-4C7A-9EF7-15860273B24D}"/>
              </a:ext>
            </a:extLst>
          </p:cNvPr>
          <p:cNvCxnSpPr>
            <a:cxnSpLocks/>
            <a:endCxn id="78" idx="0"/>
          </p:cNvCxnSpPr>
          <p:nvPr/>
        </p:nvCxnSpPr>
        <p:spPr>
          <a:xfrm rot="16200000" flipH="1">
            <a:off x="6757003" y="5656044"/>
            <a:ext cx="1085946" cy="527361"/>
          </a:xfrm>
          <a:prstGeom prst="bentConnector3">
            <a:avLst>
              <a:gd name="adj1" fmla="val 2748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Elbow 188">
            <a:extLst>
              <a:ext uri="{FF2B5EF4-FFF2-40B4-BE49-F238E27FC236}">
                <a16:creationId xmlns:a16="http://schemas.microsoft.com/office/drawing/2014/main" id="{6512B1CA-1695-4DF4-98A9-6603A45FB0B8}"/>
              </a:ext>
            </a:extLst>
          </p:cNvPr>
          <p:cNvCxnSpPr>
            <a:cxnSpLocks/>
          </p:cNvCxnSpPr>
          <p:nvPr/>
        </p:nvCxnSpPr>
        <p:spPr>
          <a:xfrm rot="5400000">
            <a:off x="5655648" y="5284436"/>
            <a:ext cx="741847" cy="1137917"/>
          </a:xfrm>
          <a:prstGeom prst="bentConnector3">
            <a:avLst>
              <a:gd name="adj1" fmla="val 17035"/>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198">
            <a:extLst>
              <a:ext uri="{FF2B5EF4-FFF2-40B4-BE49-F238E27FC236}">
                <a16:creationId xmlns:a16="http://schemas.microsoft.com/office/drawing/2014/main" id="{A36D035D-A724-4BC1-861C-34B10D23CDB6}"/>
              </a:ext>
            </a:extLst>
          </p:cNvPr>
          <p:cNvCxnSpPr>
            <a:cxnSpLocks/>
            <a:stCxn id="95" idx="2"/>
            <a:endCxn id="79" idx="0"/>
          </p:cNvCxnSpPr>
          <p:nvPr/>
        </p:nvCxnSpPr>
        <p:spPr>
          <a:xfrm rot="5400000">
            <a:off x="5880791" y="5187833"/>
            <a:ext cx="548640" cy="1137917"/>
          </a:xfrm>
          <a:prstGeom prst="bentConnector3">
            <a:avLst>
              <a:gd name="adj1" fmla="val 4249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DAED306D-4622-4291-AA59-FC59A5A85895}"/>
              </a:ext>
            </a:extLst>
          </p:cNvPr>
          <p:cNvSpPr txBox="1"/>
          <p:nvPr/>
        </p:nvSpPr>
        <p:spPr>
          <a:xfrm rot="5400000" flipV="1">
            <a:off x="4571976" y="3134034"/>
            <a:ext cx="406535" cy="276999"/>
          </a:xfrm>
          <a:prstGeom prst="rect">
            <a:avLst/>
          </a:prstGeom>
          <a:noFill/>
        </p:spPr>
        <p:txBody>
          <a:bodyPr wrap="square" rtlCol="0">
            <a:spAutoFit/>
          </a:bodyPr>
          <a:lstStyle/>
          <a:p>
            <a:r>
              <a:rPr lang="hr-HR" sz="1200" dirty="0">
                <a:latin typeface="+mj-lt"/>
              </a:rPr>
              <a:t>...</a:t>
            </a:r>
            <a:endParaRPr lang="en-US" sz="1200" dirty="0">
              <a:latin typeface="+mj-lt"/>
            </a:endParaRPr>
          </a:p>
        </p:txBody>
      </p:sp>
      <p:cxnSp>
        <p:nvCxnSpPr>
          <p:cNvPr id="94" name="Straight Arrow Connector 93">
            <a:extLst>
              <a:ext uri="{FF2B5EF4-FFF2-40B4-BE49-F238E27FC236}">
                <a16:creationId xmlns:a16="http://schemas.microsoft.com/office/drawing/2014/main" id="{63951C29-4D8D-4CDA-B5BE-F7BF48D442A0}"/>
              </a:ext>
            </a:extLst>
          </p:cNvPr>
          <p:cNvCxnSpPr>
            <a:cxnSpLocks/>
          </p:cNvCxnSpPr>
          <p:nvPr/>
        </p:nvCxnSpPr>
        <p:spPr>
          <a:xfrm>
            <a:off x="6724068" y="5008291"/>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9B45AE5A-9DE0-4509-83AF-BBD6E9F93982}"/>
              </a:ext>
            </a:extLst>
          </p:cNvPr>
          <p:cNvSpPr/>
          <p:nvPr/>
        </p:nvSpPr>
        <p:spPr>
          <a:xfrm>
            <a:off x="6373310" y="5203800"/>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Branch</a:t>
            </a:r>
            <a:endParaRPr lang="en-US" sz="1200" b="1" dirty="0">
              <a:solidFill>
                <a:schemeClr val="tx1">
                  <a:lumMod val="75000"/>
                  <a:lumOff val="25000"/>
                </a:schemeClr>
              </a:solidFill>
              <a:latin typeface="+mj-lt"/>
            </a:endParaRPr>
          </a:p>
        </p:txBody>
      </p:sp>
      <p:sp>
        <p:nvSpPr>
          <p:cNvPr id="96" name="Parallelogram 95">
            <a:extLst>
              <a:ext uri="{FF2B5EF4-FFF2-40B4-BE49-F238E27FC236}">
                <a16:creationId xmlns:a16="http://schemas.microsoft.com/office/drawing/2014/main" id="{810D8D01-12BD-4E99-8370-F1FAC4940093}"/>
              </a:ext>
            </a:extLst>
          </p:cNvPr>
          <p:cNvSpPr/>
          <p:nvPr/>
        </p:nvSpPr>
        <p:spPr>
          <a:xfrm>
            <a:off x="7074828" y="6019838"/>
            <a:ext cx="923664" cy="242283"/>
          </a:xfrm>
          <a:prstGeom prst="parallelogram">
            <a:avLst/>
          </a:prstGeom>
          <a:solidFill>
            <a:srgbClr val="FF9F9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Commit</a:t>
            </a:r>
            <a:endParaRPr lang="en-US" sz="1200" b="1" dirty="0">
              <a:solidFill>
                <a:schemeClr val="tx1">
                  <a:lumMod val="75000"/>
                  <a:lumOff val="25000"/>
                </a:schemeClr>
              </a:solidFill>
              <a:latin typeface="+mj-lt"/>
            </a:endParaRPr>
          </a:p>
        </p:txBody>
      </p:sp>
      <p:sp>
        <p:nvSpPr>
          <p:cNvPr id="97" name="Parallelogram 96">
            <a:extLst>
              <a:ext uri="{FF2B5EF4-FFF2-40B4-BE49-F238E27FC236}">
                <a16:creationId xmlns:a16="http://schemas.microsoft.com/office/drawing/2014/main" id="{7D54039D-873B-414D-977A-F8A588B3E7D9}"/>
              </a:ext>
            </a:extLst>
          </p:cNvPr>
          <p:cNvSpPr/>
          <p:nvPr/>
        </p:nvSpPr>
        <p:spPr>
          <a:xfrm>
            <a:off x="5131795" y="5801884"/>
            <a:ext cx="923664" cy="242283"/>
          </a:xfrm>
          <a:prstGeom prst="parallelogram">
            <a:avLst/>
          </a:prstGeom>
          <a:solidFill>
            <a:srgbClr val="FF9F9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Commit</a:t>
            </a:r>
            <a:endParaRPr lang="en-US" sz="1200" b="1" dirty="0">
              <a:solidFill>
                <a:schemeClr val="tx1">
                  <a:lumMod val="75000"/>
                  <a:lumOff val="25000"/>
                </a:schemeClr>
              </a:solidFill>
              <a:latin typeface="+mj-lt"/>
            </a:endParaRPr>
          </a:p>
        </p:txBody>
      </p:sp>
      <p:sp>
        <p:nvSpPr>
          <p:cNvPr id="98" name="Parallelogram 97">
            <a:extLst>
              <a:ext uri="{FF2B5EF4-FFF2-40B4-BE49-F238E27FC236}">
                <a16:creationId xmlns:a16="http://schemas.microsoft.com/office/drawing/2014/main" id="{1188BD5A-8D77-45E5-ACCD-A71A6E71C9D8}"/>
              </a:ext>
            </a:extLst>
          </p:cNvPr>
          <p:cNvSpPr/>
          <p:nvPr/>
        </p:nvSpPr>
        <p:spPr>
          <a:xfrm>
            <a:off x="3697390" y="5361328"/>
            <a:ext cx="923664" cy="242283"/>
          </a:xfrm>
          <a:prstGeom prst="parallelogram">
            <a:avLst/>
          </a:prstGeom>
          <a:solidFill>
            <a:srgbClr val="FF9F9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Commit</a:t>
            </a:r>
            <a:endParaRPr lang="en-US" sz="1200" b="1" dirty="0">
              <a:solidFill>
                <a:schemeClr val="tx1">
                  <a:lumMod val="75000"/>
                  <a:lumOff val="25000"/>
                </a:schemeClr>
              </a:solidFill>
              <a:latin typeface="+mj-lt"/>
            </a:endParaRPr>
          </a:p>
        </p:txBody>
      </p:sp>
      <p:cxnSp>
        <p:nvCxnSpPr>
          <p:cNvPr id="102" name="Straight Arrow Connector 101">
            <a:extLst>
              <a:ext uri="{FF2B5EF4-FFF2-40B4-BE49-F238E27FC236}">
                <a16:creationId xmlns:a16="http://schemas.microsoft.com/office/drawing/2014/main" id="{29A82F87-C70A-4E65-BBAD-97EC7FE4F063}"/>
              </a:ext>
            </a:extLst>
          </p:cNvPr>
          <p:cNvCxnSpPr>
            <a:cxnSpLocks/>
          </p:cNvCxnSpPr>
          <p:nvPr/>
        </p:nvCxnSpPr>
        <p:spPr>
          <a:xfrm>
            <a:off x="6270508" y="2740820"/>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207">
            <a:extLst>
              <a:ext uri="{FF2B5EF4-FFF2-40B4-BE49-F238E27FC236}">
                <a16:creationId xmlns:a16="http://schemas.microsoft.com/office/drawing/2014/main" id="{0C36225B-7B0F-4A62-8279-FC0A3FD1496F}"/>
              </a:ext>
            </a:extLst>
          </p:cNvPr>
          <p:cNvCxnSpPr>
            <a:cxnSpLocks/>
          </p:cNvCxnSpPr>
          <p:nvPr/>
        </p:nvCxnSpPr>
        <p:spPr>
          <a:xfrm rot="16200000" flipH="1">
            <a:off x="6112548" y="4057265"/>
            <a:ext cx="242618" cy="1067497"/>
          </a:xfrm>
          <a:prstGeom prst="bentConnector3">
            <a:avLst>
              <a:gd name="adj1" fmla="val 38159"/>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Connector: Elbow 208">
            <a:extLst>
              <a:ext uri="{FF2B5EF4-FFF2-40B4-BE49-F238E27FC236}">
                <a16:creationId xmlns:a16="http://schemas.microsoft.com/office/drawing/2014/main" id="{C370E165-6756-4288-AFE4-8BB74E2909D3}"/>
              </a:ext>
            </a:extLst>
          </p:cNvPr>
          <p:cNvCxnSpPr>
            <a:cxnSpLocks/>
          </p:cNvCxnSpPr>
          <p:nvPr/>
        </p:nvCxnSpPr>
        <p:spPr>
          <a:xfrm rot="16200000" flipH="1">
            <a:off x="6048247" y="4122745"/>
            <a:ext cx="204026" cy="1076975"/>
          </a:xfrm>
          <a:prstGeom prst="bentConnector3">
            <a:avLst>
              <a:gd name="adj1" fmla="val 3755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D207F068-FDEC-44FF-9BBD-538E946151A4}"/>
              </a:ext>
            </a:extLst>
          </p:cNvPr>
          <p:cNvSpPr/>
          <p:nvPr/>
        </p:nvSpPr>
        <p:spPr>
          <a:xfrm>
            <a:off x="6529875" y="4686109"/>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sp>
        <p:nvSpPr>
          <p:cNvPr id="123" name="Rectangle 122"/>
          <p:cNvSpPr/>
          <p:nvPr/>
        </p:nvSpPr>
        <p:spPr>
          <a:xfrm>
            <a:off x="2643338" y="2498833"/>
            <a:ext cx="6496336" cy="4269695"/>
          </a:xfrm>
          <a:prstGeom prst="rect">
            <a:avLst/>
          </a:prstGeom>
          <a:solidFill>
            <a:srgbClr val="FFFFFF">
              <a:alpha val="5686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DFB5B7DD-9BAF-486F-82D4-777B4E2E89A4}"/>
              </a:ext>
            </a:extLst>
          </p:cNvPr>
          <p:cNvSpPr/>
          <p:nvPr/>
        </p:nvSpPr>
        <p:spPr>
          <a:xfrm>
            <a:off x="7729626" y="3196956"/>
            <a:ext cx="832093" cy="278671"/>
          </a:xfrm>
          <a:prstGeom prst="rect">
            <a:avLst/>
          </a:prstGeom>
          <a:solidFill>
            <a:srgbClr val="33CC33"/>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100" b="1" dirty="0">
                <a:solidFill>
                  <a:schemeClr val="tx1">
                    <a:lumMod val="75000"/>
                    <a:lumOff val="25000"/>
                  </a:schemeClr>
                </a:solidFill>
                <a:latin typeface="+mj-lt"/>
              </a:rPr>
              <a:t>Speculator</a:t>
            </a:r>
            <a:endParaRPr lang="en-US" sz="1100" b="1" dirty="0">
              <a:solidFill>
                <a:schemeClr val="tx1">
                  <a:lumMod val="75000"/>
                  <a:lumOff val="25000"/>
                </a:schemeClr>
              </a:solidFill>
              <a:latin typeface="+mj-lt"/>
            </a:endParaRPr>
          </a:p>
        </p:txBody>
      </p:sp>
      <p:cxnSp>
        <p:nvCxnSpPr>
          <p:cNvPr id="82" name="Connector: Elbow 177">
            <a:extLst>
              <a:ext uri="{FF2B5EF4-FFF2-40B4-BE49-F238E27FC236}">
                <a16:creationId xmlns:a16="http://schemas.microsoft.com/office/drawing/2014/main" id="{CCEE77B8-9600-42F7-89D7-B4345184A7A3}"/>
              </a:ext>
            </a:extLst>
          </p:cNvPr>
          <p:cNvCxnSpPr>
            <a:cxnSpLocks/>
            <a:stCxn id="77" idx="2"/>
            <a:endCxn id="116" idx="1"/>
          </p:cNvCxnSpPr>
          <p:nvPr/>
        </p:nvCxnSpPr>
        <p:spPr>
          <a:xfrm rot="16200000" flipH="1">
            <a:off x="3095302" y="3908068"/>
            <a:ext cx="1292497" cy="559718"/>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179">
            <a:extLst>
              <a:ext uri="{FF2B5EF4-FFF2-40B4-BE49-F238E27FC236}">
                <a16:creationId xmlns:a16="http://schemas.microsoft.com/office/drawing/2014/main" id="{22690B10-48EB-48FA-8A65-D0AF2118C48D}"/>
              </a:ext>
            </a:extLst>
          </p:cNvPr>
          <p:cNvCxnSpPr>
            <a:cxnSpLocks/>
          </p:cNvCxnSpPr>
          <p:nvPr/>
        </p:nvCxnSpPr>
        <p:spPr>
          <a:xfrm rot="5400000">
            <a:off x="7299919" y="2920228"/>
            <a:ext cx="258256" cy="1442535"/>
          </a:xfrm>
          <a:prstGeom prst="bentConnector3">
            <a:avLst>
              <a:gd name="adj1" fmla="val 50000"/>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2" name="Connector: Elbow 203">
            <a:extLst>
              <a:ext uri="{FF2B5EF4-FFF2-40B4-BE49-F238E27FC236}">
                <a16:creationId xmlns:a16="http://schemas.microsoft.com/office/drawing/2014/main" id="{C8D0EADC-16B2-4198-9211-4ACB6FD7C614}"/>
              </a:ext>
            </a:extLst>
          </p:cNvPr>
          <p:cNvCxnSpPr>
            <a:cxnSpLocks/>
          </p:cNvCxnSpPr>
          <p:nvPr/>
        </p:nvCxnSpPr>
        <p:spPr>
          <a:xfrm rot="5400000">
            <a:off x="7191604" y="2888730"/>
            <a:ext cx="274320" cy="1417320"/>
          </a:xfrm>
          <a:prstGeom prst="bentConnector3">
            <a:avLst>
              <a:gd name="adj1" fmla="val 35507"/>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9" name="Parallelogram 98">
            <a:extLst>
              <a:ext uri="{FF2B5EF4-FFF2-40B4-BE49-F238E27FC236}">
                <a16:creationId xmlns:a16="http://schemas.microsoft.com/office/drawing/2014/main" id="{F4575F95-1DCB-4454-B948-4A3AD078753F}"/>
              </a:ext>
            </a:extLst>
          </p:cNvPr>
          <p:cNvSpPr/>
          <p:nvPr/>
        </p:nvSpPr>
        <p:spPr>
          <a:xfrm>
            <a:off x="4357961" y="3210142"/>
            <a:ext cx="777141" cy="242283"/>
          </a:xfrm>
          <a:prstGeom prst="parallelogram">
            <a:avLst/>
          </a:prstGeom>
          <a:solidFill>
            <a:srgbClr val="93E3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Save</a:t>
            </a:r>
            <a:endParaRPr lang="en-US" sz="1200" b="1" dirty="0">
              <a:solidFill>
                <a:schemeClr val="tx1">
                  <a:lumMod val="75000"/>
                  <a:lumOff val="25000"/>
                </a:schemeClr>
              </a:solidFill>
              <a:latin typeface="+mj-lt"/>
            </a:endParaRPr>
          </a:p>
        </p:txBody>
      </p:sp>
      <p:sp>
        <p:nvSpPr>
          <p:cNvPr id="100" name="Parallelogram 99">
            <a:extLst>
              <a:ext uri="{FF2B5EF4-FFF2-40B4-BE49-F238E27FC236}">
                <a16:creationId xmlns:a16="http://schemas.microsoft.com/office/drawing/2014/main" id="{DA533A5C-4028-4DB5-9C59-E4AD8684A3CB}"/>
              </a:ext>
            </a:extLst>
          </p:cNvPr>
          <p:cNvSpPr/>
          <p:nvPr/>
        </p:nvSpPr>
        <p:spPr>
          <a:xfrm>
            <a:off x="3112792" y="3745990"/>
            <a:ext cx="777141" cy="242283"/>
          </a:xfrm>
          <a:prstGeom prst="parallelogram">
            <a:avLst/>
          </a:prstGeom>
          <a:solidFill>
            <a:srgbClr val="93E3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Save</a:t>
            </a:r>
            <a:endParaRPr lang="en-US" sz="1200" b="1" dirty="0">
              <a:solidFill>
                <a:schemeClr val="tx1">
                  <a:lumMod val="75000"/>
                  <a:lumOff val="25000"/>
                </a:schemeClr>
              </a:solidFill>
              <a:latin typeface="+mj-lt"/>
            </a:endParaRPr>
          </a:p>
        </p:txBody>
      </p:sp>
      <p:sp>
        <p:nvSpPr>
          <p:cNvPr id="101" name="Parallelogram 100">
            <a:extLst>
              <a:ext uri="{FF2B5EF4-FFF2-40B4-BE49-F238E27FC236}">
                <a16:creationId xmlns:a16="http://schemas.microsoft.com/office/drawing/2014/main" id="{A7D7117E-B46A-48D1-92E4-C2280F92258F}"/>
              </a:ext>
            </a:extLst>
          </p:cNvPr>
          <p:cNvSpPr/>
          <p:nvPr/>
        </p:nvSpPr>
        <p:spPr>
          <a:xfrm>
            <a:off x="5845288" y="2932050"/>
            <a:ext cx="777141" cy="242283"/>
          </a:xfrm>
          <a:prstGeom prst="parallelogram">
            <a:avLst/>
          </a:prstGeom>
          <a:solidFill>
            <a:srgbClr val="93E3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Save</a:t>
            </a:r>
            <a:endParaRPr lang="en-US" sz="1200" b="1" dirty="0">
              <a:solidFill>
                <a:schemeClr val="tx1">
                  <a:lumMod val="75000"/>
                  <a:lumOff val="25000"/>
                </a:schemeClr>
              </a:solidFill>
              <a:latin typeface="+mj-lt"/>
            </a:endParaRPr>
          </a:p>
        </p:txBody>
      </p:sp>
      <p:cxnSp>
        <p:nvCxnSpPr>
          <p:cNvPr id="118" name="Connector: Elbow 203">
            <a:extLst>
              <a:ext uri="{FF2B5EF4-FFF2-40B4-BE49-F238E27FC236}">
                <a16:creationId xmlns:a16="http://schemas.microsoft.com/office/drawing/2014/main" id="{C8D0EADC-16B2-4198-9211-4ACB6FD7C614}"/>
              </a:ext>
            </a:extLst>
          </p:cNvPr>
          <p:cNvCxnSpPr>
            <a:cxnSpLocks/>
            <a:endCxn id="121" idx="1"/>
          </p:cNvCxnSpPr>
          <p:nvPr/>
        </p:nvCxnSpPr>
        <p:spPr>
          <a:xfrm rot="16200000" flipH="1">
            <a:off x="6023545" y="3384132"/>
            <a:ext cx="537343" cy="133747"/>
          </a:xfrm>
          <a:prstGeom prst="bentConnector3">
            <a:avLst>
              <a:gd name="adj1" fmla="val 66277"/>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DAED306D-4622-4291-AA59-FC59A5A85895}"/>
              </a:ext>
            </a:extLst>
          </p:cNvPr>
          <p:cNvSpPr txBox="1"/>
          <p:nvPr/>
        </p:nvSpPr>
        <p:spPr>
          <a:xfrm rot="5400000" flipV="1">
            <a:off x="4511633" y="3589581"/>
            <a:ext cx="406535" cy="276999"/>
          </a:xfrm>
          <a:prstGeom prst="rect">
            <a:avLst/>
          </a:prstGeom>
          <a:noFill/>
        </p:spPr>
        <p:txBody>
          <a:bodyPr wrap="square" rtlCol="0">
            <a:spAutoFit/>
          </a:bodyPr>
          <a:lstStyle/>
          <a:p>
            <a:r>
              <a:rPr lang="hr-HR" sz="1200" dirty="0">
                <a:latin typeface="+mj-lt"/>
              </a:rPr>
              <a:t>...</a:t>
            </a:r>
            <a:endParaRPr lang="en-US" sz="1200" dirty="0">
              <a:latin typeface="+mj-lt"/>
            </a:endParaRPr>
          </a:p>
        </p:txBody>
      </p:sp>
      <p:cxnSp>
        <p:nvCxnSpPr>
          <p:cNvPr id="103" name="Straight Arrow Connector 102">
            <a:extLst>
              <a:ext uri="{FF2B5EF4-FFF2-40B4-BE49-F238E27FC236}">
                <a16:creationId xmlns:a16="http://schemas.microsoft.com/office/drawing/2014/main" id="{D2463933-984A-4B7C-93D6-F385CD0A320F}"/>
              </a:ext>
            </a:extLst>
          </p:cNvPr>
          <p:cNvCxnSpPr>
            <a:cxnSpLocks/>
          </p:cNvCxnSpPr>
          <p:nvPr/>
        </p:nvCxnSpPr>
        <p:spPr>
          <a:xfrm>
            <a:off x="4746530" y="3461236"/>
            <a:ext cx="0" cy="22165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onnector: Elbow 179">
            <a:extLst>
              <a:ext uri="{FF2B5EF4-FFF2-40B4-BE49-F238E27FC236}">
                <a16:creationId xmlns:a16="http://schemas.microsoft.com/office/drawing/2014/main" id="{22690B10-48EB-48FA-8A65-D0AF2118C48D}"/>
              </a:ext>
            </a:extLst>
          </p:cNvPr>
          <p:cNvCxnSpPr>
            <a:cxnSpLocks/>
          </p:cNvCxnSpPr>
          <p:nvPr/>
        </p:nvCxnSpPr>
        <p:spPr>
          <a:xfrm rot="5400000">
            <a:off x="5826131" y="3630474"/>
            <a:ext cx="258256" cy="914400"/>
          </a:xfrm>
          <a:prstGeom prst="bentConnector3">
            <a:avLst>
              <a:gd name="adj1" fmla="val 27708"/>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19" name="Connector: Elbow 203">
            <a:extLst>
              <a:ext uri="{FF2B5EF4-FFF2-40B4-BE49-F238E27FC236}">
                <a16:creationId xmlns:a16="http://schemas.microsoft.com/office/drawing/2014/main" id="{C8D0EADC-16B2-4198-9211-4ACB6FD7C614}"/>
              </a:ext>
            </a:extLst>
          </p:cNvPr>
          <p:cNvCxnSpPr>
            <a:cxnSpLocks/>
          </p:cNvCxnSpPr>
          <p:nvPr/>
        </p:nvCxnSpPr>
        <p:spPr>
          <a:xfrm rot="5400000">
            <a:off x="5903474" y="3650734"/>
            <a:ext cx="274320" cy="914400"/>
          </a:xfrm>
          <a:prstGeom prst="bentConnector3">
            <a:avLst>
              <a:gd name="adj1" fmla="val 41304"/>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1" name="Oval 120">
            <a:extLst>
              <a:ext uri="{FF2B5EF4-FFF2-40B4-BE49-F238E27FC236}">
                <a16:creationId xmlns:a16="http://schemas.microsoft.com/office/drawing/2014/main" id="{0A4B7892-3A5F-4185-A496-E70EBB8AA895}"/>
              </a:ext>
            </a:extLst>
          </p:cNvPr>
          <p:cNvSpPr/>
          <p:nvPr/>
        </p:nvSpPr>
        <p:spPr>
          <a:xfrm>
            <a:off x="6305525" y="3666113"/>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cxnSp>
        <p:nvCxnSpPr>
          <p:cNvPr id="83" name="Connector: Elbow 178">
            <a:extLst>
              <a:ext uri="{FF2B5EF4-FFF2-40B4-BE49-F238E27FC236}">
                <a16:creationId xmlns:a16="http://schemas.microsoft.com/office/drawing/2014/main" id="{A4C1A3FC-83E0-4960-85B7-39F92EF05068}"/>
              </a:ext>
            </a:extLst>
          </p:cNvPr>
          <p:cNvCxnSpPr>
            <a:cxnSpLocks/>
          </p:cNvCxnSpPr>
          <p:nvPr/>
        </p:nvCxnSpPr>
        <p:spPr>
          <a:xfrm rot="5400000">
            <a:off x="4760078" y="4086372"/>
            <a:ext cx="306996" cy="1222134"/>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or: Elbow 180">
            <a:extLst>
              <a:ext uri="{FF2B5EF4-FFF2-40B4-BE49-F238E27FC236}">
                <a16:creationId xmlns:a16="http://schemas.microsoft.com/office/drawing/2014/main" id="{9FAE39D5-72EB-4F8D-BD0A-3CE99A4BD45B}"/>
              </a:ext>
            </a:extLst>
          </p:cNvPr>
          <p:cNvCxnSpPr>
            <a:cxnSpLocks/>
          </p:cNvCxnSpPr>
          <p:nvPr/>
        </p:nvCxnSpPr>
        <p:spPr>
          <a:xfrm rot="5400000">
            <a:off x="4697799" y="4057688"/>
            <a:ext cx="230959" cy="1151984"/>
          </a:xfrm>
          <a:prstGeom prst="bentConnector3">
            <a:avLst>
              <a:gd name="adj1" fmla="val 50000"/>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B20EFB40-1612-482C-9885-ADCA76C3A23A}"/>
              </a:ext>
            </a:extLst>
          </p:cNvPr>
          <p:cNvSpPr/>
          <p:nvPr/>
        </p:nvSpPr>
        <p:spPr>
          <a:xfrm>
            <a:off x="5189988" y="4233585"/>
            <a:ext cx="701519" cy="278671"/>
          </a:xfrm>
          <a:prstGeom prst="rect">
            <a:avLst/>
          </a:prstGeom>
          <a:solidFill>
            <a:srgbClr val="D6BBE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Fork</a:t>
            </a:r>
            <a:endParaRPr lang="en-US" sz="1200" b="1" dirty="0">
              <a:solidFill>
                <a:schemeClr val="tx1">
                  <a:lumMod val="75000"/>
                  <a:lumOff val="25000"/>
                </a:schemeClr>
              </a:solidFill>
              <a:latin typeface="+mj-lt"/>
            </a:endParaRPr>
          </a:p>
        </p:txBody>
      </p:sp>
      <p:sp>
        <p:nvSpPr>
          <p:cNvPr id="116" name="Oval 115">
            <a:extLst>
              <a:ext uri="{FF2B5EF4-FFF2-40B4-BE49-F238E27FC236}">
                <a16:creationId xmlns:a16="http://schemas.microsoft.com/office/drawing/2014/main" id="{0A4B7892-3A5F-4185-A496-E70EBB8AA895}"/>
              </a:ext>
            </a:extLst>
          </p:cNvPr>
          <p:cNvSpPr/>
          <p:nvPr/>
        </p:nvSpPr>
        <p:spPr>
          <a:xfrm>
            <a:off x="3967844" y="4780612"/>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cxnSp>
        <p:nvCxnSpPr>
          <p:cNvPr id="4" name="Straight Arrow Connector 3"/>
          <p:cNvCxnSpPr/>
          <p:nvPr/>
        </p:nvCxnSpPr>
        <p:spPr>
          <a:xfrm>
            <a:off x="6340269" y="3222036"/>
            <a:ext cx="189607" cy="319642"/>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872642" y="3509080"/>
            <a:ext cx="278006" cy="403328"/>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990822" y="4025315"/>
            <a:ext cx="278769" cy="416538"/>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6" name="Content Placeholder 2"/>
          <p:cNvSpPr txBox="1">
            <a:spLocks/>
          </p:cNvSpPr>
          <p:nvPr/>
        </p:nvSpPr>
        <p:spPr>
          <a:xfrm>
            <a:off x="1055440" y="1052737"/>
            <a:ext cx="9721080" cy="1249138"/>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2400" smtClean="0">
                <a:latin typeface="+mj-lt"/>
              </a:rPr>
              <a:t>Save units</a:t>
            </a:r>
            <a:endParaRPr lang="en-US" sz="2400" smtClean="0">
              <a:latin typeface="+mj-lt"/>
            </a:endParaRPr>
          </a:p>
          <a:p>
            <a:pPr lvl="1"/>
            <a:r>
              <a:rPr lang="en-US" sz="2000" smtClean="0">
                <a:latin typeface="+mj-lt"/>
              </a:rPr>
              <a:t>On each path to any component that could combine the token with a speculative</a:t>
            </a:r>
          </a:p>
          <a:p>
            <a:pPr lvl="1"/>
            <a:r>
              <a:rPr lang="en-US" sz="2000" smtClean="0">
                <a:latin typeface="+mj-lt"/>
              </a:rPr>
              <a:t>As close as possible to the paths carrying speculative tokens</a:t>
            </a:r>
          </a:p>
          <a:p>
            <a:pPr lvl="1"/>
            <a:endParaRPr lang="en-US" sz="2000" smtClean="0">
              <a:latin typeface="+mj-lt"/>
            </a:endParaRPr>
          </a:p>
          <a:p>
            <a:pPr marL="393192" lvl="1" indent="0">
              <a:buFont typeface="Wingdings 2"/>
              <a:buNone/>
            </a:pPr>
            <a:r>
              <a:rPr lang="en-US" sz="2000" smtClean="0">
                <a:latin typeface="+mj-lt"/>
              </a:rPr>
              <a:t> </a:t>
            </a:r>
            <a:endParaRPr lang="en-US" sz="2000" dirty="0">
              <a:latin typeface="+mj-lt"/>
            </a:endParaRPr>
          </a:p>
        </p:txBody>
      </p:sp>
    </p:spTree>
    <p:extLst>
      <p:ext uri="{BB962C8B-B14F-4D97-AF65-F5344CB8AC3E}">
        <p14:creationId xmlns:p14="http://schemas.microsoft.com/office/powerpoint/2010/main" val="41631851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Connector: Elbow 177">
            <a:extLst>
              <a:ext uri="{FF2B5EF4-FFF2-40B4-BE49-F238E27FC236}">
                <a16:creationId xmlns:a16="http://schemas.microsoft.com/office/drawing/2014/main" id="{CCEE77B8-9600-42F7-89D7-B4345184A7A3}"/>
              </a:ext>
            </a:extLst>
          </p:cNvPr>
          <p:cNvCxnSpPr>
            <a:cxnSpLocks/>
            <a:stCxn id="75" idx="2"/>
            <a:endCxn id="113" idx="1"/>
          </p:cNvCxnSpPr>
          <p:nvPr/>
        </p:nvCxnSpPr>
        <p:spPr>
          <a:xfrm rot="16200000" flipH="1">
            <a:off x="3095302" y="3908068"/>
            <a:ext cx="1292497" cy="559718"/>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2" name="Parallelogram 101">
            <a:extLst>
              <a:ext uri="{FF2B5EF4-FFF2-40B4-BE49-F238E27FC236}">
                <a16:creationId xmlns:a16="http://schemas.microsoft.com/office/drawing/2014/main" id="{DA533A5C-4028-4DB5-9C59-E4AD8684A3CB}"/>
              </a:ext>
            </a:extLst>
          </p:cNvPr>
          <p:cNvSpPr/>
          <p:nvPr/>
        </p:nvSpPr>
        <p:spPr>
          <a:xfrm>
            <a:off x="3112792" y="3745990"/>
            <a:ext cx="777141" cy="242283"/>
          </a:xfrm>
          <a:prstGeom prst="parallelogram">
            <a:avLst/>
          </a:prstGeom>
          <a:solidFill>
            <a:srgbClr val="93E3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Save</a:t>
            </a:r>
            <a:endParaRPr lang="en-US" sz="1200" b="1" dirty="0">
              <a:solidFill>
                <a:schemeClr val="tx1">
                  <a:lumMod val="75000"/>
                  <a:lumOff val="25000"/>
                </a:schemeClr>
              </a:solidFill>
              <a:latin typeface="+mj-lt"/>
            </a:endParaRPr>
          </a:p>
        </p:txBody>
      </p:sp>
      <p:cxnSp>
        <p:nvCxnSpPr>
          <p:cNvPr id="106" name="Straight Arrow Connector 105">
            <a:extLst>
              <a:ext uri="{FF2B5EF4-FFF2-40B4-BE49-F238E27FC236}">
                <a16:creationId xmlns:a16="http://schemas.microsoft.com/office/drawing/2014/main" id="{D2463933-984A-4B7C-93D6-F385CD0A320F}"/>
              </a:ext>
            </a:extLst>
          </p:cNvPr>
          <p:cNvCxnSpPr>
            <a:cxnSpLocks/>
          </p:cNvCxnSpPr>
          <p:nvPr/>
        </p:nvCxnSpPr>
        <p:spPr>
          <a:xfrm>
            <a:off x="4746530" y="3461236"/>
            <a:ext cx="0" cy="22165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nector: Elbow 203">
            <a:extLst>
              <a:ext uri="{FF2B5EF4-FFF2-40B4-BE49-F238E27FC236}">
                <a16:creationId xmlns:a16="http://schemas.microsoft.com/office/drawing/2014/main" id="{C8D0EADC-16B2-4198-9211-4ACB6FD7C614}"/>
              </a:ext>
            </a:extLst>
          </p:cNvPr>
          <p:cNvCxnSpPr>
            <a:cxnSpLocks/>
            <a:endCxn id="109" idx="1"/>
          </p:cNvCxnSpPr>
          <p:nvPr/>
        </p:nvCxnSpPr>
        <p:spPr>
          <a:xfrm rot="16200000" flipH="1">
            <a:off x="6023545" y="3384132"/>
            <a:ext cx="537343" cy="133747"/>
          </a:xfrm>
          <a:prstGeom prst="bentConnector3">
            <a:avLst>
              <a:gd name="adj1" fmla="val 66277"/>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1" name="Parallelogram 100">
            <a:extLst>
              <a:ext uri="{FF2B5EF4-FFF2-40B4-BE49-F238E27FC236}">
                <a16:creationId xmlns:a16="http://schemas.microsoft.com/office/drawing/2014/main" id="{F4575F95-1DCB-4454-B948-4A3AD078753F}"/>
              </a:ext>
            </a:extLst>
          </p:cNvPr>
          <p:cNvSpPr/>
          <p:nvPr/>
        </p:nvSpPr>
        <p:spPr>
          <a:xfrm>
            <a:off x="4357961" y="3210142"/>
            <a:ext cx="777141" cy="242283"/>
          </a:xfrm>
          <a:prstGeom prst="parallelogram">
            <a:avLst/>
          </a:prstGeom>
          <a:solidFill>
            <a:srgbClr val="93E3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Save</a:t>
            </a:r>
            <a:endParaRPr lang="en-US" sz="1200" b="1" dirty="0">
              <a:solidFill>
                <a:schemeClr val="tx1">
                  <a:lumMod val="75000"/>
                  <a:lumOff val="25000"/>
                </a:schemeClr>
              </a:solidFill>
              <a:latin typeface="+mj-lt"/>
            </a:endParaRPr>
          </a:p>
        </p:txBody>
      </p:sp>
      <p:sp>
        <p:nvSpPr>
          <p:cNvPr id="103" name="Parallelogram 102">
            <a:extLst>
              <a:ext uri="{FF2B5EF4-FFF2-40B4-BE49-F238E27FC236}">
                <a16:creationId xmlns:a16="http://schemas.microsoft.com/office/drawing/2014/main" id="{A7D7117E-B46A-48D1-92E4-C2280F92258F}"/>
              </a:ext>
            </a:extLst>
          </p:cNvPr>
          <p:cNvSpPr/>
          <p:nvPr/>
        </p:nvSpPr>
        <p:spPr>
          <a:xfrm>
            <a:off x="5845288" y="2932050"/>
            <a:ext cx="777141" cy="242283"/>
          </a:xfrm>
          <a:prstGeom prst="parallelogram">
            <a:avLst/>
          </a:prstGeom>
          <a:solidFill>
            <a:srgbClr val="93E3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Save</a:t>
            </a:r>
            <a:endParaRPr lang="en-US" sz="1200" b="1" dirty="0">
              <a:solidFill>
                <a:schemeClr val="tx1">
                  <a:lumMod val="75000"/>
                  <a:lumOff val="25000"/>
                </a:schemeClr>
              </a:solidFill>
              <a:latin typeface="+mj-lt"/>
            </a:endParaRPr>
          </a:p>
        </p:txBody>
      </p:sp>
      <p:sp>
        <p:nvSpPr>
          <p:cNvPr id="26" name="Title 1"/>
          <p:cNvSpPr>
            <a:spLocks noGrp="1"/>
          </p:cNvSpPr>
          <p:nvPr>
            <p:ph type="title"/>
          </p:nvPr>
        </p:nvSpPr>
        <p:spPr>
          <a:xfrm>
            <a:off x="1668016" y="-228600"/>
            <a:ext cx="8964488" cy="1143000"/>
          </a:xfrm>
        </p:spPr>
        <p:txBody>
          <a:bodyPr>
            <a:normAutofit/>
          </a:bodyPr>
          <a:lstStyle/>
          <a:p>
            <a:pPr algn="ctr"/>
            <a:r>
              <a:rPr lang="en-US" sz="3600" dirty="0"/>
              <a:t>Placing the Components for Speculation</a:t>
            </a:r>
          </a:p>
        </p:txBody>
      </p:sp>
      <p:sp>
        <p:nvSpPr>
          <p:cNvPr id="27" name="Content Placeholder 2"/>
          <p:cNvSpPr>
            <a:spLocks noGrp="1"/>
          </p:cNvSpPr>
          <p:nvPr>
            <p:ph idx="1"/>
          </p:nvPr>
        </p:nvSpPr>
        <p:spPr>
          <a:xfrm>
            <a:off x="1055440" y="1099742"/>
            <a:ext cx="9577064" cy="1249138"/>
          </a:xfrm>
        </p:spPr>
        <p:txBody>
          <a:bodyPr>
            <a:noAutofit/>
          </a:bodyPr>
          <a:lstStyle/>
          <a:p>
            <a:pPr>
              <a:lnSpc>
                <a:spcPct val="90000"/>
              </a:lnSpc>
            </a:pPr>
            <a:r>
              <a:rPr lang="en-US" altLang="en-US" sz="2200" dirty="0">
                <a:latin typeface="+mj-lt"/>
              </a:rPr>
              <a:t>Commit units</a:t>
            </a:r>
          </a:p>
          <a:p>
            <a:pPr lvl="1"/>
            <a:r>
              <a:rPr lang="en-US" sz="2000" dirty="0">
                <a:latin typeface="+mj-lt"/>
              </a:rPr>
              <a:t>On each path </a:t>
            </a:r>
            <a:r>
              <a:rPr lang="en-US" sz="2000" dirty="0" smtClean="0">
                <a:latin typeface="+mj-lt"/>
              </a:rPr>
              <a:t>from the </a:t>
            </a:r>
            <a:r>
              <a:rPr lang="en-US" sz="2000" dirty="0">
                <a:latin typeface="+mj-lt"/>
              </a:rPr>
              <a:t>Speculator </a:t>
            </a:r>
            <a:r>
              <a:rPr lang="en-US" sz="2000" dirty="0" smtClean="0">
                <a:latin typeface="+mj-lt"/>
              </a:rPr>
              <a:t>to an </a:t>
            </a:r>
            <a:r>
              <a:rPr lang="en-US" sz="2000" dirty="0">
                <a:latin typeface="+mj-lt"/>
              </a:rPr>
              <a:t>exit point, a store unit, or the Speculator</a:t>
            </a:r>
          </a:p>
          <a:p>
            <a:pPr lvl="1"/>
            <a:r>
              <a:rPr lang="en-US" altLang="en-US" sz="2000" dirty="0">
                <a:latin typeface="+mj-lt"/>
              </a:rPr>
              <a:t>As far as possible from the Speculator</a:t>
            </a:r>
          </a:p>
          <a:p>
            <a:pPr marL="393192" lvl="1" indent="0">
              <a:buNone/>
            </a:pPr>
            <a:r>
              <a:rPr lang="en-US" sz="2000" dirty="0">
                <a:latin typeface="+mj-lt"/>
              </a:rPr>
              <a:t> </a:t>
            </a:r>
          </a:p>
        </p:txBody>
      </p:sp>
      <p:sp>
        <p:nvSpPr>
          <p:cNvPr id="3" name="Slide Number Placeholder 2"/>
          <p:cNvSpPr>
            <a:spLocks noGrp="1"/>
          </p:cNvSpPr>
          <p:nvPr>
            <p:ph type="sldNum" sz="quarter" idx="12"/>
          </p:nvPr>
        </p:nvSpPr>
        <p:spPr/>
        <p:txBody>
          <a:bodyPr/>
          <a:lstStyle/>
          <a:p>
            <a:fld id="{A33FDA8A-BBFB-48A1-88B9-4C7DF46BF3B4}" type="slidenum">
              <a:rPr lang="hr-HR" smtClean="0"/>
              <a:pPr/>
              <a:t>32</a:t>
            </a:fld>
            <a:endParaRPr lang="hr-HR"/>
          </a:p>
        </p:txBody>
      </p:sp>
      <p:cxnSp>
        <p:nvCxnSpPr>
          <p:cNvPr id="67" name="Straight Arrow Connector 66">
            <a:extLst>
              <a:ext uri="{FF2B5EF4-FFF2-40B4-BE49-F238E27FC236}">
                <a16:creationId xmlns:a16="http://schemas.microsoft.com/office/drawing/2014/main" id="{B7CEDF5E-6E62-4400-9438-AE16894D0337}"/>
              </a:ext>
            </a:extLst>
          </p:cNvPr>
          <p:cNvCxnSpPr>
            <a:cxnSpLocks/>
          </p:cNvCxnSpPr>
          <p:nvPr/>
        </p:nvCxnSpPr>
        <p:spPr>
          <a:xfrm>
            <a:off x="4790968" y="3014633"/>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1E7995C-813B-4C52-A217-CB0F7512174B}"/>
              </a:ext>
            </a:extLst>
          </p:cNvPr>
          <p:cNvCxnSpPr>
            <a:cxnSpLocks/>
          </p:cNvCxnSpPr>
          <p:nvPr/>
        </p:nvCxnSpPr>
        <p:spPr>
          <a:xfrm>
            <a:off x="4572337" y="2528749"/>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E7825358-62DD-4129-A7A8-0504D7E452D2}"/>
              </a:ext>
            </a:extLst>
          </p:cNvPr>
          <p:cNvCxnSpPr>
            <a:cxnSpLocks/>
          </p:cNvCxnSpPr>
          <p:nvPr/>
        </p:nvCxnSpPr>
        <p:spPr>
          <a:xfrm>
            <a:off x="4947790" y="2518944"/>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0B219A8-3E50-4CE3-BACE-350F55B43CCB}"/>
              </a:ext>
            </a:extLst>
          </p:cNvPr>
          <p:cNvCxnSpPr>
            <a:cxnSpLocks/>
          </p:cNvCxnSpPr>
          <p:nvPr/>
        </p:nvCxnSpPr>
        <p:spPr>
          <a:xfrm>
            <a:off x="7926337" y="2492896"/>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75F96318-92F5-4F74-95D5-0A8605EA75DD}"/>
              </a:ext>
            </a:extLst>
          </p:cNvPr>
          <p:cNvCxnSpPr>
            <a:cxnSpLocks/>
          </p:cNvCxnSpPr>
          <p:nvPr/>
        </p:nvCxnSpPr>
        <p:spPr>
          <a:xfrm>
            <a:off x="8290322" y="2492896"/>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5C2408A-D5E4-4CA2-94DF-214BF1CB6EC3}"/>
              </a:ext>
            </a:extLst>
          </p:cNvPr>
          <p:cNvCxnSpPr>
            <a:cxnSpLocks/>
          </p:cNvCxnSpPr>
          <p:nvPr/>
        </p:nvCxnSpPr>
        <p:spPr>
          <a:xfrm>
            <a:off x="3477272" y="3082360"/>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619A5581-E43E-4D67-8ABF-C4FEEB97B95C}"/>
              </a:ext>
            </a:extLst>
          </p:cNvPr>
          <p:cNvSpPr/>
          <p:nvPr/>
        </p:nvSpPr>
        <p:spPr>
          <a:xfrm>
            <a:off x="7752185" y="2688405"/>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Merge</a:t>
            </a:r>
            <a:endParaRPr lang="en-US" sz="1200" b="1" dirty="0">
              <a:solidFill>
                <a:schemeClr val="tx1">
                  <a:lumMod val="75000"/>
                  <a:lumOff val="25000"/>
                </a:schemeClr>
              </a:solidFill>
              <a:latin typeface="+mj-lt"/>
            </a:endParaRPr>
          </a:p>
        </p:txBody>
      </p:sp>
      <p:sp>
        <p:nvSpPr>
          <p:cNvPr id="74" name="Rectangle 73">
            <a:extLst>
              <a:ext uri="{FF2B5EF4-FFF2-40B4-BE49-F238E27FC236}">
                <a16:creationId xmlns:a16="http://schemas.microsoft.com/office/drawing/2014/main" id="{064F88AF-4DC8-49A3-A00C-02BC8F5E6C29}"/>
              </a:ext>
            </a:extLst>
          </p:cNvPr>
          <p:cNvSpPr/>
          <p:nvPr/>
        </p:nvSpPr>
        <p:spPr>
          <a:xfrm>
            <a:off x="4435885" y="2718991"/>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Merge</a:t>
            </a:r>
            <a:endParaRPr lang="en-US" sz="1200" b="1" dirty="0">
              <a:solidFill>
                <a:schemeClr val="tx1">
                  <a:lumMod val="75000"/>
                  <a:lumOff val="25000"/>
                </a:schemeClr>
              </a:solidFill>
              <a:latin typeface="+mj-lt"/>
            </a:endParaRPr>
          </a:p>
        </p:txBody>
      </p:sp>
      <p:sp>
        <p:nvSpPr>
          <p:cNvPr id="75" name="Rectangle 74">
            <a:extLst>
              <a:ext uri="{FF2B5EF4-FFF2-40B4-BE49-F238E27FC236}">
                <a16:creationId xmlns:a16="http://schemas.microsoft.com/office/drawing/2014/main" id="{BEE31196-D91F-4081-8859-87CBD63AEF3C}"/>
              </a:ext>
            </a:extLst>
          </p:cNvPr>
          <p:cNvSpPr/>
          <p:nvPr/>
        </p:nvSpPr>
        <p:spPr>
          <a:xfrm>
            <a:off x="3110931" y="3263009"/>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Load</a:t>
            </a:r>
            <a:endParaRPr lang="en-US" sz="1200" b="1" dirty="0">
              <a:solidFill>
                <a:schemeClr val="tx1">
                  <a:lumMod val="75000"/>
                  <a:lumOff val="25000"/>
                </a:schemeClr>
              </a:solidFill>
              <a:latin typeface="+mj-lt"/>
            </a:endParaRPr>
          </a:p>
        </p:txBody>
      </p:sp>
      <p:cxnSp>
        <p:nvCxnSpPr>
          <p:cNvPr id="79" name="Straight Arrow Connector 78">
            <a:extLst>
              <a:ext uri="{FF2B5EF4-FFF2-40B4-BE49-F238E27FC236}">
                <a16:creationId xmlns:a16="http://schemas.microsoft.com/office/drawing/2014/main" id="{D72A74A3-6A36-42B7-BD3B-EF798783B327}"/>
              </a:ext>
            </a:extLst>
          </p:cNvPr>
          <p:cNvCxnSpPr>
            <a:cxnSpLocks/>
          </p:cNvCxnSpPr>
          <p:nvPr/>
        </p:nvCxnSpPr>
        <p:spPr>
          <a:xfrm>
            <a:off x="8124018" y="2984170"/>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DAED306D-4622-4291-AA59-FC59A5A85895}"/>
              </a:ext>
            </a:extLst>
          </p:cNvPr>
          <p:cNvSpPr txBox="1"/>
          <p:nvPr/>
        </p:nvSpPr>
        <p:spPr>
          <a:xfrm rot="5400000" flipV="1">
            <a:off x="4571976" y="3134034"/>
            <a:ext cx="406535" cy="276999"/>
          </a:xfrm>
          <a:prstGeom prst="rect">
            <a:avLst/>
          </a:prstGeom>
          <a:noFill/>
        </p:spPr>
        <p:txBody>
          <a:bodyPr wrap="square" rtlCol="0">
            <a:spAutoFit/>
          </a:bodyPr>
          <a:lstStyle/>
          <a:p>
            <a:r>
              <a:rPr lang="hr-HR" sz="1200" dirty="0">
                <a:latin typeface="+mj-lt"/>
              </a:rPr>
              <a:t>...</a:t>
            </a:r>
            <a:endParaRPr lang="en-US" sz="1200" dirty="0">
              <a:latin typeface="+mj-lt"/>
            </a:endParaRPr>
          </a:p>
        </p:txBody>
      </p:sp>
      <p:cxnSp>
        <p:nvCxnSpPr>
          <p:cNvPr id="92" name="Straight Arrow Connector 91">
            <a:extLst>
              <a:ext uri="{FF2B5EF4-FFF2-40B4-BE49-F238E27FC236}">
                <a16:creationId xmlns:a16="http://schemas.microsoft.com/office/drawing/2014/main" id="{29A82F87-C70A-4E65-BBAD-97EC7FE4F063}"/>
              </a:ext>
            </a:extLst>
          </p:cNvPr>
          <p:cNvCxnSpPr>
            <a:cxnSpLocks/>
          </p:cNvCxnSpPr>
          <p:nvPr/>
        </p:nvCxnSpPr>
        <p:spPr>
          <a:xfrm>
            <a:off x="6270508" y="2740820"/>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2927649" y="2440213"/>
            <a:ext cx="6165806" cy="4297679"/>
          </a:xfrm>
          <a:prstGeom prst="rect">
            <a:avLst/>
          </a:prstGeom>
          <a:solidFill>
            <a:srgbClr val="FFFFFF">
              <a:alpha val="5686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FB5B7DD-9BAF-486F-82D4-777B4E2E89A4}"/>
              </a:ext>
            </a:extLst>
          </p:cNvPr>
          <p:cNvSpPr/>
          <p:nvPr/>
        </p:nvSpPr>
        <p:spPr>
          <a:xfrm>
            <a:off x="7729626" y="3196956"/>
            <a:ext cx="832093" cy="278671"/>
          </a:xfrm>
          <a:prstGeom prst="rect">
            <a:avLst/>
          </a:prstGeom>
          <a:solidFill>
            <a:srgbClr val="33CC33"/>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100" b="1" dirty="0">
                <a:solidFill>
                  <a:schemeClr val="tx1">
                    <a:lumMod val="75000"/>
                    <a:lumOff val="25000"/>
                  </a:schemeClr>
                </a:solidFill>
                <a:latin typeface="+mj-lt"/>
              </a:rPr>
              <a:t>Speculator</a:t>
            </a:r>
            <a:endParaRPr lang="en-US" sz="1100" b="1" dirty="0">
              <a:solidFill>
                <a:schemeClr val="tx1">
                  <a:lumMod val="75000"/>
                  <a:lumOff val="25000"/>
                </a:schemeClr>
              </a:solidFill>
              <a:latin typeface="+mj-lt"/>
            </a:endParaRPr>
          </a:p>
        </p:txBody>
      </p:sp>
      <p:cxnSp>
        <p:nvCxnSpPr>
          <p:cNvPr id="99" name="Connector: Elbow 179">
            <a:extLst>
              <a:ext uri="{FF2B5EF4-FFF2-40B4-BE49-F238E27FC236}">
                <a16:creationId xmlns:a16="http://schemas.microsoft.com/office/drawing/2014/main" id="{22690B10-48EB-48FA-8A65-D0AF2118C48D}"/>
              </a:ext>
            </a:extLst>
          </p:cNvPr>
          <p:cNvCxnSpPr>
            <a:cxnSpLocks/>
          </p:cNvCxnSpPr>
          <p:nvPr/>
        </p:nvCxnSpPr>
        <p:spPr>
          <a:xfrm rot="5400000">
            <a:off x="7299919" y="2920228"/>
            <a:ext cx="258256" cy="1442535"/>
          </a:xfrm>
          <a:prstGeom prst="bentConnector3">
            <a:avLst>
              <a:gd name="adj1" fmla="val 50000"/>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0" name="Connector: Elbow 203">
            <a:extLst>
              <a:ext uri="{FF2B5EF4-FFF2-40B4-BE49-F238E27FC236}">
                <a16:creationId xmlns:a16="http://schemas.microsoft.com/office/drawing/2014/main" id="{C8D0EADC-16B2-4198-9211-4ACB6FD7C614}"/>
              </a:ext>
            </a:extLst>
          </p:cNvPr>
          <p:cNvCxnSpPr>
            <a:cxnSpLocks/>
          </p:cNvCxnSpPr>
          <p:nvPr/>
        </p:nvCxnSpPr>
        <p:spPr>
          <a:xfrm rot="5400000">
            <a:off x="7191604" y="2888730"/>
            <a:ext cx="274320" cy="1417320"/>
          </a:xfrm>
          <a:prstGeom prst="bentConnector3">
            <a:avLst>
              <a:gd name="adj1" fmla="val 35507"/>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AED306D-4622-4291-AA59-FC59A5A85895}"/>
              </a:ext>
            </a:extLst>
          </p:cNvPr>
          <p:cNvSpPr txBox="1"/>
          <p:nvPr/>
        </p:nvSpPr>
        <p:spPr>
          <a:xfrm rot="5400000" flipV="1">
            <a:off x="4511633" y="3589581"/>
            <a:ext cx="406535" cy="276999"/>
          </a:xfrm>
          <a:prstGeom prst="rect">
            <a:avLst/>
          </a:prstGeom>
          <a:noFill/>
        </p:spPr>
        <p:txBody>
          <a:bodyPr wrap="square" rtlCol="0">
            <a:spAutoFit/>
          </a:bodyPr>
          <a:lstStyle/>
          <a:p>
            <a:r>
              <a:rPr lang="hr-HR" sz="1200" dirty="0">
                <a:latin typeface="+mj-lt"/>
              </a:rPr>
              <a:t>...</a:t>
            </a:r>
            <a:endParaRPr lang="en-US" sz="1200" dirty="0">
              <a:latin typeface="+mj-lt"/>
            </a:endParaRPr>
          </a:p>
        </p:txBody>
      </p:sp>
      <p:cxnSp>
        <p:nvCxnSpPr>
          <p:cNvPr id="107" name="Connector: Elbow 179">
            <a:extLst>
              <a:ext uri="{FF2B5EF4-FFF2-40B4-BE49-F238E27FC236}">
                <a16:creationId xmlns:a16="http://schemas.microsoft.com/office/drawing/2014/main" id="{22690B10-48EB-48FA-8A65-D0AF2118C48D}"/>
              </a:ext>
            </a:extLst>
          </p:cNvPr>
          <p:cNvCxnSpPr>
            <a:cxnSpLocks/>
          </p:cNvCxnSpPr>
          <p:nvPr/>
        </p:nvCxnSpPr>
        <p:spPr>
          <a:xfrm rot="5400000">
            <a:off x="5826131" y="3630474"/>
            <a:ext cx="258256" cy="914400"/>
          </a:xfrm>
          <a:prstGeom prst="bentConnector3">
            <a:avLst>
              <a:gd name="adj1" fmla="val 27708"/>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8" name="Connector: Elbow 203">
            <a:extLst>
              <a:ext uri="{FF2B5EF4-FFF2-40B4-BE49-F238E27FC236}">
                <a16:creationId xmlns:a16="http://schemas.microsoft.com/office/drawing/2014/main" id="{C8D0EADC-16B2-4198-9211-4ACB6FD7C614}"/>
              </a:ext>
            </a:extLst>
          </p:cNvPr>
          <p:cNvCxnSpPr>
            <a:cxnSpLocks/>
          </p:cNvCxnSpPr>
          <p:nvPr/>
        </p:nvCxnSpPr>
        <p:spPr>
          <a:xfrm rot="5400000">
            <a:off x="5903474" y="3650734"/>
            <a:ext cx="274320" cy="914400"/>
          </a:xfrm>
          <a:prstGeom prst="bentConnector3">
            <a:avLst>
              <a:gd name="adj1" fmla="val 41304"/>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0A4B7892-3A5F-4185-A496-E70EBB8AA895}"/>
              </a:ext>
            </a:extLst>
          </p:cNvPr>
          <p:cNvSpPr/>
          <p:nvPr/>
        </p:nvSpPr>
        <p:spPr>
          <a:xfrm>
            <a:off x="6305525" y="3666113"/>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sp>
        <p:nvSpPr>
          <p:cNvPr id="76" name="Rectangle 75">
            <a:extLst>
              <a:ext uri="{FF2B5EF4-FFF2-40B4-BE49-F238E27FC236}">
                <a16:creationId xmlns:a16="http://schemas.microsoft.com/office/drawing/2014/main" id="{901EC519-FEC0-4AFD-A7B2-E5276783D695}"/>
              </a:ext>
            </a:extLst>
          </p:cNvPr>
          <p:cNvSpPr/>
          <p:nvPr/>
        </p:nvSpPr>
        <p:spPr>
          <a:xfrm>
            <a:off x="7212898" y="6462698"/>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Exit</a:t>
            </a:r>
            <a:endParaRPr lang="en-US" sz="1200" b="1" dirty="0">
              <a:solidFill>
                <a:schemeClr val="tx1">
                  <a:lumMod val="75000"/>
                  <a:lumOff val="25000"/>
                </a:schemeClr>
              </a:solidFill>
              <a:latin typeface="+mj-lt"/>
            </a:endParaRPr>
          </a:p>
        </p:txBody>
      </p:sp>
      <p:sp>
        <p:nvSpPr>
          <p:cNvPr id="77" name="Rectangle 76">
            <a:extLst>
              <a:ext uri="{FF2B5EF4-FFF2-40B4-BE49-F238E27FC236}">
                <a16:creationId xmlns:a16="http://schemas.microsoft.com/office/drawing/2014/main" id="{542476D1-5639-469D-BB51-2E1A562E4EE2}"/>
              </a:ext>
            </a:extLst>
          </p:cNvPr>
          <p:cNvSpPr/>
          <p:nvPr/>
        </p:nvSpPr>
        <p:spPr>
          <a:xfrm>
            <a:off x="5235393" y="6224318"/>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Store</a:t>
            </a:r>
            <a:endParaRPr lang="en-US" sz="1200" b="1" dirty="0">
              <a:solidFill>
                <a:schemeClr val="tx1">
                  <a:lumMod val="75000"/>
                  <a:lumOff val="25000"/>
                </a:schemeClr>
              </a:solidFill>
              <a:latin typeface="+mj-lt"/>
            </a:endParaRPr>
          </a:p>
        </p:txBody>
      </p:sp>
      <p:sp>
        <p:nvSpPr>
          <p:cNvPr id="78" name="Rectangle 77">
            <a:extLst>
              <a:ext uri="{FF2B5EF4-FFF2-40B4-BE49-F238E27FC236}">
                <a16:creationId xmlns:a16="http://schemas.microsoft.com/office/drawing/2014/main" id="{F2654C92-27E4-43D6-9E54-0D3F93F2B930}"/>
              </a:ext>
            </a:extLst>
          </p:cNvPr>
          <p:cNvSpPr/>
          <p:nvPr/>
        </p:nvSpPr>
        <p:spPr>
          <a:xfrm>
            <a:off x="3802055" y="5870956"/>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Store</a:t>
            </a:r>
            <a:endParaRPr lang="en-US" sz="1200" b="1" dirty="0">
              <a:solidFill>
                <a:schemeClr val="tx1">
                  <a:lumMod val="75000"/>
                  <a:lumOff val="25000"/>
                </a:schemeClr>
              </a:solidFill>
              <a:latin typeface="+mj-lt"/>
            </a:endParaRPr>
          </a:p>
        </p:txBody>
      </p:sp>
      <p:cxnSp>
        <p:nvCxnSpPr>
          <p:cNvPr id="80" name="Straight Arrow Connector 79">
            <a:extLst>
              <a:ext uri="{FF2B5EF4-FFF2-40B4-BE49-F238E27FC236}">
                <a16:creationId xmlns:a16="http://schemas.microsoft.com/office/drawing/2014/main" id="{E6A19BD5-A96B-4DD8-BE1D-D3571188F6BA}"/>
              </a:ext>
            </a:extLst>
          </p:cNvPr>
          <p:cNvCxnSpPr>
            <a:cxnSpLocks/>
          </p:cNvCxnSpPr>
          <p:nvPr/>
        </p:nvCxnSpPr>
        <p:spPr>
          <a:xfrm>
            <a:off x="4211776" y="4985350"/>
            <a:ext cx="105" cy="548640"/>
          </a:xfrm>
          <a:prstGeom prst="straightConnector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7BB4A43E-D79D-4550-936B-4CFD1B2C92A4}"/>
              </a:ext>
            </a:extLst>
          </p:cNvPr>
          <p:cNvCxnSpPr>
            <a:cxnSpLocks/>
          </p:cNvCxnSpPr>
          <p:nvPr/>
        </p:nvCxnSpPr>
        <p:spPr>
          <a:xfrm flipH="1">
            <a:off x="4119263" y="4930322"/>
            <a:ext cx="1" cy="9144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186">
            <a:extLst>
              <a:ext uri="{FF2B5EF4-FFF2-40B4-BE49-F238E27FC236}">
                <a16:creationId xmlns:a16="http://schemas.microsoft.com/office/drawing/2014/main" id="{1A713A02-43AD-4C7A-9EF7-15860273B24D}"/>
              </a:ext>
            </a:extLst>
          </p:cNvPr>
          <p:cNvCxnSpPr>
            <a:cxnSpLocks/>
            <a:endCxn id="76" idx="0"/>
          </p:cNvCxnSpPr>
          <p:nvPr/>
        </p:nvCxnSpPr>
        <p:spPr>
          <a:xfrm rot="16200000" flipH="1">
            <a:off x="6757003" y="5656044"/>
            <a:ext cx="1085946" cy="527361"/>
          </a:xfrm>
          <a:prstGeom prst="bentConnector3">
            <a:avLst>
              <a:gd name="adj1" fmla="val 2748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188">
            <a:extLst>
              <a:ext uri="{FF2B5EF4-FFF2-40B4-BE49-F238E27FC236}">
                <a16:creationId xmlns:a16="http://schemas.microsoft.com/office/drawing/2014/main" id="{6512B1CA-1695-4DF4-98A9-6603A45FB0B8}"/>
              </a:ext>
            </a:extLst>
          </p:cNvPr>
          <p:cNvCxnSpPr>
            <a:cxnSpLocks/>
          </p:cNvCxnSpPr>
          <p:nvPr/>
        </p:nvCxnSpPr>
        <p:spPr>
          <a:xfrm rot="5400000">
            <a:off x="5655648" y="5284436"/>
            <a:ext cx="741847" cy="1137917"/>
          </a:xfrm>
          <a:prstGeom prst="bentConnector3">
            <a:avLst>
              <a:gd name="adj1" fmla="val 17035"/>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198">
            <a:extLst>
              <a:ext uri="{FF2B5EF4-FFF2-40B4-BE49-F238E27FC236}">
                <a16:creationId xmlns:a16="http://schemas.microsoft.com/office/drawing/2014/main" id="{A36D035D-A724-4BC1-861C-34B10D23CDB6}"/>
              </a:ext>
            </a:extLst>
          </p:cNvPr>
          <p:cNvCxnSpPr>
            <a:cxnSpLocks/>
            <a:stCxn id="88" idx="2"/>
            <a:endCxn id="77" idx="0"/>
          </p:cNvCxnSpPr>
          <p:nvPr/>
        </p:nvCxnSpPr>
        <p:spPr>
          <a:xfrm rot="5400000">
            <a:off x="5880791" y="5187833"/>
            <a:ext cx="548640" cy="1137917"/>
          </a:xfrm>
          <a:prstGeom prst="bentConnector3">
            <a:avLst>
              <a:gd name="adj1" fmla="val 4249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3951C29-4D8D-4CDA-B5BE-F7BF48D442A0}"/>
              </a:ext>
            </a:extLst>
          </p:cNvPr>
          <p:cNvCxnSpPr>
            <a:cxnSpLocks/>
          </p:cNvCxnSpPr>
          <p:nvPr/>
        </p:nvCxnSpPr>
        <p:spPr>
          <a:xfrm>
            <a:off x="6724068" y="5008291"/>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9B45AE5A-9DE0-4509-83AF-BBD6E9F93982}"/>
              </a:ext>
            </a:extLst>
          </p:cNvPr>
          <p:cNvSpPr/>
          <p:nvPr/>
        </p:nvSpPr>
        <p:spPr>
          <a:xfrm>
            <a:off x="6373310" y="5203800"/>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Branch</a:t>
            </a:r>
            <a:endParaRPr lang="en-US" sz="1200" b="1" dirty="0">
              <a:solidFill>
                <a:schemeClr val="tx1">
                  <a:lumMod val="75000"/>
                  <a:lumOff val="25000"/>
                </a:schemeClr>
              </a:solidFill>
              <a:latin typeface="+mj-lt"/>
            </a:endParaRPr>
          </a:p>
        </p:txBody>
      </p:sp>
      <p:sp>
        <p:nvSpPr>
          <p:cNvPr id="90" name="Parallelogram 89">
            <a:extLst>
              <a:ext uri="{FF2B5EF4-FFF2-40B4-BE49-F238E27FC236}">
                <a16:creationId xmlns:a16="http://schemas.microsoft.com/office/drawing/2014/main" id="{7D54039D-873B-414D-977A-F8A588B3E7D9}"/>
              </a:ext>
            </a:extLst>
          </p:cNvPr>
          <p:cNvSpPr/>
          <p:nvPr/>
        </p:nvSpPr>
        <p:spPr>
          <a:xfrm>
            <a:off x="5131795" y="5801884"/>
            <a:ext cx="923664" cy="242283"/>
          </a:xfrm>
          <a:prstGeom prst="parallelogram">
            <a:avLst/>
          </a:prstGeom>
          <a:solidFill>
            <a:srgbClr val="FF9F9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Commit</a:t>
            </a:r>
            <a:endParaRPr lang="en-US" sz="1200" b="1" dirty="0">
              <a:solidFill>
                <a:schemeClr val="tx1">
                  <a:lumMod val="75000"/>
                  <a:lumOff val="25000"/>
                </a:schemeClr>
              </a:solidFill>
              <a:latin typeface="+mj-lt"/>
            </a:endParaRPr>
          </a:p>
        </p:txBody>
      </p:sp>
      <p:sp>
        <p:nvSpPr>
          <p:cNvPr id="91" name="Parallelogram 90">
            <a:extLst>
              <a:ext uri="{FF2B5EF4-FFF2-40B4-BE49-F238E27FC236}">
                <a16:creationId xmlns:a16="http://schemas.microsoft.com/office/drawing/2014/main" id="{1188BD5A-8D77-45E5-ACCD-A71A6E71C9D8}"/>
              </a:ext>
            </a:extLst>
          </p:cNvPr>
          <p:cNvSpPr/>
          <p:nvPr/>
        </p:nvSpPr>
        <p:spPr>
          <a:xfrm>
            <a:off x="3697390" y="5361328"/>
            <a:ext cx="923664" cy="242283"/>
          </a:xfrm>
          <a:prstGeom prst="parallelogram">
            <a:avLst/>
          </a:prstGeom>
          <a:solidFill>
            <a:srgbClr val="FF9F9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Commit</a:t>
            </a:r>
            <a:endParaRPr lang="en-US" sz="1200" b="1" dirty="0">
              <a:solidFill>
                <a:schemeClr val="tx1">
                  <a:lumMod val="75000"/>
                  <a:lumOff val="25000"/>
                </a:schemeClr>
              </a:solidFill>
              <a:latin typeface="+mj-lt"/>
            </a:endParaRPr>
          </a:p>
        </p:txBody>
      </p:sp>
      <p:cxnSp>
        <p:nvCxnSpPr>
          <p:cNvPr id="93" name="Connector: Elbow 207">
            <a:extLst>
              <a:ext uri="{FF2B5EF4-FFF2-40B4-BE49-F238E27FC236}">
                <a16:creationId xmlns:a16="http://schemas.microsoft.com/office/drawing/2014/main" id="{0C36225B-7B0F-4A62-8279-FC0A3FD1496F}"/>
              </a:ext>
            </a:extLst>
          </p:cNvPr>
          <p:cNvCxnSpPr>
            <a:cxnSpLocks/>
          </p:cNvCxnSpPr>
          <p:nvPr/>
        </p:nvCxnSpPr>
        <p:spPr>
          <a:xfrm rot="16200000" flipH="1">
            <a:off x="6112548" y="4057265"/>
            <a:ext cx="242618" cy="1067497"/>
          </a:xfrm>
          <a:prstGeom prst="bentConnector3">
            <a:avLst>
              <a:gd name="adj1" fmla="val 38159"/>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nector: Elbow 208">
            <a:extLst>
              <a:ext uri="{FF2B5EF4-FFF2-40B4-BE49-F238E27FC236}">
                <a16:creationId xmlns:a16="http://schemas.microsoft.com/office/drawing/2014/main" id="{C370E165-6756-4288-AFE4-8BB74E2909D3}"/>
              </a:ext>
            </a:extLst>
          </p:cNvPr>
          <p:cNvCxnSpPr>
            <a:cxnSpLocks/>
          </p:cNvCxnSpPr>
          <p:nvPr/>
        </p:nvCxnSpPr>
        <p:spPr>
          <a:xfrm rot="16200000" flipH="1">
            <a:off x="6048247" y="4122745"/>
            <a:ext cx="204026" cy="1076975"/>
          </a:xfrm>
          <a:prstGeom prst="bentConnector3">
            <a:avLst>
              <a:gd name="adj1" fmla="val 3755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D207F068-FDEC-44FF-9BBD-538E946151A4}"/>
              </a:ext>
            </a:extLst>
          </p:cNvPr>
          <p:cNvSpPr/>
          <p:nvPr/>
        </p:nvSpPr>
        <p:spPr>
          <a:xfrm>
            <a:off x="6529875" y="4686109"/>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cxnSp>
        <p:nvCxnSpPr>
          <p:cNvPr id="110" name="Connector: Elbow 178">
            <a:extLst>
              <a:ext uri="{FF2B5EF4-FFF2-40B4-BE49-F238E27FC236}">
                <a16:creationId xmlns:a16="http://schemas.microsoft.com/office/drawing/2014/main" id="{A4C1A3FC-83E0-4960-85B7-39F92EF05068}"/>
              </a:ext>
            </a:extLst>
          </p:cNvPr>
          <p:cNvCxnSpPr>
            <a:cxnSpLocks/>
          </p:cNvCxnSpPr>
          <p:nvPr/>
        </p:nvCxnSpPr>
        <p:spPr>
          <a:xfrm rot="5400000">
            <a:off x="4760078" y="4086372"/>
            <a:ext cx="306996" cy="1222134"/>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nector: Elbow 180">
            <a:extLst>
              <a:ext uri="{FF2B5EF4-FFF2-40B4-BE49-F238E27FC236}">
                <a16:creationId xmlns:a16="http://schemas.microsoft.com/office/drawing/2014/main" id="{9FAE39D5-72EB-4F8D-BD0A-3CE99A4BD45B}"/>
              </a:ext>
            </a:extLst>
          </p:cNvPr>
          <p:cNvCxnSpPr>
            <a:cxnSpLocks/>
          </p:cNvCxnSpPr>
          <p:nvPr/>
        </p:nvCxnSpPr>
        <p:spPr>
          <a:xfrm rot="5400000">
            <a:off x="4697799" y="4057688"/>
            <a:ext cx="230959" cy="1151984"/>
          </a:xfrm>
          <a:prstGeom prst="bentConnector3">
            <a:avLst>
              <a:gd name="adj1" fmla="val 50000"/>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13" name="Oval 112">
            <a:extLst>
              <a:ext uri="{FF2B5EF4-FFF2-40B4-BE49-F238E27FC236}">
                <a16:creationId xmlns:a16="http://schemas.microsoft.com/office/drawing/2014/main" id="{0A4B7892-3A5F-4185-A496-E70EBB8AA895}"/>
              </a:ext>
            </a:extLst>
          </p:cNvPr>
          <p:cNvSpPr/>
          <p:nvPr/>
        </p:nvSpPr>
        <p:spPr>
          <a:xfrm>
            <a:off x="3967844" y="4780612"/>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sp>
        <p:nvSpPr>
          <p:cNvPr id="112" name="Rectangle 111">
            <a:extLst>
              <a:ext uri="{FF2B5EF4-FFF2-40B4-BE49-F238E27FC236}">
                <a16:creationId xmlns:a16="http://schemas.microsoft.com/office/drawing/2014/main" id="{B20EFB40-1612-482C-9885-ADCA76C3A23A}"/>
              </a:ext>
            </a:extLst>
          </p:cNvPr>
          <p:cNvSpPr/>
          <p:nvPr/>
        </p:nvSpPr>
        <p:spPr>
          <a:xfrm>
            <a:off x="5189988" y="4233585"/>
            <a:ext cx="701519" cy="278671"/>
          </a:xfrm>
          <a:prstGeom prst="rect">
            <a:avLst/>
          </a:prstGeom>
          <a:solidFill>
            <a:srgbClr val="D6BBE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Fork</a:t>
            </a:r>
            <a:endParaRPr lang="en-US" sz="1200" b="1" dirty="0">
              <a:solidFill>
                <a:schemeClr val="tx1">
                  <a:lumMod val="75000"/>
                  <a:lumOff val="25000"/>
                </a:schemeClr>
              </a:solidFill>
              <a:latin typeface="+mj-lt"/>
            </a:endParaRPr>
          </a:p>
        </p:txBody>
      </p:sp>
      <p:cxnSp>
        <p:nvCxnSpPr>
          <p:cNvPr id="114" name="Connector: Elbow 199">
            <a:extLst>
              <a:ext uri="{FF2B5EF4-FFF2-40B4-BE49-F238E27FC236}">
                <a16:creationId xmlns:a16="http://schemas.microsoft.com/office/drawing/2014/main" id="{5088CD98-2504-4112-B5B9-B0A903819DC9}"/>
              </a:ext>
            </a:extLst>
          </p:cNvPr>
          <p:cNvCxnSpPr>
            <a:cxnSpLocks/>
          </p:cNvCxnSpPr>
          <p:nvPr/>
        </p:nvCxnSpPr>
        <p:spPr>
          <a:xfrm rot="16200000" flipH="1">
            <a:off x="6824637" y="5596193"/>
            <a:ext cx="731520" cy="548640"/>
          </a:xfrm>
          <a:prstGeom prst="bentConnector3">
            <a:avLst>
              <a:gd name="adj1" fmla="val 34418"/>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9" name="Parallelogram 88">
            <a:extLst>
              <a:ext uri="{FF2B5EF4-FFF2-40B4-BE49-F238E27FC236}">
                <a16:creationId xmlns:a16="http://schemas.microsoft.com/office/drawing/2014/main" id="{810D8D01-12BD-4E99-8370-F1FAC4940093}"/>
              </a:ext>
            </a:extLst>
          </p:cNvPr>
          <p:cNvSpPr/>
          <p:nvPr/>
        </p:nvSpPr>
        <p:spPr>
          <a:xfrm>
            <a:off x="7074828" y="6019838"/>
            <a:ext cx="923664" cy="242283"/>
          </a:xfrm>
          <a:prstGeom prst="parallelogram">
            <a:avLst/>
          </a:prstGeom>
          <a:solidFill>
            <a:srgbClr val="FF9F9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Commit</a:t>
            </a:r>
            <a:endParaRPr lang="en-US" sz="1200" b="1" dirty="0">
              <a:solidFill>
                <a:schemeClr val="tx1">
                  <a:lumMod val="75000"/>
                  <a:lumOff val="25000"/>
                </a:schemeClr>
              </a:solidFill>
              <a:latin typeface="+mj-lt"/>
            </a:endParaRPr>
          </a:p>
        </p:txBody>
      </p:sp>
    </p:spTree>
    <p:extLst>
      <p:ext uri="{BB962C8B-B14F-4D97-AF65-F5344CB8AC3E}">
        <p14:creationId xmlns:p14="http://schemas.microsoft.com/office/powerpoint/2010/main" val="35912504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Connector: Elbow 177">
            <a:extLst>
              <a:ext uri="{FF2B5EF4-FFF2-40B4-BE49-F238E27FC236}">
                <a16:creationId xmlns:a16="http://schemas.microsoft.com/office/drawing/2014/main" id="{CCEE77B8-9600-42F7-89D7-B4345184A7A3}"/>
              </a:ext>
            </a:extLst>
          </p:cNvPr>
          <p:cNvCxnSpPr>
            <a:cxnSpLocks/>
            <a:stCxn id="75" idx="2"/>
            <a:endCxn id="113" idx="1"/>
          </p:cNvCxnSpPr>
          <p:nvPr/>
        </p:nvCxnSpPr>
        <p:spPr>
          <a:xfrm rot="16200000" flipH="1">
            <a:off x="3095302" y="3908068"/>
            <a:ext cx="1292497" cy="559718"/>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2" name="Parallelogram 101">
            <a:extLst>
              <a:ext uri="{FF2B5EF4-FFF2-40B4-BE49-F238E27FC236}">
                <a16:creationId xmlns:a16="http://schemas.microsoft.com/office/drawing/2014/main" id="{DA533A5C-4028-4DB5-9C59-E4AD8684A3CB}"/>
              </a:ext>
            </a:extLst>
          </p:cNvPr>
          <p:cNvSpPr/>
          <p:nvPr/>
        </p:nvSpPr>
        <p:spPr>
          <a:xfrm>
            <a:off x="3112792" y="3745990"/>
            <a:ext cx="777141" cy="242283"/>
          </a:xfrm>
          <a:prstGeom prst="parallelogram">
            <a:avLst/>
          </a:prstGeom>
          <a:solidFill>
            <a:srgbClr val="93E3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Save</a:t>
            </a:r>
            <a:endParaRPr lang="en-US" sz="1200" b="1" dirty="0">
              <a:solidFill>
                <a:schemeClr val="tx1">
                  <a:lumMod val="75000"/>
                  <a:lumOff val="25000"/>
                </a:schemeClr>
              </a:solidFill>
              <a:latin typeface="+mj-lt"/>
            </a:endParaRPr>
          </a:p>
        </p:txBody>
      </p:sp>
      <p:cxnSp>
        <p:nvCxnSpPr>
          <p:cNvPr id="106" name="Straight Arrow Connector 105">
            <a:extLst>
              <a:ext uri="{FF2B5EF4-FFF2-40B4-BE49-F238E27FC236}">
                <a16:creationId xmlns:a16="http://schemas.microsoft.com/office/drawing/2014/main" id="{D2463933-984A-4B7C-93D6-F385CD0A320F}"/>
              </a:ext>
            </a:extLst>
          </p:cNvPr>
          <p:cNvCxnSpPr>
            <a:cxnSpLocks/>
          </p:cNvCxnSpPr>
          <p:nvPr/>
        </p:nvCxnSpPr>
        <p:spPr>
          <a:xfrm>
            <a:off x="4746530" y="3461236"/>
            <a:ext cx="0" cy="22165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nector: Elbow 203">
            <a:extLst>
              <a:ext uri="{FF2B5EF4-FFF2-40B4-BE49-F238E27FC236}">
                <a16:creationId xmlns:a16="http://schemas.microsoft.com/office/drawing/2014/main" id="{C8D0EADC-16B2-4198-9211-4ACB6FD7C614}"/>
              </a:ext>
            </a:extLst>
          </p:cNvPr>
          <p:cNvCxnSpPr>
            <a:cxnSpLocks/>
            <a:endCxn id="109" idx="1"/>
          </p:cNvCxnSpPr>
          <p:nvPr/>
        </p:nvCxnSpPr>
        <p:spPr>
          <a:xfrm rot="16200000" flipH="1">
            <a:off x="6023545" y="3384132"/>
            <a:ext cx="537343" cy="133747"/>
          </a:xfrm>
          <a:prstGeom prst="bentConnector3">
            <a:avLst>
              <a:gd name="adj1" fmla="val 66277"/>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1" name="Parallelogram 100">
            <a:extLst>
              <a:ext uri="{FF2B5EF4-FFF2-40B4-BE49-F238E27FC236}">
                <a16:creationId xmlns:a16="http://schemas.microsoft.com/office/drawing/2014/main" id="{F4575F95-1DCB-4454-B948-4A3AD078753F}"/>
              </a:ext>
            </a:extLst>
          </p:cNvPr>
          <p:cNvSpPr/>
          <p:nvPr/>
        </p:nvSpPr>
        <p:spPr>
          <a:xfrm>
            <a:off x="4357961" y="3210142"/>
            <a:ext cx="777141" cy="242283"/>
          </a:xfrm>
          <a:prstGeom prst="parallelogram">
            <a:avLst/>
          </a:prstGeom>
          <a:solidFill>
            <a:srgbClr val="93E3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Save</a:t>
            </a:r>
            <a:endParaRPr lang="en-US" sz="1200" b="1" dirty="0">
              <a:solidFill>
                <a:schemeClr val="tx1">
                  <a:lumMod val="75000"/>
                  <a:lumOff val="25000"/>
                </a:schemeClr>
              </a:solidFill>
              <a:latin typeface="+mj-lt"/>
            </a:endParaRPr>
          </a:p>
        </p:txBody>
      </p:sp>
      <p:sp>
        <p:nvSpPr>
          <p:cNvPr id="103" name="Parallelogram 102">
            <a:extLst>
              <a:ext uri="{FF2B5EF4-FFF2-40B4-BE49-F238E27FC236}">
                <a16:creationId xmlns:a16="http://schemas.microsoft.com/office/drawing/2014/main" id="{A7D7117E-B46A-48D1-92E4-C2280F92258F}"/>
              </a:ext>
            </a:extLst>
          </p:cNvPr>
          <p:cNvSpPr/>
          <p:nvPr/>
        </p:nvSpPr>
        <p:spPr>
          <a:xfrm>
            <a:off x="5845288" y="2932050"/>
            <a:ext cx="777141" cy="242283"/>
          </a:xfrm>
          <a:prstGeom prst="parallelogram">
            <a:avLst/>
          </a:prstGeom>
          <a:solidFill>
            <a:srgbClr val="93E3F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Save</a:t>
            </a:r>
            <a:endParaRPr lang="en-US" sz="1200" b="1" dirty="0">
              <a:solidFill>
                <a:schemeClr val="tx1">
                  <a:lumMod val="75000"/>
                  <a:lumOff val="25000"/>
                </a:schemeClr>
              </a:solidFill>
              <a:latin typeface="+mj-lt"/>
            </a:endParaRPr>
          </a:p>
        </p:txBody>
      </p:sp>
      <p:sp>
        <p:nvSpPr>
          <p:cNvPr id="26" name="Title 1"/>
          <p:cNvSpPr>
            <a:spLocks noGrp="1"/>
          </p:cNvSpPr>
          <p:nvPr>
            <p:ph type="title"/>
          </p:nvPr>
        </p:nvSpPr>
        <p:spPr>
          <a:xfrm>
            <a:off x="1668016" y="-228600"/>
            <a:ext cx="8964488" cy="1143000"/>
          </a:xfrm>
        </p:spPr>
        <p:txBody>
          <a:bodyPr>
            <a:normAutofit/>
          </a:bodyPr>
          <a:lstStyle/>
          <a:p>
            <a:pPr algn="ctr"/>
            <a:r>
              <a:rPr lang="en-US" sz="3600" dirty="0"/>
              <a:t>Placing the Components for Speculation</a:t>
            </a:r>
          </a:p>
        </p:txBody>
      </p:sp>
      <p:sp>
        <p:nvSpPr>
          <p:cNvPr id="3" name="Slide Number Placeholder 2"/>
          <p:cNvSpPr>
            <a:spLocks noGrp="1"/>
          </p:cNvSpPr>
          <p:nvPr>
            <p:ph type="sldNum" sz="quarter" idx="12"/>
          </p:nvPr>
        </p:nvSpPr>
        <p:spPr/>
        <p:txBody>
          <a:bodyPr/>
          <a:lstStyle/>
          <a:p>
            <a:fld id="{A33FDA8A-BBFB-48A1-88B9-4C7DF46BF3B4}" type="slidenum">
              <a:rPr lang="hr-HR" smtClean="0"/>
              <a:pPr/>
              <a:t>33</a:t>
            </a:fld>
            <a:endParaRPr lang="hr-HR"/>
          </a:p>
        </p:txBody>
      </p:sp>
      <p:cxnSp>
        <p:nvCxnSpPr>
          <p:cNvPr id="67" name="Straight Arrow Connector 66">
            <a:extLst>
              <a:ext uri="{FF2B5EF4-FFF2-40B4-BE49-F238E27FC236}">
                <a16:creationId xmlns:a16="http://schemas.microsoft.com/office/drawing/2014/main" id="{B7CEDF5E-6E62-4400-9438-AE16894D0337}"/>
              </a:ext>
            </a:extLst>
          </p:cNvPr>
          <p:cNvCxnSpPr>
            <a:cxnSpLocks/>
          </p:cNvCxnSpPr>
          <p:nvPr/>
        </p:nvCxnSpPr>
        <p:spPr>
          <a:xfrm>
            <a:off x="4790968" y="3014633"/>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1E7995C-813B-4C52-A217-CB0F7512174B}"/>
              </a:ext>
            </a:extLst>
          </p:cNvPr>
          <p:cNvCxnSpPr>
            <a:cxnSpLocks/>
          </p:cNvCxnSpPr>
          <p:nvPr/>
        </p:nvCxnSpPr>
        <p:spPr>
          <a:xfrm>
            <a:off x="4572337" y="2528749"/>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E7825358-62DD-4129-A7A8-0504D7E452D2}"/>
              </a:ext>
            </a:extLst>
          </p:cNvPr>
          <p:cNvCxnSpPr>
            <a:cxnSpLocks/>
          </p:cNvCxnSpPr>
          <p:nvPr/>
        </p:nvCxnSpPr>
        <p:spPr>
          <a:xfrm>
            <a:off x="4947790" y="2518944"/>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0B219A8-3E50-4CE3-BACE-350F55B43CCB}"/>
              </a:ext>
            </a:extLst>
          </p:cNvPr>
          <p:cNvCxnSpPr>
            <a:cxnSpLocks/>
          </p:cNvCxnSpPr>
          <p:nvPr/>
        </p:nvCxnSpPr>
        <p:spPr>
          <a:xfrm>
            <a:off x="7926337" y="2492896"/>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75F96318-92F5-4F74-95D5-0A8605EA75DD}"/>
              </a:ext>
            </a:extLst>
          </p:cNvPr>
          <p:cNvCxnSpPr>
            <a:cxnSpLocks/>
          </p:cNvCxnSpPr>
          <p:nvPr/>
        </p:nvCxnSpPr>
        <p:spPr>
          <a:xfrm>
            <a:off x="8290322" y="2492896"/>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5C2408A-D5E4-4CA2-94DF-214BF1CB6EC3}"/>
              </a:ext>
            </a:extLst>
          </p:cNvPr>
          <p:cNvCxnSpPr>
            <a:cxnSpLocks/>
          </p:cNvCxnSpPr>
          <p:nvPr/>
        </p:nvCxnSpPr>
        <p:spPr>
          <a:xfrm>
            <a:off x="3477272" y="3082360"/>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619A5581-E43E-4D67-8ABF-C4FEEB97B95C}"/>
              </a:ext>
            </a:extLst>
          </p:cNvPr>
          <p:cNvSpPr/>
          <p:nvPr/>
        </p:nvSpPr>
        <p:spPr>
          <a:xfrm>
            <a:off x="7752185" y="2688405"/>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Merge</a:t>
            </a:r>
            <a:endParaRPr lang="en-US" sz="1200" b="1" dirty="0">
              <a:solidFill>
                <a:schemeClr val="tx1">
                  <a:lumMod val="75000"/>
                  <a:lumOff val="25000"/>
                </a:schemeClr>
              </a:solidFill>
              <a:latin typeface="+mj-lt"/>
            </a:endParaRPr>
          </a:p>
        </p:txBody>
      </p:sp>
      <p:sp>
        <p:nvSpPr>
          <p:cNvPr id="74" name="Rectangle 73">
            <a:extLst>
              <a:ext uri="{FF2B5EF4-FFF2-40B4-BE49-F238E27FC236}">
                <a16:creationId xmlns:a16="http://schemas.microsoft.com/office/drawing/2014/main" id="{064F88AF-4DC8-49A3-A00C-02BC8F5E6C29}"/>
              </a:ext>
            </a:extLst>
          </p:cNvPr>
          <p:cNvSpPr/>
          <p:nvPr/>
        </p:nvSpPr>
        <p:spPr>
          <a:xfrm>
            <a:off x="4435885" y="2718991"/>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Merge</a:t>
            </a:r>
            <a:endParaRPr lang="en-US" sz="1200" b="1" dirty="0">
              <a:solidFill>
                <a:schemeClr val="tx1">
                  <a:lumMod val="75000"/>
                  <a:lumOff val="25000"/>
                </a:schemeClr>
              </a:solidFill>
              <a:latin typeface="+mj-lt"/>
            </a:endParaRPr>
          </a:p>
        </p:txBody>
      </p:sp>
      <p:sp>
        <p:nvSpPr>
          <p:cNvPr id="75" name="Rectangle 74">
            <a:extLst>
              <a:ext uri="{FF2B5EF4-FFF2-40B4-BE49-F238E27FC236}">
                <a16:creationId xmlns:a16="http://schemas.microsoft.com/office/drawing/2014/main" id="{BEE31196-D91F-4081-8859-87CBD63AEF3C}"/>
              </a:ext>
            </a:extLst>
          </p:cNvPr>
          <p:cNvSpPr/>
          <p:nvPr/>
        </p:nvSpPr>
        <p:spPr>
          <a:xfrm>
            <a:off x="3110931" y="3263009"/>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Load</a:t>
            </a:r>
            <a:endParaRPr lang="en-US" sz="1200" b="1" dirty="0">
              <a:solidFill>
                <a:schemeClr val="tx1">
                  <a:lumMod val="75000"/>
                  <a:lumOff val="25000"/>
                </a:schemeClr>
              </a:solidFill>
              <a:latin typeface="+mj-lt"/>
            </a:endParaRPr>
          </a:p>
        </p:txBody>
      </p:sp>
      <p:cxnSp>
        <p:nvCxnSpPr>
          <p:cNvPr id="79" name="Straight Arrow Connector 78">
            <a:extLst>
              <a:ext uri="{FF2B5EF4-FFF2-40B4-BE49-F238E27FC236}">
                <a16:creationId xmlns:a16="http://schemas.microsoft.com/office/drawing/2014/main" id="{D72A74A3-6A36-42B7-BD3B-EF798783B327}"/>
              </a:ext>
            </a:extLst>
          </p:cNvPr>
          <p:cNvCxnSpPr>
            <a:cxnSpLocks/>
          </p:cNvCxnSpPr>
          <p:nvPr/>
        </p:nvCxnSpPr>
        <p:spPr>
          <a:xfrm>
            <a:off x="8124018" y="2984170"/>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DAED306D-4622-4291-AA59-FC59A5A85895}"/>
              </a:ext>
            </a:extLst>
          </p:cNvPr>
          <p:cNvSpPr txBox="1"/>
          <p:nvPr/>
        </p:nvSpPr>
        <p:spPr>
          <a:xfrm rot="5400000" flipV="1">
            <a:off x="4571976" y="3134034"/>
            <a:ext cx="406535" cy="276999"/>
          </a:xfrm>
          <a:prstGeom prst="rect">
            <a:avLst/>
          </a:prstGeom>
          <a:noFill/>
        </p:spPr>
        <p:txBody>
          <a:bodyPr wrap="square" rtlCol="0">
            <a:spAutoFit/>
          </a:bodyPr>
          <a:lstStyle/>
          <a:p>
            <a:r>
              <a:rPr lang="hr-HR" sz="1200" dirty="0">
                <a:latin typeface="+mj-lt"/>
              </a:rPr>
              <a:t>...</a:t>
            </a:r>
            <a:endParaRPr lang="en-US" sz="1200" dirty="0">
              <a:latin typeface="+mj-lt"/>
            </a:endParaRPr>
          </a:p>
        </p:txBody>
      </p:sp>
      <p:cxnSp>
        <p:nvCxnSpPr>
          <p:cNvPr id="92" name="Straight Arrow Connector 91">
            <a:extLst>
              <a:ext uri="{FF2B5EF4-FFF2-40B4-BE49-F238E27FC236}">
                <a16:creationId xmlns:a16="http://schemas.microsoft.com/office/drawing/2014/main" id="{29A82F87-C70A-4E65-BBAD-97EC7FE4F063}"/>
              </a:ext>
            </a:extLst>
          </p:cNvPr>
          <p:cNvCxnSpPr>
            <a:cxnSpLocks/>
          </p:cNvCxnSpPr>
          <p:nvPr/>
        </p:nvCxnSpPr>
        <p:spPr>
          <a:xfrm>
            <a:off x="6270508" y="2740820"/>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2927649" y="2440213"/>
            <a:ext cx="6165806" cy="4297679"/>
          </a:xfrm>
          <a:prstGeom prst="rect">
            <a:avLst/>
          </a:prstGeom>
          <a:solidFill>
            <a:srgbClr val="FFFFFF">
              <a:alpha val="5686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FB5B7DD-9BAF-486F-82D4-777B4E2E89A4}"/>
              </a:ext>
            </a:extLst>
          </p:cNvPr>
          <p:cNvSpPr/>
          <p:nvPr/>
        </p:nvSpPr>
        <p:spPr>
          <a:xfrm>
            <a:off x="7729626" y="3196956"/>
            <a:ext cx="832093" cy="278671"/>
          </a:xfrm>
          <a:prstGeom prst="rect">
            <a:avLst/>
          </a:prstGeom>
          <a:solidFill>
            <a:srgbClr val="33CC33"/>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100" b="1" dirty="0">
                <a:solidFill>
                  <a:schemeClr val="tx1">
                    <a:lumMod val="75000"/>
                    <a:lumOff val="25000"/>
                  </a:schemeClr>
                </a:solidFill>
                <a:latin typeface="+mj-lt"/>
              </a:rPr>
              <a:t>Speculator</a:t>
            </a:r>
            <a:endParaRPr lang="en-US" sz="1100" b="1" dirty="0">
              <a:solidFill>
                <a:schemeClr val="tx1">
                  <a:lumMod val="75000"/>
                  <a:lumOff val="25000"/>
                </a:schemeClr>
              </a:solidFill>
              <a:latin typeface="+mj-lt"/>
            </a:endParaRPr>
          </a:p>
        </p:txBody>
      </p:sp>
      <p:cxnSp>
        <p:nvCxnSpPr>
          <p:cNvPr id="99" name="Connector: Elbow 179">
            <a:extLst>
              <a:ext uri="{FF2B5EF4-FFF2-40B4-BE49-F238E27FC236}">
                <a16:creationId xmlns:a16="http://schemas.microsoft.com/office/drawing/2014/main" id="{22690B10-48EB-48FA-8A65-D0AF2118C48D}"/>
              </a:ext>
            </a:extLst>
          </p:cNvPr>
          <p:cNvCxnSpPr>
            <a:cxnSpLocks/>
          </p:cNvCxnSpPr>
          <p:nvPr/>
        </p:nvCxnSpPr>
        <p:spPr>
          <a:xfrm rot="5400000">
            <a:off x="7299919" y="2920228"/>
            <a:ext cx="258256" cy="1442535"/>
          </a:xfrm>
          <a:prstGeom prst="bentConnector3">
            <a:avLst>
              <a:gd name="adj1" fmla="val 50000"/>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0" name="Connector: Elbow 203">
            <a:extLst>
              <a:ext uri="{FF2B5EF4-FFF2-40B4-BE49-F238E27FC236}">
                <a16:creationId xmlns:a16="http://schemas.microsoft.com/office/drawing/2014/main" id="{C8D0EADC-16B2-4198-9211-4ACB6FD7C614}"/>
              </a:ext>
            </a:extLst>
          </p:cNvPr>
          <p:cNvCxnSpPr>
            <a:cxnSpLocks/>
          </p:cNvCxnSpPr>
          <p:nvPr/>
        </p:nvCxnSpPr>
        <p:spPr>
          <a:xfrm rot="5400000">
            <a:off x="7191604" y="2888730"/>
            <a:ext cx="274320" cy="1417320"/>
          </a:xfrm>
          <a:prstGeom prst="bentConnector3">
            <a:avLst>
              <a:gd name="adj1" fmla="val 35507"/>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AED306D-4622-4291-AA59-FC59A5A85895}"/>
              </a:ext>
            </a:extLst>
          </p:cNvPr>
          <p:cNvSpPr txBox="1"/>
          <p:nvPr/>
        </p:nvSpPr>
        <p:spPr>
          <a:xfrm rot="5400000" flipV="1">
            <a:off x="4511633" y="3589581"/>
            <a:ext cx="406535" cy="276999"/>
          </a:xfrm>
          <a:prstGeom prst="rect">
            <a:avLst/>
          </a:prstGeom>
          <a:noFill/>
        </p:spPr>
        <p:txBody>
          <a:bodyPr wrap="square" rtlCol="0">
            <a:spAutoFit/>
          </a:bodyPr>
          <a:lstStyle/>
          <a:p>
            <a:r>
              <a:rPr lang="hr-HR" sz="1200" dirty="0">
                <a:latin typeface="+mj-lt"/>
              </a:rPr>
              <a:t>...</a:t>
            </a:r>
            <a:endParaRPr lang="en-US" sz="1200" dirty="0">
              <a:latin typeface="+mj-lt"/>
            </a:endParaRPr>
          </a:p>
        </p:txBody>
      </p:sp>
      <p:cxnSp>
        <p:nvCxnSpPr>
          <p:cNvPr id="107" name="Connector: Elbow 179">
            <a:extLst>
              <a:ext uri="{FF2B5EF4-FFF2-40B4-BE49-F238E27FC236}">
                <a16:creationId xmlns:a16="http://schemas.microsoft.com/office/drawing/2014/main" id="{22690B10-48EB-48FA-8A65-D0AF2118C48D}"/>
              </a:ext>
            </a:extLst>
          </p:cNvPr>
          <p:cNvCxnSpPr>
            <a:cxnSpLocks/>
          </p:cNvCxnSpPr>
          <p:nvPr/>
        </p:nvCxnSpPr>
        <p:spPr>
          <a:xfrm rot="5400000">
            <a:off x="5826131" y="3630474"/>
            <a:ext cx="258256" cy="914400"/>
          </a:xfrm>
          <a:prstGeom prst="bentConnector3">
            <a:avLst>
              <a:gd name="adj1" fmla="val 27708"/>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8" name="Connector: Elbow 203">
            <a:extLst>
              <a:ext uri="{FF2B5EF4-FFF2-40B4-BE49-F238E27FC236}">
                <a16:creationId xmlns:a16="http://schemas.microsoft.com/office/drawing/2014/main" id="{C8D0EADC-16B2-4198-9211-4ACB6FD7C614}"/>
              </a:ext>
            </a:extLst>
          </p:cNvPr>
          <p:cNvCxnSpPr>
            <a:cxnSpLocks/>
          </p:cNvCxnSpPr>
          <p:nvPr/>
        </p:nvCxnSpPr>
        <p:spPr>
          <a:xfrm rot="5400000">
            <a:off x="5903474" y="3650734"/>
            <a:ext cx="274320" cy="914400"/>
          </a:xfrm>
          <a:prstGeom prst="bentConnector3">
            <a:avLst>
              <a:gd name="adj1" fmla="val 41304"/>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0A4B7892-3A5F-4185-A496-E70EBB8AA895}"/>
              </a:ext>
            </a:extLst>
          </p:cNvPr>
          <p:cNvSpPr/>
          <p:nvPr/>
        </p:nvSpPr>
        <p:spPr>
          <a:xfrm>
            <a:off x="6305525" y="3666113"/>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sp>
        <p:nvSpPr>
          <p:cNvPr id="76" name="Rectangle 75">
            <a:extLst>
              <a:ext uri="{FF2B5EF4-FFF2-40B4-BE49-F238E27FC236}">
                <a16:creationId xmlns:a16="http://schemas.microsoft.com/office/drawing/2014/main" id="{901EC519-FEC0-4AFD-A7B2-E5276783D695}"/>
              </a:ext>
            </a:extLst>
          </p:cNvPr>
          <p:cNvSpPr/>
          <p:nvPr/>
        </p:nvSpPr>
        <p:spPr>
          <a:xfrm>
            <a:off x="7212898" y="6462698"/>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Exit</a:t>
            </a:r>
            <a:endParaRPr lang="en-US" sz="1200" b="1" dirty="0">
              <a:solidFill>
                <a:schemeClr val="tx1">
                  <a:lumMod val="75000"/>
                  <a:lumOff val="25000"/>
                </a:schemeClr>
              </a:solidFill>
              <a:latin typeface="+mj-lt"/>
            </a:endParaRPr>
          </a:p>
        </p:txBody>
      </p:sp>
      <p:sp>
        <p:nvSpPr>
          <p:cNvPr id="77" name="Rectangle 76">
            <a:extLst>
              <a:ext uri="{FF2B5EF4-FFF2-40B4-BE49-F238E27FC236}">
                <a16:creationId xmlns:a16="http://schemas.microsoft.com/office/drawing/2014/main" id="{542476D1-5639-469D-BB51-2E1A562E4EE2}"/>
              </a:ext>
            </a:extLst>
          </p:cNvPr>
          <p:cNvSpPr/>
          <p:nvPr/>
        </p:nvSpPr>
        <p:spPr>
          <a:xfrm>
            <a:off x="5235393" y="6224318"/>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Store</a:t>
            </a:r>
            <a:endParaRPr lang="en-US" sz="1200" b="1" dirty="0">
              <a:solidFill>
                <a:schemeClr val="tx1">
                  <a:lumMod val="75000"/>
                  <a:lumOff val="25000"/>
                </a:schemeClr>
              </a:solidFill>
              <a:latin typeface="+mj-lt"/>
            </a:endParaRPr>
          </a:p>
        </p:txBody>
      </p:sp>
      <p:sp>
        <p:nvSpPr>
          <p:cNvPr id="78" name="Rectangle 77">
            <a:extLst>
              <a:ext uri="{FF2B5EF4-FFF2-40B4-BE49-F238E27FC236}">
                <a16:creationId xmlns:a16="http://schemas.microsoft.com/office/drawing/2014/main" id="{F2654C92-27E4-43D6-9E54-0D3F93F2B930}"/>
              </a:ext>
            </a:extLst>
          </p:cNvPr>
          <p:cNvSpPr/>
          <p:nvPr/>
        </p:nvSpPr>
        <p:spPr>
          <a:xfrm>
            <a:off x="3802055" y="5870956"/>
            <a:ext cx="701519" cy="278671"/>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Store</a:t>
            </a:r>
            <a:endParaRPr lang="en-US" sz="1200" b="1" dirty="0">
              <a:solidFill>
                <a:schemeClr val="tx1">
                  <a:lumMod val="75000"/>
                  <a:lumOff val="25000"/>
                </a:schemeClr>
              </a:solidFill>
              <a:latin typeface="+mj-lt"/>
            </a:endParaRPr>
          </a:p>
        </p:txBody>
      </p:sp>
      <p:cxnSp>
        <p:nvCxnSpPr>
          <p:cNvPr id="80" name="Straight Arrow Connector 79">
            <a:extLst>
              <a:ext uri="{FF2B5EF4-FFF2-40B4-BE49-F238E27FC236}">
                <a16:creationId xmlns:a16="http://schemas.microsoft.com/office/drawing/2014/main" id="{E6A19BD5-A96B-4DD8-BE1D-D3571188F6BA}"/>
              </a:ext>
            </a:extLst>
          </p:cNvPr>
          <p:cNvCxnSpPr>
            <a:cxnSpLocks/>
          </p:cNvCxnSpPr>
          <p:nvPr/>
        </p:nvCxnSpPr>
        <p:spPr>
          <a:xfrm>
            <a:off x="4211776" y="4985350"/>
            <a:ext cx="105" cy="548640"/>
          </a:xfrm>
          <a:prstGeom prst="straightConnector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7BB4A43E-D79D-4550-936B-4CFD1B2C92A4}"/>
              </a:ext>
            </a:extLst>
          </p:cNvPr>
          <p:cNvCxnSpPr>
            <a:cxnSpLocks/>
          </p:cNvCxnSpPr>
          <p:nvPr/>
        </p:nvCxnSpPr>
        <p:spPr>
          <a:xfrm flipH="1">
            <a:off x="4119263" y="4930322"/>
            <a:ext cx="1" cy="91440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186">
            <a:extLst>
              <a:ext uri="{FF2B5EF4-FFF2-40B4-BE49-F238E27FC236}">
                <a16:creationId xmlns:a16="http://schemas.microsoft.com/office/drawing/2014/main" id="{1A713A02-43AD-4C7A-9EF7-15860273B24D}"/>
              </a:ext>
            </a:extLst>
          </p:cNvPr>
          <p:cNvCxnSpPr>
            <a:cxnSpLocks/>
            <a:endCxn id="76" idx="0"/>
          </p:cNvCxnSpPr>
          <p:nvPr/>
        </p:nvCxnSpPr>
        <p:spPr>
          <a:xfrm rot="16200000" flipH="1">
            <a:off x="6757003" y="5656044"/>
            <a:ext cx="1085946" cy="527361"/>
          </a:xfrm>
          <a:prstGeom prst="bentConnector3">
            <a:avLst>
              <a:gd name="adj1" fmla="val 2748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188">
            <a:extLst>
              <a:ext uri="{FF2B5EF4-FFF2-40B4-BE49-F238E27FC236}">
                <a16:creationId xmlns:a16="http://schemas.microsoft.com/office/drawing/2014/main" id="{6512B1CA-1695-4DF4-98A9-6603A45FB0B8}"/>
              </a:ext>
            </a:extLst>
          </p:cNvPr>
          <p:cNvCxnSpPr>
            <a:cxnSpLocks/>
          </p:cNvCxnSpPr>
          <p:nvPr/>
        </p:nvCxnSpPr>
        <p:spPr>
          <a:xfrm rot="5400000">
            <a:off x="5655648" y="5284436"/>
            <a:ext cx="741847" cy="1137917"/>
          </a:xfrm>
          <a:prstGeom prst="bentConnector3">
            <a:avLst>
              <a:gd name="adj1" fmla="val 17035"/>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198">
            <a:extLst>
              <a:ext uri="{FF2B5EF4-FFF2-40B4-BE49-F238E27FC236}">
                <a16:creationId xmlns:a16="http://schemas.microsoft.com/office/drawing/2014/main" id="{A36D035D-A724-4BC1-861C-34B10D23CDB6}"/>
              </a:ext>
            </a:extLst>
          </p:cNvPr>
          <p:cNvCxnSpPr>
            <a:cxnSpLocks/>
            <a:stCxn id="88" idx="2"/>
            <a:endCxn id="77" idx="0"/>
          </p:cNvCxnSpPr>
          <p:nvPr/>
        </p:nvCxnSpPr>
        <p:spPr>
          <a:xfrm rot="5400000">
            <a:off x="5880791" y="5187833"/>
            <a:ext cx="548640" cy="1137917"/>
          </a:xfrm>
          <a:prstGeom prst="bentConnector3">
            <a:avLst>
              <a:gd name="adj1" fmla="val 4249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3951C29-4D8D-4CDA-B5BE-F7BF48D442A0}"/>
              </a:ext>
            </a:extLst>
          </p:cNvPr>
          <p:cNvCxnSpPr>
            <a:cxnSpLocks/>
          </p:cNvCxnSpPr>
          <p:nvPr/>
        </p:nvCxnSpPr>
        <p:spPr>
          <a:xfrm>
            <a:off x="6724068" y="5008291"/>
            <a:ext cx="0" cy="19550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9B45AE5A-9DE0-4509-83AF-BBD6E9F93982}"/>
              </a:ext>
            </a:extLst>
          </p:cNvPr>
          <p:cNvSpPr/>
          <p:nvPr/>
        </p:nvSpPr>
        <p:spPr>
          <a:xfrm>
            <a:off x="6373310" y="5203800"/>
            <a:ext cx="701519" cy="278671"/>
          </a:xfrm>
          <a:prstGeom prst="rect">
            <a:avLst/>
          </a:prstGeom>
          <a:solidFill>
            <a:schemeClr val="accent1">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Branch</a:t>
            </a:r>
            <a:endParaRPr lang="en-US" sz="1200" b="1" dirty="0">
              <a:solidFill>
                <a:schemeClr val="tx1">
                  <a:lumMod val="75000"/>
                  <a:lumOff val="25000"/>
                </a:schemeClr>
              </a:solidFill>
              <a:latin typeface="+mj-lt"/>
            </a:endParaRPr>
          </a:p>
        </p:txBody>
      </p:sp>
      <p:sp>
        <p:nvSpPr>
          <p:cNvPr id="90" name="Parallelogram 89">
            <a:extLst>
              <a:ext uri="{FF2B5EF4-FFF2-40B4-BE49-F238E27FC236}">
                <a16:creationId xmlns:a16="http://schemas.microsoft.com/office/drawing/2014/main" id="{7D54039D-873B-414D-977A-F8A588B3E7D9}"/>
              </a:ext>
            </a:extLst>
          </p:cNvPr>
          <p:cNvSpPr/>
          <p:nvPr/>
        </p:nvSpPr>
        <p:spPr>
          <a:xfrm>
            <a:off x="5131795" y="5801884"/>
            <a:ext cx="923664" cy="242283"/>
          </a:xfrm>
          <a:prstGeom prst="parallelogram">
            <a:avLst/>
          </a:prstGeom>
          <a:solidFill>
            <a:srgbClr val="FF9F9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Commit</a:t>
            </a:r>
            <a:endParaRPr lang="en-US" sz="1200" b="1" dirty="0">
              <a:solidFill>
                <a:schemeClr val="tx1">
                  <a:lumMod val="75000"/>
                  <a:lumOff val="25000"/>
                </a:schemeClr>
              </a:solidFill>
              <a:latin typeface="+mj-lt"/>
            </a:endParaRPr>
          </a:p>
        </p:txBody>
      </p:sp>
      <p:sp>
        <p:nvSpPr>
          <p:cNvPr id="91" name="Parallelogram 90">
            <a:extLst>
              <a:ext uri="{FF2B5EF4-FFF2-40B4-BE49-F238E27FC236}">
                <a16:creationId xmlns:a16="http://schemas.microsoft.com/office/drawing/2014/main" id="{1188BD5A-8D77-45E5-ACCD-A71A6E71C9D8}"/>
              </a:ext>
            </a:extLst>
          </p:cNvPr>
          <p:cNvSpPr/>
          <p:nvPr/>
        </p:nvSpPr>
        <p:spPr>
          <a:xfrm>
            <a:off x="3697390" y="5361328"/>
            <a:ext cx="923664" cy="242283"/>
          </a:xfrm>
          <a:prstGeom prst="parallelogram">
            <a:avLst/>
          </a:prstGeom>
          <a:solidFill>
            <a:srgbClr val="FF9F9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Commit</a:t>
            </a:r>
            <a:endParaRPr lang="en-US" sz="1200" b="1" dirty="0">
              <a:solidFill>
                <a:schemeClr val="tx1">
                  <a:lumMod val="75000"/>
                  <a:lumOff val="25000"/>
                </a:schemeClr>
              </a:solidFill>
              <a:latin typeface="+mj-lt"/>
            </a:endParaRPr>
          </a:p>
        </p:txBody>
      </p:sp>
      <p:cxnSp>
        <p:nvCxnSpPr>
          <p:cNvPr id="93" name="Connector: Elbow 207">
            <a:extLst>
              <a:ext uri="{FF2B5EF4-FFF2-40B4-BE49-F238E27FC236}">
                <a16:creationId xmlns:a16="http://schemas.microsoft.com/office/drawing/2014/main" id="{0C36225B-7B0F-4A62-8279-FC0A3FD1496F}"/>
              </a:ext>
            </a:extLst>
          </p:cNvPr>
          <p:cNvCxnSpPr>
            <a:cxnSpLocks/>
          </p:cNvCxnSpPr>
          <p:nvPr/>
        </p:nvCxnSpPr>
        <p:spPr>
          <a:xfrm rot="16200000" flipH="1">
            <a:off x="6112548" y="4057265"/>
            <a:ext cx="242618" cy="1067497"/>
          </a:xfrm>
          <a:prstGeom prst="bentConnector3">
            <a:avLst>
              <a:gd name="adj1" fmla="val 38159"/>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onnector: Elbow 208">
            <a:extLst>
              <a:ext uri="{FF2B5EF4-FFF2-40B4-BE49-F238E27FC236}">
                <a16:creationId xmlns:a16="http://schemas.microsoft.com/office/drawing/2014/main" id="{C370E165-6756-4288-AFE4-8BB74E2909D3}"/>
              </a:ext>
            </a:extLst>
          </p:cNvPr>
          <p:cNvCxnSpPr>
            <a:cxnSpLocks/>
          </p:cNvCxnSpPr>
          <p:nvPr/>
        </p:nvCxnSpPr>
        <p:spPr>
          <a:xfrm rot="16200000" flipH="1">
            <a:off x="6048247" y="4122745"/>
            <a:ext cx="204026" cy="1076975"/>
          </a:xfrm>
          <a:prstGeom prst="bentConnector3">
            <a:avLst>
              <a:gd name="adj1" fmla="val 3755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95" name="Oval 94">
            <a:extLst>
              <a:ext uri="{FF2B5EF4-FFF2-40B4-BE49-F238E27FC236}">
                <a16:creationId xmlns:a16="http://schemas.microsoft.com/office/drawing/2014/main" id="{D207F068-FDEC-44FF-9BBD-538E946151A4}"/>
              </a:ext>
            </a:extLst>
          </p:cNvPr>
          <p:cNvSpPr/>
          <p:nvPr/>
        </p:nvSpPr>
        <p:spPr>
          <a:xfrm>
            <a:off x="6529875" y="4686109"/>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cxnSp>
        <p:nvCxnSpPr>
          <p:cNvPr id="110" name="Connector: Elbow 178">
            <a:extLst>
              <a:ext uri="{FF2B5EF4-FFF2-40B4-BE49-F238E27FC236}">
                <a16:creationId xmlns:a16="http://schemas.microsoft.com/office/drawing/2014/main" id="{A4C1A3FC-83E0-4960-85B7-39F92EF05068}"/>
              </a:ext>
            </a:extLst>
          </p:cNvPr>
          <p:cNvCxnSpPr>
            <a:cxnSpLocks/>
          </p:cNvCxnSpPr>
          <p:nvPr/>
        </p:nvCxnSpPr>
        <p:spPr>
          <a:xfrm rot="5400000">
            <a:off x="4760078" y="4086372"/>
            <a:ext cx="306996" cy="1222134"/>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nector: Elbow 180">
            <a:extLst>
              <a:ext uri="{FF2B5EF4-FFF2-40B4-BE49-F238E27FC236}">
                <a16:creationId xmlns:a16="http://schemas.microsoft.com/office/drawing/2014/main" id="{9FAE39D5-72EB-4F8D-BD0A-3CE99A4BD45B}"/>
              </a:ext>
            </a:extLst>
          </p:cNvPr>
          <p:cNvCxnSpPr>
            <a:cxnSpLocks/>
          </p:cNvCxnSpPr>
          <p:nvPr/>
        </p:nvCxnSpPr>
        <p:spPr>
          <a:xfrm rot="5400000">
            <a:off x="4697799" y="4057688"/>
            <a:ext cx="230959" cy="1151984"/>
          </a:xfrm>
          <a:prstGeom prst="bentConnector3">
            <a:avLst>
              <a:gd name="adj1" fmla="val 50000"/>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13" name="Oval 112">
            <a:extLst>
              <a:ext uri="{FF2B5EF4-FFF2-40B4-BE49-F238E27FC236}">
                <a16:creationId xmlns:a16="http://schemas.microsoft.com/office/drawing/2014/main" id="{0A4B7892-3A5F-4185-A496-E70EBB8AA895}"/>
              </a:ext>
            </a:extLst>
          </p:cNvPr>
          <p:cNvSpPr/>
          <p:nvPr/>
        </p:nvSpPr>
        <p:spPr>
          <a:xfrm>
            <a:off x="3967844" y="4780612"/>
            <a:ext cx="365760" cy="365760"/>
          </a:xfrm>
          <a:prstGeom prst="ellipse">
            <a:avLst/>
          </a:prstGeom>
          <a:solidFill>
            <a:schemeClr val="accent4">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b="1" dirty="0">
                <a:solidFill>
                  <a:schemeClr val="tx2"/>
                </a:solidFill>
                <a:latin typeface="+mj-lt"/>
              </a:rPr>
              <a:t>+</a:t>
            </a:r>
            <a:endParaRPr lang="en-US" sz="1600" b="1" dirty="0">
              <a:solidFill>
                <a:schemeClr val="tx2"/>
              </a:solidFill>
              <a:latin typeface="+mj-lt"/>
            </a:endParaRPr>
          </a:p>
        </p:txBody>
      </p:sp>
      <p:sp>
        <p:nvSpPr>
          <p:cNvPr id="112" name="Rectangle 111">
            <a:extLst>
              <a:ext uri="{FF2B5EF4-FFF2-40B4-BE49-F238E27FC236}">
                <a16:creationId xmlns:a16="http://schemas.microsoft.com/office/drawing/2014/main" id="{B20EFB40-1612-482C-9885-ADCA76C3A23A}"/>
              </a:ext>
            </a:extLst>
          </p:cNvPr>
          <p:cNvSpPr/>
          <p:nvPr/>
        </p:nvSpPr>
        <p:spPr>
          <a:xfrm>
            <a:off x="5189988" y="4233585"/>
            <a:ext cx="701519" cy="278671"/>
          </a:xfrm>
          <a:prstGeom prst="rect">
            <a:avLst/>
          </a:prstGeom>
          <a:solidFill>
            <a:srgbClr val="D6BBE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Fork</a:t>
            </a:r>
            <a:endParaRPr lang="en-US" sz="1200" b="1" dirty="0">
              <a:solidFill>
                <a:schemeClr val="tx1">
                  <a:lumMod val="75000"/>
                  <a:lumOff val="25000"/>
                </a:schemeClr>
              </a:solidFill>
              <a:latin typeface="+mj-lt"/>
            </a:endParaRPr>
          </a:p>
        </p:txBody>
      </p:sp>
      <p:cxnSp>
        <p:nvCxnSpPr>
          <p:cNvPr id="114" name="Connector: Elbow 199">
            <a:extLst>
              <a:ext uri="{FF2B5EF4-FFF2-40B4-BE49-F238E27FC236}">
                <a16:creationId xmlns:a16="http://schemas.microsoft.com/office/drawing/2014/main" id="{5088CD98-2504-4112-B5B9-B0A903819DC9}"/>
              </a:ext>
            </a:extLst>
          </p:cNvPr>
          <p:cNvCxnSpPr>
            <a:cxnSpLocks/>
          </p:cNvCxnSpPr>
          <p:nvPr/>
        </p:nvCxnSpPr>
        <p:spPr>
          <a:xfrm rot="16200000" flipH="1">
            <a:off x="6824637" y="5596193"/>
            <a:ext cx="731520" cy="548640"/>
          </a:xfrm>
          <a:prstGeom prst="bentConnector3">
            <a:avLst>
              <a:gd name="adj1" fmla="val 34418"/>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9" name="Parallelogram 88">
            <a:extLst>
              <a:ext uri="{FF2B5EF4-FFF2-40B4-BE49-F238E27FC236}">
                <a16:creationId xmlns:a16="http://schemas.microsoft.com/office/drawing/2014/main" id="{810D8D01-12BD-4E99-8370-F1FAC4940093}"/>
              </a:ext>
            </a:extLst>
          </p:cNvPr>
          <p:cNvSpPr/>
          <p:nvPr/>
        </p:nvSpPr>
        <p:spPr>
          <a:xfrm>
            <a:off x="7074828" y="6019838"/>
            <a:ext cx="923664" cy="242283"/>
          </a:xfrm>
          <a:prstGeom prst="parallelogram">
            <a:avLst/>
          </a:prstGeom>
          <a:solidFill>
            <a:srgbClr val="FF9F9F"/>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200" b="1" dirty="0">
                <a:solidFill>
                  <a:schemeClr val="tx1">
                    <a:lumMod val="75000"/>
                    <a:lumOff val="25000"/>
                  </a:schemeClr>
                </a:solidFill>
                <a:latin typeface="+mj-lt"/>
              </a:rPr>
              <a:t>Commit</a:t>
            </a:r>
            <a:endParaRPr lang="en-US" sz="1200" b="1" dirty="0">
              <a:solidFill>
                <a:schemeClr val="tx1">
                  <a:lumMod val="75000"/>
                  <a:lumOff val="25000"/>
                </a:schemeClr>
              </a:solidFill>
              <a:latin typeface="+mj-lt"/>
            </a:endParaRPr>
          </a:p>
        </p:txBody>
      </p:sp>
      <p:cxnSp>
        <p:nvCxnSpPr>
          <p:cNvPr id="52" name="Straight Arrow Connector 51"/>
          <p:cNvCxnSpPr/>
          <p:nvPr/>
        </p:nvCxnSpPr>
        <p:spPr>
          <a:xfrm flipH="1">
            <a:off x="7755754" y="3541678"/>
            <a:ext cx="527726" cy="2446506"/>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5867124" y="3512367"/>
            <a:ext cx="2256895" cy="2211187"/>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4568798" y="3512366"/>
            <a:ext cx="3345619" cy="1765962"/>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7" name="Content Placeholder 2"/>
          <p:cNvSpPr>
            <a:spLocks noGrp="1"/>
          </p:cNvSpPr>
          <p:nvPr>
            <p:ph idx="1"/>
          </p:nvPr>
        </p:nvSpPr>
        <p:spPr>
          <a:xfrm>
            <a:off x="1055440" y="1099742"/>
            <a:ext cx="9577064" cy="1249138"/>
          </a:xfrm>
        </p:spPr>
        <p:txBody>
          <a:bodyPr>
            <a:noAutofit/>
          </a:bodyPr>
          <a:lstStyle/>
          <a:p>
            <a:pPr>
              <a:lnSpc>
                <a:spcPct val="90000"/>
              </a:lnSpc>
            </a:pPr>
            <a:r>
              <a:rPr lang="en-US" altLang="en-US" sz="2200" dirty="0">
                <a:latin typeface="+mj-lt"/>
              </a:rPr>
              <a:t>Commit units</a:t>
            </a:r>
          </a:p>
          <a:p>
            <a:pPr lvl="1"/>
            <a:r>
              <a:rPr lang="en-US" sz="2000" dirty="0">
                <a:latin typeface="+mj-lt"/>
              </a:rPr>
              <a:t>On each path </a:t>
            </a:r>
            <a:r>
              <a:rPr lang="en-US" sz="2000" dirty="0" smtClean="0">
                <a:latin typeface="+mj-lt"/>
              </a:rPr>
              <a:t>from the </a:t>
            </a:r>
            <a:r>
              <a:rPr lang="en-US" sz="2000" dirty="0">
                <a:latin typeface="+mj-lt"/>
              </a:rPr>
              <a:t>Speculator </a:t>
            </a:r>
            <a:r>
              <a:rPr lang="en-US" sz="2000" dirty="0" smtClean="0">
                <a:latin typeface="+mj-lt"/>
              </a:rPr>
              <a:t>to an </a:t>
            </a:r>
            <a:r>
              <a:rPr lang="en-US" sz="2000" dirty="0">
                <a:latin typeface="+mj-lt"/>
              </a:rPr>
              <a:t>exit point, a store unit, or the Speculator</a:t>
            </a:r>
          </a:p>
          <a:p>
            <a:pPr lvl="1"/>
            <a:r>
              <a:rPr lang="en-US" altLang="en-US" sz="2000" dirty="0">
                <a:latin typeface="+mj-lt"/>
              </a:rPr>
              <a:t>As far as possible from the Speculator</a:t>
            </a:r>
          </a:p>
          <a:p>
            <a:pPr marL="393192" lvl="1" indent="0">
              <a:buNone/>
            </a:pPr>
            <a:r>
              <a:rPr lang="en-US" sz="2000" dirty="0">
                <a:latin typeface="+mj-lt"/>
              </a:rPr>
              <a:t> </a:t>
            </a:r>
          </a:p>
        </p:txBody>
      </p:sp>
    </p:spTree>
    <p:extLst>
      <p:ext uri="{BB962C8B-B14F-4D97-AF65-F5344CB8AC3E}">
        <p14:creationId xmlns:p14="http://schemas.microsoft.com/office/powerpoint/2010/main" val="2167972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668016" y="-228600"/>
            <a:ext cx="8964488" cy="1143000"/>
          </a:xfrm>
        </p:spPr>
        <p:txBody>
          <a:bodyPr>
            <a:normAutofit/>
          </a:bodyPr>
          <a:lstStyle/>
          <a:p>
            <a:pPr algn="ctr"/>
            <a:r>
              <a:rPr lang="en-US" sz="3600" dirty="0"/>
              <a:t>Speculative Tag</a:t>
            </a:r>
          </a:p>
        </p:txBody>
      </p:sp>
      <p:sp>
        <p:nvSpPr>
          <p:cNvPr id="17" name="Content Placeholder 2"/>
          <p:cNvSpPr>
            <a:spLocks noGrp="1"/>
          </p:cNvSpPr>
          <p:nvPr>
            <p:ph idx="1"/>
          </p:nvPr>
        </p:nvSpPr>
        <p:spPr>
          <a:xfrm>
            <a:off x="1055440" y="1052736"/>
            <a:ext cx="9540552" cy="2376264"/>
          </a:xfrm>
        </p:spPr>
        <p:txBody>
          <a:bodyPr>
            <a:noAutofit/>
          </a:bodyPr>
          <a:lstStyle/>
          <a:p>
            <a:r>
              <a:rPr lang="en-US" sz="2400" dirty="0">
                <a:latin typeface="+mj-lt"/>
              </a:rPr>
              <a:t>Extending dataflow components with a speculative tag </a:t>
            </a:r>
          </a:p>
          <a:p>
            <a:pPr lvl="1"/>
            <a:r>
              <a:rPr lang="en-US" sz="2000" dirty="0">
                <a:latin typeface="+mj-lt"/>
              </a:rPr>
              <a:t>An additional bit propagated with the data or </a:t>
            </a:r>
            <a:r>
              <a:rPr lang="en-US" sz="2000" dirty="0" err="1">
                <a:latin typeface="+mj-lt"/>
              </a:rPr>
              <a:t>OR’ed</a:t>
            </a:r>
            <a:r>
              <a:rPr lang="en-US" sz="2000" dirty="0">
                <a:latin typeface="+mj-lt"/>
              </a:rPr>
              <a:t> from all inputs</a:t>
            </a:r>
          </a:p>
        </p:txBody>
      </p:sp>
      <p:sp>
        <p:nvSpPr>
          <p:cNvPr id="3" name="Slide Number Placeholder 2"/>
          <p:cNvSpPr>
            <a:spLocks noGrp="1"/>
          </p:cNvSpPr>
          <p:nvPr>
            <p:ph type="sldNum" sz="quarter" idx="12"/>
          </p:nvPr>
        </p:nvSpPr>
        <p:spPr/>
        <p:txBody>
          <a:bodyPr/>
          <a:lstStyle/>
          <a:p>
            <a:fld id="{A33FDA8A-BBFB-48A1-88B9-4C7DF46BF3B4}" type="slidenum">
              <a:rPr lang="hr-HR" smtClean="0"/>
              <a:pPr/>
              <a:t>34</a:t>
            </a:fld>
            <a:endParaRPr lang="hr-HR"/>
          </a:p>
        </p:txBody>
      </p:sp>
      <p:cxnSp>
        <p:nvCxnSpPr>
          <p:cNvPr id="18" name="Straight Connector 17">
            <a:extLst>
              <a:ext uri="{FF2B5EF4-FFF2-40B4-BE49-F238E27FC236}">
                <a16:creationId xmlns:a16="http://schemas.microsoft.com/office/drawing/2014/main" id="{BCD1B17E-B13E-42AB-A32C-896B81B3557F}"/>
              </a:ext>
            </a:extLst>
          </p:cNvPr>
          <p:cNvCxnSpPr>
            <a:cxnSpLocks/>
          </p:cNvCxnSpPr>
          <p:nvPr/>
        </p:nvCxnSpPr>
        <p:spPr>
          <a:xfrm>
            <a:off x="6792650" y="4710317"/>
            <a:ext cx="73152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CD39B9A-4910-4A9A-8F13-3DAA5C562BCB}"/>
              </a:ext>
            </a:extLst>
          </p:cNvPr>
          <p:cNvCxnSpPr>
            <a:cxnSpLocks/>
          </p:cNvCxnSpPr>
          <p:nvPr/>
        </p:nvCxnSpPr>
        <p:spPr>
          <a:xfrm>
            <a:off x="6792650" y="4910372"/>
            <a:ext cx="731520" cy="0"/>
          </a:xfrm>
          <a:prstGeom prst="line">
            <a:avLst/>
          </a:pr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D31B71A-FDF1-47AC-97D0-E7B4DD660DC3}"/>
              </a:ext>
            </a:extLst>
          </p:cNvPr>
          <p:cNvSpPr txBox="1"/>
          <p:nvPr/>
        </p:nvSpPr>
        <p:spPr>
          <a:xfrm>
            <a:off x="7294361" y="4525377"/>
            <a:ext cx="2106270"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mj-lt"/>
              </a:rPr>
              <a:t>data + handshake</a:t>
            </a:r>
          </a:p>
        </p:txBody>
      </p:sp>
      <p:sp>
        <p:nvSpPr>
          <p:cNvPr id="21" name="TextBox 20">
            <a:extLst>
              <a:ext uri="{FF2B5EF4-FFF2-40B4-BE49-F238E27FC236}">
                <a16:creationId xmlns:a16="http://schemas.microsoft.com/office/drawing/2014/main" id="{5B1699E8-4305-45A4-9A4D-B639F2069615}"/>
              </a:ext>
            </a:extLst>
          </p:cNvPr>
          <p:cNvSpPr txBox="1"/>
          <p:nvPr/>
        </p:nvSpPr>
        <p:spPr>
          <a:xfrm>
            <a:off x="7348625" y="4710317"/>
            <a:ext cx="1794374" cy="338554"/>
          </a:xfrm>
          <a:prstGeom prst="rect">
            <a:avLst/>
          </a:prstGeom>
          <a:noFill/>
        </p:spPr>
        <p:txBody>
          <a:bodyPr wrap="square" rtlCol="0">
            <a:spAutoFit/>
          </a:bodyPr>
          <a:lstStyle/>
          <a:p>
            <a:pPr algn="ctr"/>
            <a:r>
              <a:rPr lang="hr-HR" sz="1600" b="1" dirty="0">
                <a:solidFill>
                  <a:schemeClr val="tx1">
                    <a:lumMod val="75000"/>
                    <a:lumOff val="25000"/>
                  </a:schemeClr>
                </a:solidFill>
                <a:latin typeface="+mj-lt"/>
              </a:rPr>
              <a:t>speculative tag</a:t>
            </a:r>
            <a:endParaRPr lang="en-US" sz="1600" b="1" dirty="0">
              <a:solidFill>
                <a:schemeClr val="tx1">
                  <a:lumMod val="75000"/>
                  <a:lumOff val="25000"/>
                </a:schemeClr>
              </a:solidFill>
              <a:latin typeface="+mj-lt"/>
            </a:endParaRPr>
          </a:p>
        </p:txBody>
      </p:sp>
      <p:cxnSp>
        <p:nvCxnSpPr>
          <p:cNvPr id="25" name="Connector: Elbow 72">
            <a:extLst>
              <a:ext uri="{FF2B5EF4-FFF2-40B4-BE49-F238E27FC236}">
                <a16:creationId xmlns:a16="http://schemas.microsoft.com/office/drawing/2014/main" id="{E2461D30-FA0A-4C1E-87DB-3031FF8AB78C}"/>
              </a:ext>
            </a:extLst>
          </p:cNvPr>
          <p:cNvCxnSpPr>
            <a:cxnSpLocks/>
          </p:cNvCxnSpPr>
          <p:nvPr/>
        </p:nvCxnSpPr>
        <p:spPr>
          <a:xfrm rot="5400000">
            <a:off x="2887776" y="3755084"/>
            <a:ext cx="591474" cy="511730"/>
          </a:xfrm>
          <a:prstGeom prst="bentConnector3">
            <a:avLst>
              <a:gd name="adj1" fmla="val 4804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72">
            <a:extLst>
              <a:ext uri="{FF2B5EF4-FFF2-40B4-BE49-F238E27FC236}">
                <a16:creationId xmlns:a16="http://schemas.microsoft.com/office/drawing/2014/main" id="{E2461D30-FA0A-4C1E-87DB-3031FF8AB78C}"/>
              </a:ext>
            </a:extLst>
          </p:cNvPr>
          <p:cNvCxnSpPr>
            <a:cxnSpLocks/>
          </p:cNvCxnSpPr>
          <p:nvPr/>
        </p:nvCxnSpPr>
        <p:spPr>
          <a:xfrm rot="5400000" flipH="1" flipV="1">
            <a:off x="2995479" y="3702278"/>
            <a:ext cx="548640" cy="502920"/>
          </a:xfrm>
          <a:prstGeom prst="bentConnector3">
            <a:avLst>
              <a:gd name="adj1" fmla="val 27956"/>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A1DE3C1-565E-44FA-8408-72673412612C}"/>
              </a:ext>
            </a:extLst>
          </p:cNvPr>
          <p:cNvCxnSpPr>
            <a:cxnSpLocks/>
          </p:cNvCxnSpPr>
          <p:nvPr/>
        </p:nvCxnSpPr>
        <p:spPr>
          <a:xfrm>
            <a:off x="5762021" y="2847192"/>
            <a:ext cx="0" cy="54864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A1DE3C1-565E-44FA-8408-72673412612C}"/>
              </a:ext>
            </a:extLst>
          </p:cNvPr>
          <p:cNvCxnSpPr>
            <a:cxnSpLocks/>
          </p:cNvCxnSpPr>
          <p:nvPr/>
        </p:nvCxnSpPr>
        <p:spPr>
          <a:xfrm>
            <a:off x="5762021" y="3849315"/>
            <a:ext cx="0" cy="355539"/>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A1DE3C1-565E-44FA-8408-72673412612C}"/>
              </a:ext>
            </a:extLst>
          </p:cNvPr>
          <p:cNvCxnSpPr>
            <a:cxnSpLocks/>
          </p:cNvCxnSpPr>
          <p:nvPr/>
        </p:nvCxnSpPr>
        <p:spPr>
          <a:xfrm flipH="1">
            <a:off x="5875573" y="2847192"/>
            <a:ext cx="2671" cy="640080"/>
          </a:xfrm>
          <a:prstGeom prst="straightConnector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A1DE3C1-565E-44FA-8408-72673412612C}"/>
              </a:ext>
            </a:extLst>
          </p:cNvPr>
          <p:cNvCxnSpPr>
            <a:cxnSpLocks/>
          </p:cNvCxnSpPr>
          <p:nvPr/>
        </p:nvCxnSpPr>
        <p:spPr>
          <a:xfrm flipH="1">
            <a:off x="5861587" y="3839937"/>
            <a:ext cx="2671" cy="379587"/>
          </a:xfrm>
          <a:prstGeom prst="straightConnector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4" name="Connector: Elbow 74">
            <a:extLst>
              <a:ext uri="{FF2B5EF4-FFF2-40B4-BE49-F238E27FC236}">
                <a16:creationId xmlns:a16="http://schemas.microsoft.com/office/drawing/2014/main" id="{4ECF6603-BDA2-47EF-8216-9EE4F3F4111B}"/>
              </a:ext>
            </a:extLst>
          </p:cNvPr>
          <p:cNvCxnSpPr>
            <a:cxnSpLocks/>
            <a:endCxn id="36" idx="1"/>
          </p:cNvCxnSpPr>
          <p:nvPr/>
        </p:nvCxnSpPr>
        <p:spPr>
          <a:xfrm rot="16200000" flipH="1">
            <a:off x="6769746" y="2821069"/>
            <a:ext cx="591472" cy="551326"/>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A1DE3C1-565E-44FA-8408-72673412612C}"/>
              </a:ext>
            </a:extLst>
          </p:cNvPr>
          <p:cNvCxnSpPr>
            <a:cxnSpLocks/>
          </p:cNvCxnSpPr>
          <p:nvPr/>
        </p:nvCxnSpPr>
        <p:spPr>
          <a:xfrm>
            <a:off x="7538576" y="3875424"/>
            <a:ext cx="0" cy="355539"/>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64B04E07-C203-4055-969E-30F3439C77E4}"/>
              </a:ext>
            </a:extLst>
          </p:cNvPr>
          <p:cNvSpPr/>
          <p:nvPr/>
        </p:nvSpPr>
        <p:spPr>
          <a:xfrm>
            <a:off x="7259367" y="3311388"/>
            <a:ext cx="558418" cy="553653"/>
          </a:xfrm>
          <a:prstGeom prst="ellipse">
            <a:avLst/>
          </a:prstGeom>
          <a:solidFill>
            <a:srgbClr val="FFFF99"/>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a:t>
            </a:r>
            <a:endParaRPr lang="en-US" sz="3200" b="1" dirty="0">
              <a:solidFill>
                <a:schemeClr val="tx2"/>
              </a:solidFill>
              <a:latin typeface="+mj-lt"/>
            </a:endParaRPr>
          </a:p>
        </p:txBody>
      </p:sp>
      <p:sp>
        <p:nvSpPr>
          <p:cNvPr id="37" name="Oval 36"/>
          <p:cNvSpPr/>
          <p:nvPr/>
        </p:nvSpPr>
        <p:spPr>
          <a:xfrm>
            <a:off x="8474418" y="3260058"/>
            <a:ext cx="503499" cy="573122"/>
          </a:xfrm>
          <a:prstGeom prst="ellipse">
            <a:avLst/>
          </a:prstGeom>
          <a:solidFill>
            <a:schemeClr val="accent1">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Oval 37"/>
          <p:cNvSpPr/>
          <p:nvPr/>
        </p:nvSpPr>
        <p:spPr>
          <a:xfrm>
            <a:off x="8420875" y="3139368"/>
            <a:ext cx="609127" cy="410565"/>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Oval 38"/>
          <p:cNvSpPr/>
          <p:nvPr/>
        </p:nvSpPr>
        <p:spPr>
          <a:xfrm>
            <a:off x="7866670" y="3207035"/>
            <a:ext cx="597155" cy="41056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0" name="Oval 39"/>
          <p:cNvSpPr/>
          <p:nvPr/>
        </p:nvSpPr>
        <p:spPr>
          <a:xfrm>
            <a:off x="8968584" y="3177125"/>
            <a:ext cx="727817" cy="41056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Oval 40"/>
          <p:cNvSpPr/>
          <p:nvPr/>
        </p:nvSpPr>
        <p:spPr>
          <a:xfrm>
            <a:off x="8332856" y="2959551"/>
            <a:ext cx="727817" cy="41056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42" name="Connector: Elbow 72">
            <a:extLst>
              <a:ext uri="{FF2B5EF4-FFF2-40B4-BE49-F238E27FC236}">
                <a16:creationId xmlns:a16="http://schemas.microsoft.com/office/drawing/2014/main" id="{E2461D30-FA0A-4C1E-87DB-3031FF8AB78C}"/>
              </a:ext>
            </a:extLst>
          </p:cNvPr>
          <p:cNvCxnSpPr>
            <a:cxnSpLocks/>
          </p:cNvCxnSpPr>
          <p:nvPr/>
        </p:nvCxnSpPr>
        <p:spPr>
          <a:xfrm>
            <a:off x="6703305" y="2791312"/>
            <a:ext cx="1874520" cy="731520"/>
          </a:xfrm>
          <a:prstGeom prst="bentConnector4">
            <a:avLst>
              <a:gd name="adj1" fmla="val 831"/>
              <a:gd name="adj2" fmla="val 53664"/>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3" name="Connector: Elbow 72">
            <a:extLst>
              <a:ext uri="{FF2B5EF4-FFF2-40B4-BE49-F238E27FC236}">
                <a16:creationId xmlns:a16="http://schemas.microsoft.com/office/drawing/2014/main" id="{E2461D30-FA0A-4C1E-87DB-3031FF8AB78C}"/>
              </a:ext>
            </a:extLst>
          </p:cNvPr>
          <p:cNvCxnSpPr>
            <a:cxnSpLocks/>
            <a:endCxn id="36" idx="7"/>
          </p:cNvCxnSpPr>
          <p:nvPr/>
        </p:nvCxnSpPr>
        <p:spPr>
          <a:xfrm rot="5400000">
            <a:off x="7696135" y="2840866"/>
            <a:ext cx="591474" cy="511730"/>
          </a:xfrm>
          <a:prstGeom prst="bentConnector3">
            <a:avLst>
              <a:gd name="adj1" fmla="val 4804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72">
            <a:extLst>
              <a:ext uri="{FF2B5EF4-FFF2-40B4-BE49-F238E27FC236}">
                <a16:creationId xmlns:a16="http://schemas.microsoft.com/office/drawing/2014/main" id="{E2461D30-FA0A-4C1E-87DB-3031FF8AB78C}"/>
              </a:ext>
            </a:extLst>
          </p:cNvPr>
          <p:cNvCxnSpPr>
            <a:cxnSpLocks/>
          </p:cNvCxnSpPr>
          <p:nvPr/>
        </p:nvCxnSpPr>
        <p:spPr>
          <a:xfrm rot="16200000" flipH="1">
            <a:off x="8241219" y="2872369"/>
            <a:ext cx="731520" cy="548640"/>
          </a:xfrm>
          <a:prstGeom prst="bentConnector3">
            <a:avLst>
              <a:gd name="adj1" fmla="val 42323"/>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A1DE3C1-565E-44FA-8408-72673412612C}"/>
              </a:ext>
            </a:extLst>
          </p:cNvPr>
          <p:cNvCxnSpPr>
            <a:cxnSpLocks/>
          </p:cNvCxnSpPr>
          <p:nvPr/>
        </p:nvCxnSpPr>
        <p:spPr>
          <a:xfrm>
            <a:off x="8717842" y="3833181"/>
            <a:ext cx="0" cy="355539"/>
          </a:xfrm>
          <a:prstGeom prst="straightConnector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2A32BBA-8735-41CA-84A4-0A6C92C07C5E}"/>
              </a:ext>
            </a:extLst>
          </p:cNvPr>
          <p:cNvSpPr/>
          <p:nvPr/>
        </p:nvSpPr>
        <p:spPr>
          <a:xfrm>
            <a:off x="5360428" y="3382358"/>
            <a:ext cx="852086" cy="466437"/>
          </a:xfrm>
          <a:prstGeom prst="rect">
            <a:avLst/>
          </a:prstGeom>
          <a:solidFill>
            <a:srgbClr val="92D05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Buff</a:t>
            </a:r>
            <a:endParaRPr lang="en-US" sz="1600" b="1" dirty="0">
              <a:solidFill>
                <a:schemeClr val="tx1">
                  <a:lumMod val="75000"/>
                  <a:lumOff val="25000"/>
                </a:schemeClr>
              </a:solidFill>
              <a:latin typeface="+mj-lt"/>
            </a:endParaRPr>
          </a:p>
        </p:txBody>
      </p:sp>
      <p:cxnSp>
        <p:nvCxnSpPr>
          <p:cNvPr id="52" name="Straight Arrow Connector 51">
            <a:extLst>
              <a:ext uri="{FF2B5EF4-FFF2-40B4-BE49-F238E27FC236}">
                <a16:creationId xmlns:a16="http://schemas.microsoft.com/office/drawing/2014/main" id="{FA1DE3C1-565E-44FA-8408-72673412612C}"/>
              </a:ext>
            </a:extLst>
          </p:cNvPr>
          <p:cNvCxnSpPr>
            <a:cxnSpLocks/>
          </p:cNvCxnSpPr>
          <p:nvPr/>
        </p:nvCxnSpPr>
        <p:spPr>
          <a:xfrm>
            <a:off x="3715620" y="2800994"/>
            <a:ext cx="0" cy="54864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A1DE3C1-565E-44FA-8408-72673412612C}"/>
              </a:ext>
            </a:extLst>
          </p:cNvPr>
          <p:cNvCxnSpPr>
            <a:cxnSpLocks/>
          </p:cNvCxnSpPr>
          <p:nvPr/>
        </p:nvCxnSpPr>
        <p:spPr>
          <a:xfrm flipH="1">
            <a:off x="3829172" y="2800994"/>
            <a:ext cx="2671" cy="640080"/>
          </a:xfrm>
          <a:prstGeom prst="straightConnector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FA1DE3C1-565E-44FA-8408-72673412612C}"/>
              </a:ext>
            </a:extLst>
          </p:cNvPr>
          <p:cNvCxnSpPr>
            <a:cxnSpLocks/>
          </p:cNvCxnSpPr>
          <p:nvPr/>
        </p:nvCxnSpPr>
        <p:spPr>
          <a:xfrm>
            <a:off x="3737622" y="3770744"/>
            <a:ext cx="0" cy="54864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A1DE3C1-565E-44FA-8408-72673412612C}"/>
              </a:ext>
            </a:extLst>
          </p:cNvPr>
          <p:cNvCxnSpPr>
            <a:cxnSpLocks/>
          </p:cNvCxnSpPr>
          <p:nvPr/>
        </p:nvCxnSpPr>
        <p:spPr>
          <a:xfrm flipH="1">
            <a:off x="3832604" y="3679304"/>
            <a:ext cx="2671" cy="640080"/>
          </a:xfrm>
          <a:prstGeom prst="straightConnector1">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56" name="Connector: Elbow 72">
            <a:extLst>
              <a:ext uri="{FF2B5EF4-FFF2-40B4-BE49-F238E27FC236}">
                <a16:creationId xmlns:a16="http://schemas.microsoft.com/office/drawing/2014/main" id="{E2461D30-FA0A-4C1E-87DB-3031FF8AB78C}"/>
              </a:ext>
            </a:extLst>
          </p:cNvPr>
          <p:cNvCxnSpPr>
            <a:cxnSpLocks/>
          </p:cNvCxnSpPr>
          <p:nvPr/>
        </p:nvCxnSpPr>
        <p:spPr>
          <a:xfrm rot="16200000" flipH="1">
            <a:off x="4032230" y="3777722"/>
            <a:ext cx="591474" cy="511730"/>
          </a:xfrm>
          <a:prstGeom prst="bentConnector3">
            <a:avLst>
              <a:gd name="adj1" fmla="val 4804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72">
            <a:extLst>
              <a:ext uri="{FF2B5EF4-FFF2-40B4-BE49-F238E27FC236}">
                <a16:creationId xmlns:a16="http://schemas.microsoft.com/office/drawing/2014/main" id="{E2461D30-FA0A-4C1E-87DB-3031FF8AB78C}"/>
              </a:ext>
            </a:extLst>
          </p:cNvPr>
          <p:cNvCxnSpPr>
            <a:cxnSpLocks/>
          </p:cNvCxnSpPr>
          <p:nvPr/>
        </p:nvCxnSpPr>
        <p:spPr>
          <a:xfrm rot="16200000" flipV="1">
            <a:off x="4130060" y="3724916"/>
            <a:ext cx="548640" cy="502920"/>
          </a:xfrm>
          <a:prstGeom prst="bentConnector3">
            <a:avLst>
              <a:gd name="adj1" fmla="val 56289"/>
            </a:avLst>
          </a:prstGeom>
          <a:ln w="38100">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F8998ED-010F-4053-8B65-D684521F7C87}"/>
              </a:ext>
            </a:extLst>
          </p:cNvPr>
          <p:cNvSpPr/>
          <p:nvPr/>
        </p:nvSpPr>
        <p:spPr>
          <a:xfrm>
            <a:off x="3337500" y="3386175"/>
            <a:ext cx="861032" cy="450774"/>
          </a:xfrm>
          <a:prstGeom prst="rect">
            <a:avLst/>
          </a:prstGeom>
          <a:solidFill>
            <a:srgbClr val="D6BBE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en-US" sz="1600" b="1" dirty="0">
                <a:solidFill>
                  <a:schemeClr val="tx1">
                    <a:lumMod val="75000"/>
                    <a:lumOff val="25000"/>
                  </a:schemeClr>
                </a:solidFill>
                <a:latin typeface="+mj-lt"/>
              </a:rPr>
              <a:t>Fork</a:t>
            </a:r>
          </a:p>
        </p:txBody>
      </p:sp>
    </p:spTree>
    <p:extLst>
      <p:ext uri="{BB962C8B-B14F-4D97-AF65-F5344CB8AC3E}">
        <p14:creationId xmlns:p14="http://schemas.microsoft.com/office/powerpoint/2010/main" val="19632238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5" name="Connector: Elbow 121">
            <a:extLst>
              <a:ext uri="{FF2B5EF4-FFF2-40B4-BE49-F238E27FC236}">
                <a16:creationId xmlns:a16="http://schemas.microsoft.com/office/drawing/2014/main" id="{2EF53138-75F2-4FCA-8F40-37927809A891}"/>
              </a:ext>
            </a:extLst>
          </p:cNvPr>
          <p:cNvCxnSpPr>
            <a:cxnSpLocks/>
          </p:cNvCxnSpPr>
          <p:nvPr/>
        </p:nvCxnSpPr>
        <p:spPr>
          <a:xfrm rot="5400000" flipH="1" flipV="1">
            <a:off x="777415" y="2781959"/>
            <a:ext cx="4480560" cy="1317324"/>
          </a:xfrm>
          <a:prstGeom prst="bentConnector5">
            <a:avLst>
              <a:gd name="adj1" fmla="val -4834"/>
              <a:gd name="adj2" fmla="val -42941"/>
              <a:gd name="adj3" fmla="val 104834"/>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F8DC70FF-2774-4B39-92C3-199BD2AEA584}"/>
              </a:ext>
            </a:extLst>
          </p:cNvPr>
          <p:cNvCxnSpPr>
            <a:cxnSpLocks/>
          </p:cNvCxnSpPr>
          <p:nvPr/>
        </p:nvCxnSpPr>
        <p:spPr>
          <a:xfrm>
            <a:off x="2822136" y="5695664"/>
            <a:ext cx="0" cy="39763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33FDA8A-BBFB-48A1-88B9-4C7DF46BF3B4}" type="slidenum">
              <a:rPr lang="hr-HR" smtClean="0"/>
              <a:pPr/>
              <a:t>35</a:t>
            </a:fld>
            <a:endParaRPr lang="hr-HR"/>
          </a:p>
        </p:txBody>
      </p:sp>
      <p:sp>
        <p:nvSpPr>
          <p:cNvPr id="64" name="Title 1"/>
          <p:cNvSpPr txBox="1">
            <a:spLocks/>
          </p:cNvSpPr>
          <p:nvPr/>
        </p:nvSpPr>
        <p:spPr>
          <a:xfrm>
            <a:off x="1668016" y="-41998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Speculative Dataflow Circuit</a:t>
            </a:r>
            <a:endParaRPr lang="en-US" sz="3600" baseline="30000" dirty="0"/>
          </a:p>
        </p:txBody>
      </p:sp>
      <p:sp>
        <p:nvSpPr>
          <p:cNvPr id="87" name="Rectangle 86">
            <a:extLst>
              <a:ext uri="{FF2B5EF4-FFF2-40B4-BE49-F238E27FC236}">
                <a16:creationId xmlns:a16="http://schemas.microsoft.com/office/drawing/2014/main" id="{E1987457-886F-4A74-BE00-2F131BF670E5}"/>
              </a:ext>
            </a:extLst>
          </p:cNvPr>
          <p:cNvSpPr/>
          <p:nvPr/>
        </p:nvSpPr>
        <p:spPr>
          <a:xfrm>
            <a:off x="2207568" y="5367867"/>
            <a:ext cx="822960" cy="355539"/>
          </a:xfrm>
          <a:prstGeom prst="rect">
            <a:avLst/>
          </a:prstGeom>
          <a:solidFill>
            <a:srgbClr val="AACC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Branch</a:t>
            </a:r>
            <a:endParaRPr lang="en-US" sz="1600" b="1" dirty="0">
              <a:solidFill>
                <a:schemeClr val="tx1">
                  <a:lumMod val="75000"/>
                  <a:lumOff val="25000"/>
                </a:schemeClr>
              </a:solidFill>
              <a:latin typeface="+mj-lt"/>
            </a:endParaRPr>
          </a:p>
        </p:txBody>
      </p:sp>
      <p:cxnSp>
        <p:nvCxnSpPr>
          <p:cNvPr id="95" name="Connector: Elbow 122">
            <a:extLst>
              <a:ext uri="{FF2B5EF4-FFF2-40B4-BE49-F238E27FC236}">
                <a16:creationId xmlns:a16="http://schemas.microsoft.com/office/drawing/2014/main" id="{A387702F-86A1-4A94-AF57-DB580717FB14}"/>
              </a:ext>
            </a:extLst>
          </p:cNvPr>
          <p:cNvCxnSpPr>
            <a:cxnSpLocks/>
          </p:cNvCxnSpPr>
          <p:nvPr/>
        </p:nvCxnSpPr>
        <p:spPr>
          <a:xfrm rot="16200000" flipH="1">
            <a:off x="4496378" y="2348562"/>
            <a:ext cx="365760" cy="822960"/>
          </a:xfrm>
          <a:prstGeom prst="bentConnector3">
            <a:avLst>
              <a:gd name="adj1" fmla="val 3722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BA99829F-3C57-448C-B219-85C82DEED860}"/>
              </a:ext>
            </a:extLst>
          </p:cNvPr>
          <p:cNvCxnSpPr/>
          <p:nvPr/>
        </p:nvCxnSpPr>
        <p:spPr>
          <a:xfrm flipH="1">
            <a:off x="2619049" y="3325792"/>
            <a:ext cx="2677" cy="202996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C5B4ED4D-009A-40CB-BFFC-1D5A80C2E755}"/>
              </a:ext>
            </a:extLst>
          </p:cNvPr>
          <p:cNvCxnSpPr>
            <a:cxnSpLocks/>
          </p:cNvCxnSpPr>
          <p:nvPr/>
        </p:nvCxnSpPr>
        <p:spPr>
          <a:xfrm>
            <a:off x="3936373" y="1468365"/>
            <a:ext cx="1" cy="25915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196C6432-E079-4C8D-A287-448253E85731}"/>
              </a:ext>
            </a:extLst>
          </p:cNvPr>
          <p:cNvCxnSpPr>
            <a:cxnSpLocks/>
          </p:cNvCxnSpPr>
          <p:nvPr/>
        </p:nvCxnSpPr>
        <p:spPr>
          <a:xfrm>
            <a:off x="4139884" y="927841"/>
            <a:ext cx="0" cy="27432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F497330D-9FC7-4DBA-8E9C-5A196DCC5E3E}"/>
              </a:ext>
            </a:extLst>
          </p:cNvPr>
          <p:cNvCxnSpPr>
            <a:cxnSpLocks/>
            <a:stCxn id="104" idx="2"/>
            <a:endCxn id="111" idx="0"/>
          </p:cNvCxnSpPr>
          <p:nvPr/>
        </p:nvCxnSpPr>
        <p:spPr>
          <a:xfrm flipH="1">
            <a:off x="3935143" y="2007471"/>
            <a:ext cx="1231" cy="25076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C2A32BBA-8735-41CA-84A4-0A6C92C07C5E}"/>
              </a:ext>
            </a:extLst>
          </p:cNvPr>
          <p:cNvSpPr/>
          <p:nvPr/>
        </p:nvSpPr>
        <p:spPr>
          <a:xfrm>
            <a:off x="3479172" y="1735019"/>
            <a:ext cx="914400" cy="355539"/>
          </a:xfrm>
          <a:prstGeom prst="rect">
            <a:avLst/>
          </a:prstGeom>
          <a:solidFill>
            <a:srgbClr val="92D05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Buff</a:t>
            </a:r>
            <a:endParaRPr lang="en-US" sz="1600" b="1" dirty="0">
              <a:solidFill>
                <a:schemeClr val="tx1">
                  <a:lumMod val="75000"/>
                  <a:lumOff val="25000"/>
                </a:schemeClr>
              </a:solidFill>
              <a:latin typeface="+mj-lt"/>
            </a:endParaRPr>
          </a:p>
        </p:txBody>
      </p:sp>
      <p:sp>
        <p:nvSpPr>
          <p:cNvPr id="107" name="Rectangle 106">
            <a:extLst>
              <a:ext uri="{FF2B5EF4-FFF2-40B4-BE49-F238E27FC236}">
                <a16:creationId xmlns:a16="http://schemas.microsoft.com/office/drawing/2014/main" id="{75B73230-9FB3-4C39-AB84-0819CD04A4F6}"/>
              </a:ext>
            </a:extLst>
          </p:cNvPr>
          <p:cNvSpPr/>
          <p:nvPr/>
        </p:nvSpPr>
        <p:spPr>
          <a:xfrm>
            <a:off x="3475333" y="2938045"/>
            <a:ext cx="914400" cy="355539"/>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927" rIns="0"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Load</a:t>
            </a:r>
            <a:r>
              <a:rPr lang="en-US" sz="1600" b="1" dirty="0">
                <a:solidFill>
                  <a:schemeClr val="tx1">
                    <a:lumMod val="75000"/>
                    <a:lumOff val="25000"/>
                  </a:schemeClr>
                </a:solidFill>
                <a:latin typeface="+mj-lt"/>
              </a:rPr>
              <a:t> a[</a:t>
            </a:r>
            <a:r>
              <a:rPr lang="en-US" sz="1600" b="1" dirty="0" err="1">
                <a:solidFill>
                  <a:schemeClr val="tx1">
                    <a:lumMod val="75000"/>
                    <a:lumOff val="25000"/>
                  </a:schemeClr>
                </a:solidFill>
                <a:latin typeface="+mj-lt"/>
              </a:rPr>
              <a:t>i</a:t>
            </a:r>
            <a:r>
              <a:rPr lang="en-US" sz="1600" b="1" dirty="0">
                <a:solidFill>
                  <a:schemeClr val="tx1">
                    <a:lumMod val="75000"/>
                    <a:lumOff val="25000"/>
                  </a:schemeClr>
                </a:solidFill>
                <a:latin typeface="+mj-lt"/>
              </a:rPr>
              <a:t>]</a:t>
            </a:r>
          </a:p>
        </p:txBody>
      </p:sp>
      <p:sp>
        <p:nvSpPr>
          <p:cNvPr id="108" name="Rectangle 107">
            <a:extLst>
              <a:ext uri="{FF2B5EF4-FFF2-40B4-BE49-F238E27FC236}">
                <a16:creationId xmlns:a16="http://schemas.microsoft.com/office/drawing/2014/main" id="{36800052-658E-4208-AA5D-BBB70FB63285}"/>
              </a:ext>
            </a:extLst>
          </p:cNvPr>
          <p:cNvSpPr/>
          <p:nvPr/>
        </p:nvSpPr>
        <p:spPr>
          <a:xfrm>
            <a:off x="4633538" y="2942129"/>
            <a:ext cx="914400" cy="347046"/>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927" rIns="0"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Load</a:t>
            </a:r>
            <a:r>
              <a:rPr lang="en-US" sz="1600" b="1" dirty="0">
                <a:solidFill>
                  <a:schemeClr val="tx1">
                    <a:lumMod val="75000"/>
                    <a:lumOff val="25000"/>
                  </a:schemeClr>
                </a:solidFill>
                <a:latin typeface="+mj-lt"/>
              </a:rPr>
              <a:t> b[</a:t>
            </a:r>
            <a:r>
              <a:rPr lang="en-US" sz="1600" b="1" dirty="0" err="1">
                <a:solidFill>
                  <a:schemeClr val="tx1">
                    <a:lumMod val="75000"/>
                    <a:lumOff val="25000"/>
                  </a:schemeClr>
                </a:solidFill>
                <a:latin typeface="+mj-lt"/>
              </a:rPr>
              <a:t>i</a:t>
            </a:r>
            <a:r>
              <a:rPr lang="en-US" sz="1600" b="1" dirty="0">
                <a:solidFill>
                  <a:schemeClr val="tx1">
                    <a:lumMod val="75000"/>
                    <a:lumOff val="25000"/>
                  </a:schemeClr>
                </a:solidFill>
                <a:latin typeface="+mj-lt"/>
              </a:rPr>
              <a:t>]</a:t>
            </a:r>
          </a:p>
        </p:txBody>
      </p:sp>
      <p:sp>
        <p:nvSpPr>
          <p:cNvPr id="109" name="Rounded Rectangle 108">
            <a:extLst>
              <a:ext uri="{FF2B5EF4-FFF2-40B4-BE49-F238E27FC236}">
                <a16:creationId xmlns:a16="http://schemas.microsoft.com/office/drawing/2014/main" id="{C7F10665-54FC-455B-ABB5-29D00F39099D}"/>
              </a:ext>
            </a:extLst>
          </p:cNvPr>
          <p:cNvSpPr/>
          <p:nvPr/>
        </p:nvSpPr>
        <p:spPr>
          <a:xfrm>
            <a:off x="4287850" y="3646915"/>
            <a:ext cx="457200" cy="1028931"/>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a:t>
            </a:r>
            <a:endParaRPr lang="en-US" sz="3200" b="1" dirty="0">
              <a:solidFill>
                <a:schemeClr val="tx2"/>
              </a:solidFill>
              <a:latin typeface="+mj-lt"/>
            </a:endParaRPr>
          </a:p>
        </p:txBody>
      </p:sp>
      <p:cxnSp>
        <p:nvCxnSpPr>
          <p:cNvPr id="110" name="Straight Arrow Connector 109">
            <a:extLst>
              <a:ext uri="{FF2B5EF4-FFF2-40B4-BE49-F238E27FC236}">
                <a16:creationId xmlns:a16="http://schemas.microsoft.com/office/drawing/2014/main" id="{05C3D846-C504-45AE-99DB-864648A76E1F}"/>
              </a:ext>
            </a:extLst>
          </p:cNvPr>
          <p:cNvCxnSpPr>
            <a:cxnSpLocks/>
            <a:stCxn id="111" idx="2"/>
            <a:endCxn id="107" idx="0"/>
          </p:cNvCxnSpPr>
          <p:nvPr/>
        </p:nvCxnSpPr>
        <p:spPr>
          <a:xfrm flipH="1">
            <a:off x="3932534" y="2613778"/>
            <a:ext cx="2609" cy="32426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796956CD-0659-4CCD-B10D-3E5AB457D2B6}"/>
              </a:ext>
            </a:extLst>
          </p:cNvPr>
          <p:cNvSpPr/>
          <p:nvPr/>
        </p:nvSpPr>
        <p:spPr>
          <a:xfrm>
            <a:off x="3477942" y="2258240"/>
            <a:ext cx="914400" cy="355539"/>
          </a:xfrm>
          <a:prstGeom prst="rect">
            <a:avLst/>
          </a:prstGeom>
          <a:solidFill>
            <a:srgbClr val="D6BBE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Fork</a:t>
            </a:r>
            <a:endParaRPr lang="en-US" sz="1600" b="1" dirty="0">
              <a:solidFill>
                <a:schemeClr val="tx1">
                  <a:lumMod val="75000"/>
                  <a:lumOff val="25000"/>
                </a:schemeClr>
              </a:solidFill>
              <a:latin typeface="+mj-lt"/>
            </a:endParaRPr>
          </a:p>
        </p:txBody>
      </p:sp>
      <p:cxnSp>
        <p:nvCxnSpPr>
          <p:cNvPr id="112" name="Connector: Elbow 111">
            <a:extLst>
              <a:ext uri="{FF2B5EF4-FFF2-40B4-BE49-F238E27FC236}">
                <a16:creationId xmlns:a16="http://schemas.microsoft.com/office/drawing/2014/main" id="{A2DBCA1A-8E8D-480E-92B2-E4661F825533}"/>
              </a:ext>
            </a:extLst>
          </p:cNvPr>
          <p:cNvCxnSpPr/>
          <p:nvPr/>
        </p:nvCxnSpPr>
        <p:spPr>
          <a:xfrm rot="16200000" flipH="1">
            <a:off x="3969116" y="3238506"/>
            <a:ext cx="365760" cy="457200"/>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5">
            <a:extLst>
              <a:ext uri="{FF2B5EF4-FFF2-40B4-BE49-F238E27FC236}">
                <a16:creationId xmlns:a16="http://schemas.microsoft.com/office/drawing/2014/main" id="{97DBCEF3-191D-44A6-AD45-1B70996EADCF}"/>
              </a:ext>
            </a:extLst>
          </p:cNvPr>
          <p:cNvCxnSpPr>
            <a:stCxn id="109" idx="2"/>
          </p:cNvCxnSpPr>
          <p:nvPr/>
        </p:nvCxnSpPr>
        <p:spPr>
          <a:xfrm rot="16200000" flipH="1">
            <a:off x="4585776" y="4606520"/>
            <a:ext cx="347777" cy="486427"/>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CE478E4B-E17F-401D-B523-D194BB4E899B}"/>
              </a:ext>
            </a:extLst>
          </p:cNvPr>
          <p:cNvSpPr txBox="1"/>
          <p:nvPr/>
        </p:nvSpPr>
        <p:spPr>
          <a:xfrm>
            <a:off x="3645902" y="620688"/>
            <a:ext cx="1111249" cy="338554"/>
          </a:xfrm>
          <a:prstGeom prst="rect">
            <a:avLst/>
          </a:prstGeom>
          <a:noFill/>
          <a:ln w="28575">
            <a:noFill/>
          </a:ln>
        </p:spPr>
        <p:txBody>
          <a:bodyPr wrap="square" rtlCol="0">
            <a:spAutoFit/>
          </a:bodyPr>
          <a:lstStyle/>
          <a:p>
            <a:r>
              <a:rPr lang="hr-HR" sz="1600" b="1" dirty="0">
                <a:latin typeface="+mj-lt"/>
              </a:rPr>
              <a:t>Start, i=0</a:t>
            </a:r>
            <a:endParaRPr lang="en-US" sz="1600" b="1" dirty="0">
              <a:latin typeface="+mj-lt"/>
            </a:endParaRPr>
          </a:p>
        </p:txBody>
      </p:sp>
      <p:sp>
        <p:nvSpPr>
          <p:cNvPr id="117" name="TextBox 116">
            <a:extLst>
              <a:ext uri="{FF2B5EF4-FFF2-40B4-BE49-F238E27FC236}">
                <a16:creationId xmlns:a16="http://schemas.microsoft.com/office/drawing/2014/main" id="{2547588B-58B4-4DD6-B0D3-0E85F270A8FA}"/>
              </a:ext>
            </a:extLst>
          </p:cNvPr>
          <p:cNvSpPr txBox="1"/>
          <p:nvPr/>
        </p:nvSpPr>
        <p:spPr>
          <a:xfrm>
            <a:off x="2603287" y="6060264"/>
            <a:ext cx="990974" cy="338554"/>
          </a:xfrm>
          <a:prstGeom prst="rect">
            <a:avLst/>
          </a:prstGeom>
          <a:noFill/>
          <a:ln w="28575">
            <a:noFill/>
          </a:ln>
        </p:spPr>
        <p:txBody>
          <a:bodyPr wrap="square" rtlCol="0">
            <a:spAutoFit/>
          </a:bodyPr>
          <a:lstStyle/>
          <a:p>
            <a:r>
              <a:rPr lang="hr-HR" sz="1600" b="1" dirty="0">
                <a:latin typeface="+mj-lt"/>
              </a:rPr>
              <a:t>End</a:t>
            </a:r>
            <a:endParaRPr lang="en-US" sz="1600" b="1" dirty="0">
              <a:latin typeface="+mj-lt"/>
            </a:endParaRPr>
          </a:p>
        </p:txBody>
      </p:sp>
      <p:sp>
        <p:nvSpPr>
          <p:cNvPr id="118" name="TextBox 117">
            <a:extLst>
              <a:ext uri="{FF2B5EF4-FFF2-40B4-BE49-F238E27FC236}">
                <a16:creationId xmlns:a16="http://schemas.microsoft.com/office/drawing/2014/main" id="{59104C71-99DF-4BBE-958C-57E1FF4DED4B}"/>
              </a:ext>
            </a:extLst>
          </p:cNvPr>
          <p:cNvSpPr txBox="1"/>
          <p:nvPr/>
        </p:nvSpPr>
        <p:spPr>
          <a:xfrm>
            <a:off x="4837498" y="4498783"/>
            <a:ext cx="360903" cy="369332"/>
          </a:xfrm>
          <a:prstGeom prst="rect">
            <a:avLst/>
          </a:prstGeom>
          <a:noFill/>
          <a:ln w="28575">
            <a:noFill/>
          </a:ln>
        </p:spPr>
        <p:txBody>
          <a:bodyPr wrap="square" rtlCol="0">
            <a:spAutoFit/>
          </a:bodyPr>
          <a:lstStyle/>
          <a:p>
            <a:r>
              <a:rPr lang="en-US" b="1" dirty="0">
                <a:latin typeface="+mj-lt"/>
              </a:rPr>
              <a:t>d</a:t>
            </a:r>
          </a:p>
        </p:txBody>
      </p:sp>
      <p:cxnSp>
        <p:nvCxnSpPr>
          <p:cNvPr id="119" name="Straight Connector 118"/>
          <p:cNvCxnSpPr/>
          <p:nvPr/>
        </p:nvCxnSpPr>
        <p:spPr>
          <a:xfrm>
            <a:off x="4287850" y="3992192"/>
            <a:ext cx="457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287850" y="4342054"/>
            <a:ext cx="457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93A489BB-271B-43FB-9205-164B69FF1124}"/>
              </a:ext>
            </a:extLst>
          </p:cNvPr>
          <p:cNvSpPr/>
          <p:nvPr/>
        </p:nvSpPr>
        <p:spPr>
          <a:xfrm>
            <a:off x="3466196" y="1186233"/>
            <a:ext cx="914400" cy="355539"/>
          </a:xfrm>
          <a:prstGeom prst="rect">
            <a:avLst/>
          </a:prstGeom>
          <a:solidFill>
            <a:srgbClr val="AACC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Merge</a:t>
            </a:r>
            <a:endParaRPr lang="en-US" sz="1600" b="1" dirty="0">
              <a:solidFill>
                <a:schemeClr val="tx1">
                  <a:lumMod val="75000"/>
                  <a:lumOff val="25000"/>
                </a:schemeClr>
              </a:solidFill>
              <a:latin typeface="+mj-lt"/>
            </a:endParaRPr>
          </a:p>
        </p:txBody>
      </p:sp>
      <p:cxnSp>
        <p:nvCxnSpPr>
          <p:cNvPr id="123" name="Connector: Elbow 112">
            <a:extLst>
              <a:ext uri="{FF2B5EF4-FFF2-40B4-BE49-F238E27FC236}">
                <a16:creationId xmlns:a16="http://schemas.microsoft.com/office/drawing/2014/main" id="{30A40B61-2DD2-4B70-B0F3-DB43530B78CE}"/>
              </a:ext>
            </a:extLst>
          </p:cNvPr>
          <p:cNvCxnSpPr/>
          <p:nvPr/>
        </p:nvCxnSpPr>
        <p:spPr>
          <a:xfrm rot="5400000">
            <a:off x="4679258" y="3243455"/>
            <a:ext cx="365760" cy="457200"/>
          </a:xfrm>
          <a:prstGeom prst="bentConnector3">
            <a:avLst>
              <a:gd name="adj1" fmla="val 4897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Connector: Elbow 116">
            <a:extLst>
              <a:ext uri="{FF2B5EF4-FFF2-40B4-BE49-F238E27FC236}">
                <a16:creationId xmlns:a16="http://schemas.microsoft.com/office/drawing/2014/main" id="{3DFCC7D2-729F-4F3D-93E2-4ACFF5E51BD7}"/>
              </a:ext>
            </a:extLst>
          </p:cNvPr>
          <p:cNvCxnSpPr/>
          <p:nvPr/>
        </p:nvCxnSpPr>
        <p:spPr>
          <a:xfrm rot="5400000">
            <a:off x="4010032" y="4434363"/>
            <a:ext cx="174986" cy="2133994"/>
          </a:xfrm>
          <a:prstGeom prst="bent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5" name="Rounded Rectangle 124">
            <a:extLst>
              <a:ext uri="{FF2B5EF4-FFF2-40B4-BE49-F238E27FC236}">
                <a16:creationId xmlns:a16="http://schemas.microsoft.com/office/drawing/2014/main" id="{FFFE9658-381C-4660-8763-25CE0110D87B}"/>
              </a:ext>
            </a:extLst>
          </p:cNvPr>
          <p:cNvSpPr/>
          <p:nvPr/>
        </p:nvSpPr>
        <p:spPr>
          <a:xfrm>
            <a:off x="4935922" y="5013176"/>
            <a:ext cx="457200" cy="457200"/>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&lt;</a:t>
            </a:r>
            <a:endParaRPr lang="en-US" sz="3200" b="1" dirty="0">
              <a:solidFill>
                <a:schemeClr val="tx2"/>
              </a:solidFill>
              <a:latin typeface="+mj-lt"/>
            </a:endParaRPr>
          </a:p>
        </p:txBody>
      </p:sp>
      <p:sp>
        <p:nvSpPr>
          <p:cNvPr id="126" name="Rounded Rectangle 125">
            <a:extLst>
              <a:ext uri="{FF2B5EF4-FFF2-40B4-BE49-F238E27FC236}">
                <a16:creationId xmlns:a16="http://schemas.microsoft.com/office/drawing/2014/main" id="{5BC7F14E-4524-4A34-ADEC-08CB3BDE66D3}"/>
              </a:ext>
            </a:extLst>
          </p:cNvPr>
          <p:cNvSpPr/>
          <p:nvPr/>
        </p:nvSpPr>
        <p:spPr>
          <a:xfrm>
            <a:off x="2393125" y="2971800"/>
            <a:ext cx="457200" cy="457200"/>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a:t>
            </a:r>
            <a:endParaRPr lang="en-US" sz="3200" b="1" dirty="0">
              <a:solidFill>
                <a:schemeClr val="tx2"/>
              </a:solidFill>
              <a:latin typeface="+mj-lt"/>
            </a:endParaRPr>
          </a:p>
        </p:txBody>
      </p:sp>
      <p:cxnSp>
        <p:nvCxnSpPr>
          <p:cNvPr id="127" name="Connector: Elbow 122">
            <a:extLst>
              <a:ext uri="{FF2B5EF4-FFF2-40B4-BE49-F238E27FC236}">
                <a16:creationId xmlns:a16="http://schemas.microsoft.com/office/drawing/2014/main" id="{A387702F-86A1-4A94-AF57-DB580717FB14}"/>
              </a:ext>
            </a:extLst>
          </p:cNvPr>
          <p:cNvCxnSpPr>
            <a:cxnSpLocks/>
          </p:cNvCxnSpPr>
          <p:nvPr/>
        </p:nvCxnSpPr>
        <p:spPr>
          <a:xfrm rot="5400000">
            <a:off x="3033054" y="2345221"/>
            <a:ext cx="365760" cy="914400"/>
          </a:xfrm>
          <a:prstGeom prst="bentConnector3">
            <a:avLst>
              <a:gd name="adj1" fmla="val 32959"/>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936C1A77-77DD-4E0A-AF38-F2E788B5D3CB}"/>
              </a:ext>
            </a:extLst>
          </p:cNvPr>
          <p:cNvCxnSpPr>
            <a:cxnSpLocks/>
          </p:cNvCxnSpPr>
          <p:nvPr/>
        </p:nvCxnSpPr>
        <p:spPr>
          <a:xfrm>
            <a:off x="2467037" y="2744963"/>
            <a:ext cx="0" cy="22860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59104C71-99DF-4BBE-958C-57E1FF4DED4B}"/>
              </a:ext>
            </a:extLst>
          </p:cNvPr>
          <p:cNvSpPr txBox="1"/>
          <p:nvPr/>
        </p:nvSpPr>
        <p:spPr>
          <a:xfrm>
            <a:off x="2314179" y="2433089"/>
            <a:ext cx="1111249" cy="369332"/>
          </a:xfrm>
          <a:prstGeom prst="rect">
            <a:avLst/>
          </a:prstGeom>
          <a:noFill/>
          <a:ln w="28575">
            <a:noFill/>
          </a:ln>
        </p:spPr>
        <p:txBody>
          <a:bodyPr wrap="square" rtlCol="0">
            <a:spAutoFit/>
          </a:bodyPr>
          <a:lstStyle/>
          <a:p>
            <a:r>
              <a:rPr lang="hr-HR" b="1" dirty="0">
                <a:latin typeface="+mj-lt"/>
              </a:rPr>
              <a:t>1</a:t>
            </a:r>
            <a:endParaRPr lang="en-US" b="1" dirty="0">
              <a:latin typeface="+mj-lt"/>
            </a:endParaRPr>
          </a:p>
        </p:txBody>
      </p:sp>
      <p:sp>
        <p:nvSpPr>
          <p:cNvPr id="130" name="TextBox 129">
            <a:extLst>
              <a:ext uri="{FF2B5EF4-FFF2-40B4-BE49-F238E27FC236}">
                <a16:creationId xmlns:a16="http://schemas.microsoft.com/office/drawing/2014/main" id="{59104C71-99DF-4BBE-958C-57E1FF4DED4B}"/>
              </a:ext>
            </a:extLst>
          </p:cNvPr>
          <p:cNvSpPr txBox="1"/>
          <p:nvPr/>
        </p:nvSpPr>
        <p:spPr>
          <a:xfrm>
            <a:off x="2947862" y="2418980"/>
            <a:ext cx="1111249" cy="369332"/>
          </a:xfrm>
          <a:prstGeom prst="rect">
            <a:avLst/>
          </a:prstGeom>
          <a:noFill/>
          <a:ln w="28575">
            <a:noFill/>
          </a:ln>
        </p:spPr>
        <p:txBody>
          <a:bodyPr wrap="square" rtlCol="0">
            <a:spAutoFit/>
          </a:bodyPr>
          <a:lstStyle/>
          <a:p>
            <a:r>
              <a:rPr lang="en-US" b="1" dirty="0">
                <a:latin typeface="+mj-lt"/>
              </a:rPr>
              <a:t>i</a:t>
            </a:r>
          </a:p>
        </p:txBody>
      </p:sp>
      <p:cxnSp>
        <p:nvCxnSpPr>
          <p:cNvPr id="131" name="Straight Arrow Connector 130">
            <a:extLst>
              <a:ext uri="{FF2B5EF4-FFF2-40B4-BE49-F238E27FC236}">
                <a16:creationId xmlns:a16="http://schemas.microsoft.com/office/drawing/2014/main" id="{C69AAD74-30AB-49E9-9782-D918D3B97F0C}"/>
              </a:ext>
            </a:extLst>
          </p:cNvPr>
          <p:cNvCxnSpPr>
            <a:cxnSpLocks/>
          </p:cNvCxnSpPr>
          <p:nvPr/>
        </p:nvCxnSpPr>
        <p:spPr>
          <a:xfrm flipH="1">
            <a:off x="5324120" y="4836912"/>
            <a:ext cx="0" cy="18288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59104C71-99DF-4BBE-958C-57E1FF4DED4B}"/>
              </a:ext>
            </a:extLst>
          </p:cNvPr>
          <p:cNvSpPr txBox="1"/>
          <p:nvPr/>
        </p:nvSpPr>
        <p:spPr>
          <a:xfrm>
            <a:off x="5186961" y="4480400"/>
            <a:ext cx="321047" cy="369332"/>
          </a:xfrm>
          <a:prstGeom prst="rect">
            <a:avLst/>
          </a:prstGeom>
          <a:noFill/>
          <a:ln w="28575">
            <a:noFill/>
          </a:ln>
        </p:spPr>
        <p:txBody>
          <a:bodyPr wrap="square" rtlCol="0">
            <a:spAutoFit/>
          </a:bodyPr>
          <a:lstStyle/>
          <a:p>
            <a:r>
              <a:rPr lang="en-US" b="1" dirty="0">
                <a:latin typeface="+mj-lt"/>
              </a:rPr>
              <a:t>x</a:t>
            </a:r>
          </a:p>
        </p:txBody>
      </p:sp>
    </p:spTree>
    <p:extLst>
      <p:ext uri="{BB962C8B-B14F-4D97-AF65-F5344CB8AC3E}">
        <p14:creationId xmlns:p14="http://schemas.microsoft.com/office/powerpoint/2010/main" val="1249558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Connector: Elbow 122">
            <a:extLst>
              <a:ext uri="{FF2B5EF4-FFF2-40B4-BE49-F238E27FC236}">
                <a16:creationId xmlns:a16="http://schemas.microsoft.com/office/drawing/2014/main" id="{A387702F-86A1-4A94-AF57-DB580717FB14}"/>
              </a:ext>
            </a:extLst>
          </p:cNvPr>
          <p:cNvCxnSpPr>
            <a:cxnSpLocks/>
          </p:cNvCxnSpPr>
          <p:nvPr/>
        </p:nvCxnSpPr>
        <p:spPr>
          <a:xfrm rot="16200000" flipH="1">
            <a:off x="4496378" y="2348562"/>
            <a:ext cx="365760" cy="822960"/>
          </a:xfrm>
          <a:prstGeom prst="bentConnector3">
            <a:avLst>
              <a:gd name="adj1" fmla="val 3722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33FDA8A-BBFB-48A1-88B9-4C7DF46BF3B4}" type="slidenum">
              <a:rPr lang="hr-HR" smtClean="0"/>
              <a:pPr/>
              <a:t>36</a:t>
            </a:fld>
            <a:endParaRPr lang="hr-HR"/>
          </a:p>
        </p:txBody>
      </p:sp>
      <p:sp>
        <p:nvSpPr>
          <p:cNvPr id="63" name="Rectangle 3"/>
          <p:cNvSpPr txBox="1">
            <a:spLocks/>
          </p:cNvSpPr>
          <p:nvPr/>
        </p:nvSpPr>
        <p:spPr bwMode="auto">
          <a:xfrm>
            <a:off x="7103876" y="3295395"/>
            <a:ext cx="309086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2000" b="1" dirty="0"/>
              <a:t>Speculator instead of regular branch</a:t>
            </a:r>
            <a:endParaRPr lang="en-GB" altLang="en-US" sz="2000" dirty="0"/>
          </a:p>
        </p:txBody>
      </p:sp>
      <p:cxnSp>
        <p:nvCxnSpPr>
          <p:cNvPr id="99" name="Straight Arrow Connector 98">
            <a:extLst>
              <a:ext uri="{FF2B5EF4-FFF2-40B4-BE49-F238E27FC236}">
                <a16:creationId xmlns:a16="http://schemas.microsoft.com/office/drawing/2014/main" id="{BA99829F-3C57-448C-B219-85C82DEED860}"/>
              </a:ext>
            </a:extLst>
          </p:cNvPr>
          <p:cNvCxnSpPr/>
          <p:nvPr/>
        </p:nvCxnSpPr>
        <p:spPr>
          <a:xfrm flipH="1">
            <a:off x="2619049" y="3325793"/>
            <a:ext cx="2677" cy="200891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C5B4ED4D-009A-40CB-BFFC-1D5A80C2E755}"/>
              </a:ext>
            </a:extLst>
          </p:cNvPr>
          <p:cNvCxnSpPr>
            <a:cxnSpLocks/>
          </p:cNvCxnSpPr>
          <p:nvPr/>
        </p:nvCxnSpPr>
        <p:spPr>
          <a:xfrm>
            <a:off x="3936373" y="1468365"/>
            <a:ext cx="1" cy="25915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196C6432-E079-4C8D-A287-448253E85731}"/>
              </a:ext>
            </a:extLst>
          </p:cNvPr>
          <p:cNvCxnSpPr>
            <a:cxnSpLocks/>
          </p:cNvCxnSpPr>
          <p:nvPr/>
        </p:nvCxnSpPr>
        <p:spPr>
          <a:xfrm>
            <a:off x="4139884" y="927841"/>
            <a:ext cx="0" cy="27432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F497330D-9FC7-4DBA-8E9C-5A196DCC5E3E}"/>
              </a:ext>
            </a:extLst>
          </p:cNvPr>
          <p:cNvCxnSpPr>
            <a:cxnSpLocks/>
            <a:stCxn id="103" idx="2"/>
            <a:endCxn id="110" idx="0"/>
          </p:cNvCxnSpPr>
          <p:nvPr/>
        </p:nvCxnSpPr>
        <p:spPr>
          <a:xfrm flipH="1">
            <a:off x="3935143" y="2007471"/>
            <a:ext cx="1231" cy="25076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C2A32BBA-8735-41CA-84A4-0A6C92C07C5E}"/>
              </a:ext>
            </a:extLst>
          </p:cNvPr>
          <p:cNvSpPr/>
          <p:nvPr/>
        </p:nvSpPr>
        <p:spPr>
          <a:xfrm>
            <a:off x="3479172" y="1735019"/>
            <a:ext cx="914400" cy="355539"/>
          </a:xfrm>
          <a:prstGeom prst="rect">
            <a:avLst/>
          </a:prstGeom>
          <a:solidFill>
            <a:srgbClr val="92D05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Buff</a:t>
            </a:r>
            <a:endParaRPr lang="en-US" sz="1600" b="1" dirty="0">
              <a:solidFill>
                <a:schemeClr val="tx1">
                  <a:lumMod val="75000"/>
                  <a:lumOff val="25000"/>
                </a:schemeClr>
              </a:solidFill>
              <a:latin typeface="+mj-lt"/>
            </a:endParaRPr>
          </a:p>
        </p:txBody>
      </p:sp>
      <p:sp>
        <p:nvSpPr>
          <p:cNvPr id="104" name="Rectangle 103">
            <a:extLst>
              <a:ext uri="{FF2B5EF4-FFF2-40B4-BE49-F238E27FC236}">
                <a16:creationId xmlns:a16="http://schemas.microsoft.com/office/drawing/2014/main" id="{75B73230-9FB3-4C39-AB84-0819CD04A4F6}"/>
              </a:ext>
            </a:extLst>
          </p:cNvPr>
          <p:cNvSpPr/>
          <p:nvPr/>
        </p:nvSpPr>
        <p:spPr>
          <a:xfrm>
            <a:off x="3475333" y="2938045"/>
            <a:ext cx="914400" cy="355539"/>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927" rIns="0"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Load</a:t>
            </a:r>
            <a:r>
              <a:rPr lang="en-US" sz="1600" b="1" dirty="0">
                <a:solidFill>
                  <a:schemeClr val="tx1">
                    <a:lumMod val="75000"/>
                    <a:lumOff val="25000"/>
                  </a:schemeClr>
                </a:solidFill>
                <a:latin typeface="+mj-lt"/>
              </a:rPr>
              <a:t> a[</a:t>
            </a:r>
            <a:r>
              <a:rPr lang="en-US" sz="1600" b="1" dirty="0" err="1">
                <a:solidFill>
                  <a:schemeClr val="tx1">
                    <a:lumMod val="75000"/>
                    <a:lumOff val="25000"/>
                  </a:schemeClr>
                </a:solidFill>
                <a:latin typeface="+mj-lt"/>
              </a:rPr>
              <a:t>i</a:t>
            </a:r>
            <a:r>
              <a:rPr lang="en-US" sz="1600" b="1" dirty="0">
                <a:solidFill>
                  <a:schemeClr val="tx1">
                    <a:lumMod val="75000"/>
                    <a:lumOff val="25000"/>
                  </a:schemeClr>
                </a:solidFill>
                <a:latin typeface="+mj-lt"/>
              </a:rPr>
              <a:t>]</a:t>
            </a:r>
          </a:p>
        </p:txBody>
      </p:sp>
      <p:sp>
        <p:nvSpPr>
          <p:cNvPr id="105" name="Rectangle 104">
            <a:extLst>
              <a:ext uri="{FF2B5EF4-FFF2-40B4-BE49-F238E27FC236}">
                <a16:creationId xmlns:a16="http://schemas.microsoft.com/office/drawing/2014/main" id="{36800052-658E-4208-AA5D-BBB70FB63285}"/>
              </a:ext>
            </a:extLst>
          </p:cNvPr>
          <p:cNvSpPr/>
          <p:nvPr/>
        </p:nvSpPr>
        <p:spPr>
          <a:xfrm>
            <a:off x="4633538" y="2942129"/>
            <a:ext cx="914400" cy="347046"/>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927" rIns="0"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Load</a:t>
            </a:r>
            <a:r>
              <a:rPr lang="en-US" sz="1600" b="1" dirty="0">
                <a:solidFill>
                  <a:schemeClr val="tx1">
                    <a:lumMod val="75000"/>
                    <a:lumOff val="25000"/>
                  </a:schemeClr>
                </a:solidFill>
                <a:latin typeface="+mj-lt"/>
              </a:rPr>
              <a:t> b[</a:t>
            </a:r>
            <a:r>
              <a:rPr lang="en-US" sz="1600" b="1" dirty="0" err="1">
                <a:solidFill>
                  <a:schemeClr val="tx1">
                    <a:lumMod val="75000"/>
                    <a:lumOff val="25000"/>
                  </a:schemeClr>
                </a:solidFill>
                <a:latin typeface="+mj-lt"/>
              </a:rPr>
              <a:t>i</a:t>
            </a:r>
            <a:r>
              <a:rPr lang="en-US" sz="1600" b="1" dirty="0">
                <a:solidFill>
                  <a:schemeClr val="tx1">
                    <a:lumMod val="75000"/>
                    <a:lumOff val="25000"/>
                  </a:schemeClr>
                </a:solidFill>
                <a:latin typeface="+mj-lt"/>
              </a:rPr>
              <a:t>]</a:t>
            </a:r>
          </a:p>
        </p:txBody>
      </p:sp>
      <p:sp>
        <p:nvSpPr>
          <p:cNvPr id="106" name="Rounded Rectangle 105">
            <a:extLst>
              <a:ext uri="{FF2B5EF4-FFF2-40B4-BE49-F238E27FC236}">
                <a16:creationId xmlns:a16="http://schemas.microsoft.com/office/drawing/2014/main" id="{C7F10665-54FC-455B-ABB5-29D00F39099D}"/>
              </a:ext>
            </a:extLst>
          </p:cNvPr>
          <p:cNvSpPr/>
          <p:nvPr/>
        </p:nvSpPr>
        <p:spPr>
          <a:xfrm>
            <a:off x="4287850" y="3646915"/>
            <a:ext cx="457200" cy="1028931"/>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a:t>
            </a:r>
            <a:endParaRPr lang="en-US" sz="3200" b="1" dirty="0">
              <a:solidFill>
                <a:schemeClr val="tx2"/>
              </a:solidFill>
              <a:latin typeface="+mj-lt"/>
            </a:endParaRPr>
          </a:p>
        </p:txBody>
      </p:sp>
      <p:cxnSp>
        <p:nvCxnSpPr>
          <p:cNvPr id="109" name="Straight Arrow Connector 108">
            <a:extLst>
              <a:ext uri="{FF2B5EF4-FFF2-40B4-BE49-F238E27FC236}">
                <a16:creationId xmlns:a16="http://schemas.microsoft.com/office/drawing/2014/main" id="{05C3D846-C504-45AE-99DB-864648A76E1F}"/>
              </a:ext>
            </a:extLst>
          </p:cNvPr>
          <p:cNvCxnSpPr>
            <a:cxnSpLocks/>
            <a:stCxn id="110" idx="2"/>
            <a:endCxn id="104" idx="0"/>
          </p:cNvCxnSpPr>
          <p:nvPr/>
        </p:nvCxnSpPr>
        <p:spPr>
          <a:xfrm flipH="1">
            <a:off x="3932534" y="2613778"/>
            <a:ext cx="2609" cy="32426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796956CD-0659-4CCD-B10D-3E5AB457D2B6}"/>
              </a:ext>
            </a:extLst>
          </p:cNvPr>
          <p:cNvSpPr/>
          <p:nvPr/>
        </p:nvSpPr>
        <p:spPr>
          <a:xfrm>
            <a:off x="3477942" y="2258240"/>
            <a:ext cx="914400" cy="355539"/>
          </a:xfrm>
          <a:prstGeom prst="rect">
            <a:avLst/>
          </a:prstGeom>
          <a:solidFill>
            <a:srgbClr val="D6BBE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Fork</a:t>
            </a:r>
            <a:endParaRPr lang="en-US" sz="1600" b="1" dirty="0">
              <a:solidFill>
                <a:schemeClr val="tx1">
                  <a:lumMod val="75000"/>
                  <a:lumOff val="25000"/>
                </a:schemeClr>
              </a:solidFill>
              <a:latin typeface="+mj-lt"/>
            </a:endParaRPr>
          </a:p>
        </p:txBody>
      </p:sp>
      <p:cxnSp>
        <p:nvCxnSpPr>
          <p:cNvPr id="111" name="Connector: Elbow 111">
            <a:extLst>
              <a:ext uri="{FF2B5EF4-FFF2-40B4-BE49-F238E27FC236}">
                <a16:creationId xmlns:a16="http://schemas.microsoft.com/office/drawing/2014/main" id="{A2DBCA1A-8E8D-480E-92B2-E4661F825533}"/>
              </a:ext>
            </a:extLst>
          </p:cNvPr>
          <p:cNvCxnSpPr/>
          <p:nvPr/>
        </p:nvCxnSpPr>
        <p:spPr>
          <a:xfrm rot="16200000" flipH="1">
            <a:off x="3969116" y="3238506"/>
            <a:ext cx="365760" cy="457200"/>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5">
            <a:extLst>
              <a:ext uri="{FF2B5EF4-FFF2-40B4-BE49-F238E27FC236}">
                <a16:creationId xmlns:a16="http://schemas.microsoft.com/office/drawing/2014/main" id="{97DBCEF3-191D-44A6-AD45-1B70996EADCF}"/>
              </a:ext>
            </a:extLst>
          </p:cNvPr>
          <p:cNvCxnSpPr>
            <a:stCxn id="106" idx="2"/>
          </p:cNvCxnSpPr>
          <p:nvPr/>
        </p:nvCxnSpPr>
        <p:spPr>
          <a:xfrm rot="16200000" flipH="1">
            <a:off x="4585776" y="4606520"/>
            <a:ext cx="347777" cy="486427"/>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F8DC70FF-2774-4B39-92C3-199BD2AEA584}"/>
              </a:ext>
            </a:extLst>
          </p:cNvPr>
          <p:cNvCxnSpPr>
            <a:cxnSpLocks/>
          </p:cNvCxnSpPr>
          <p:nvPr/>
        </p:nvCxnSpPr>
        <p:spPr>
          <a:xfrm>
            <a:off x="2822136" y="5695664"/>
            <a:ext cx="0" cy="39763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Connector: Elbow 121">
            <a:extLst>
              <a:ext uri="{FF2B5EF4-FFF2-40B4-BE49-F238E27FC236}">
                <a16:creationId xmlns:a16="http://schemas.microsoft.com/office/drawing/2014/main" id="{2EF53138-75F2-4FCA-8F40-37927809A891}"/>
              </a:ext>
            </a:extLst>
          </p:cNvPr>
          <p:cNvCxnSpPr>
            <a:cxnSpLocks/>
          </p:cNvCxnSpPr>
          <p:nvPr/>
        </p:nvCxnSpPr>
        <p:spPr>
          <a:xfrm rot="5400000" flipH="1" flipV="1">
            <a:off x="731695" y="2827679"/>
            <a:ext cx="4572000" cy="1317324"/>
          </a:xfrm>
          <a:prstGeom prst="bentConnector5">
            <a:avLst>
              <a:gd name="adj1" fmla="val -4834"/>
              <a:gd name="adj2" fmla="val -42941"/>
              <a:gd name="adj3" fmla="val 104834"/>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CE478E4B-E17F-401D-B523-D194BB4E899B}"/>
              </a:ext>
            </a:extLst>
          </p:cNvPr>
          <p:cNvSpPr txBox="1"/>
          <p:nvPr/>
        </p:nvSpPr>
        <p:spPr>
          <a:xfrm>
            <a:off x="3645902" y="620688"/>
            <a:ext cx="1111249" cy="338554"/>
          </a:xfrm>
          <a:prstGeom prst="rect">
            <a:avLst/>
          </a:prstGeom>
          <a:noFill/>
          <a:ln w="28575">
            <a:noFill/>
          </a:ln>
        </p:spPr>
        <p:txBody>
          <a:bodyPr wrap="square" rtlCol="0">
            <a:spAutoFit/>
          </a:bodyPr>
          <a:lstStyle/>
          <a:p>
            <a:r>
              <a:rPr lang="hr-HR" sz="1600" b="1" dirty="0">
                <a:latin typeface="+mj-lt"/>
              </a:rPr>
              <a:t>Start, i=0</a:t>
            </a:r>
            <a:endParaRPr lang="en-US" sz="1600" b="1" dirty="0">
              <a:latin typeface="+mj-lt"/>
            </a:endParaRPr>
          </a:p>
        </p:txBody>
      </p:sp>
      <p:sp>
        <p:nvSpPr>
          <p:cNvPr id="121" name="TextBox 120">
            <a:extLst>
              <a:ext uri="{FF2B5EF4-FFF2-40B4-BE49-F238E27FC236}">
                <a16:creationId xmlns:a16="http://schemas.microsoft.com/office/drawing/2014/main" id="{2547588B-58B4-4DD6-B0D3-0E85F270A8FA}"/>
              </a:ext>
            </a:extLst>
          </p:cNvPr>
          <p:cNvSpPr txBox="1"/>
          <p:nvPr/>
        </p:nvSpPr>
        <p:spPr>
          <a:xfrm>
            <a:off x="2603287" y="6060264"/>
            <a:ext cx="990974" cy="338554"/>
          </a:xfrm>
          <a:prstGeom prst="rect">
            <a:avLst/>
          </a:prstGeom>
          <a:noFill/>
          <a:ln w="28575">
            <a:noFill/>
          </a:ln>
        </p:spPr>
        <p:txBody>
          <a:bodyPr wrap="square" rtlCol="0">
            <a:spAutoFit/>
          </a:bodyPr>
          <a:lstStyle/>
          <a:p>
            <a:r>
              <a:rPr lang="hr-HR" sz="1600" b="1" dirty="0">
                <a:latin typeface="+mj-lt"/>
              </a:rPr>
              <a:t>End</a:t>
            </a:r>
            <a:endParaRPr lang="en-US" sz="1600" b="1" dirty="0">
              <a:latin typeface="+mj-lt"/>
            </a:endParaRPr>
          </a:p>
        </p:txBody>
      </p:sp>
      <p:sp>
        <p:nvSpPr>
          <p:cNvPr id="124" name="TextBox 123">
            <a:extLst>
              <a:ext uri="{FF2B5EF4-FFF2-40B4-BE49-F238E27FC236}">
                <a16:creationId xmlns:a16="http://schemas.microsoft.com/office/drawing/2014/main" id="{59104C71-99DF-4BBE-958C-57E1FF4DED4B}"/>
              </a:ext>
            </a:extLst>
          </p:cNvPr>
          <p:cNvSpPr txBox="1"/>
          <p:nvPr/>
        </p:nvSpPr>
        <p:spPr>
          <a:xfrm>
            <a:off x="4837498" y="4498783"/>
            <a:ext cx="360903" cy="369332"/>
          </a:xfrm>
          <a:prstGeom prst="rect">
            <a:avLst/>
          </a:prstGeom>
          <a:noFill/>
          <a:ln w="28575">
            <a:noFill/>
          </a:ln>
        </p:spPr>
        <p:txBody>
          <a:bodyPr wrap="square" rtlCol="0">
            <a:spAutoFit/>
          </a:bodyPr>
          <a:lstStyle/>
          <a:p>
            <a:r>
              <a:rPr lang="en-US" b="1" dirty="0">
                <a:latin typeface="+mj-lt"/>
              </a:rPr>
              <a:t>d</a:t>
            </a:r>
          </a:p>
        </p:txBody>
      </p:sp>
      <p:cxnSp>
        <p:nvCxnSpPr>
          <p:cNvPr id="128" name="Straight Connector 127"/>
          <p:cNvCxnSpPr/>
          <p:nvPr/>
        </p:nvCxnSpPr>
        <p:spPr>
          <a:xfrm>
            <a:off x="4287850" y="3992192"/>
            <a:ext cx="457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287850" y="4342054"/>
            <a:ext cx="457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E1987457-886F-4A74-BE00-2F131BF670E5}"/>
              </a:ext>
            </a:extLst>
          </p:cNvPr>
          <p:cNvSpPr/>
          <p:nvPr/>
        </p:nvSpPr>
        <p:spPr>
          <a:xfrm>
            <a:off x="2207568" y="5334707"/>
            <a:ext cx="822960" cy="488750"/>
          </a:xfrm>
          <a:prstGeom prst="rect">
            <a:avLst/>
          </a:prstGeom>
          <a:solidFill>
            <a:srgbClr val="33CC3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en-US" sz="1600" b="1" dirty="0">
                <a:solidFill>
                  <a:schemeClr val="tx1">
                    <a:lumMod val="75000"/>
                    <a:lumOff val="25000"/>
                  </a:schemeClr>
                </a:solidFill>
                <a:latin typeface="+mj-lt"/>
              </a:rPr>
              <a:t>Spec.</a:t>
            </a:r>
          </a:p>
          <a:p>
            <a:pPr algn="ctr"/>
            <a:r>
              <a:rPr lang="hr-HR" sz="1600" b="1" dirty="0">
                <a:solidFill>
                  <a:schemeClr val="tx1">
                    <a:lumMod val="75000"/>
                    <a:lumOff val="25000"/>
                  </a:schemeClr>
                </a:solidFill>
                <a:latin typeface="+mj-lt"/>
              </a:rPr>
              <a:t>Branch</a:t>
            </a:r>
            <a:endParaRPr lang="en-US" sz="1600" b="1" dirty="0">
              <a:solidFill>
                <a:schemeClr val="tx1">
                  <a:lumMod val="75000"/>
                  <a:lumOff val="25000"/>
                </a:schemeClr>
              </a:solidFill>
              <a:latin typeface="+mj-lt"/>
            </a:endParaRPr>
          </a:p>
        </p:txBody>
      </p:sp>
      <p:sp>
        <p:nvSpPr>
          <p:cNvPr id="132" name="Rectangle 131">
            <a:extLst>
              <a:ext uri="{FF2B5EF4-FFF2-40B4-BE49-F238E27FC236}">
                <a16:creationId xmlns:a16="http://schemas.microsoft.com/office/drawing/2014/main" id="{93A489BB-271B-43FB-9205-164B69FF1124}"/>
              </a:ext>
            </a:extLst>
          </p:cNvPr>
          <p:cNvSpPr/>
          <p:nvPr/>
        </p:nvSpPr>
        <p:spPr>
          <a:xfrm>
            <a:off x="3466196" y="1186233"/>
            <a:ext cx="914400" cy="355539"/>
          </a:xfrm>
          <a:prstGeom prst="rect">
            <a:avLst/>
          </a:prstGeom>
          <a:solidFill>
            <a:srgbClr val="AACC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Merge</a:t>
            </a:r>
            <a:endParaRPr lang="en-US" sz="1600" b="1" dirty="0">
              <a:solidFill>
                <a:schemeClr val="tx1">
                  <a:lumMod val="75000"/>
                  <a:lumOff val="25000"/>
                </a:schemeClr>
              </a:solidFill>
              <a:latin typeface="+mj-lt"/>
            </a:endParaRPr>
          </a:p>
        </p:txBody>
      </p:sp>
      <p:cxnSp>
        <p:nvCxnSpPr>
          <p:cNvPr id="39" name="Connector: Elbow 112">
            <a:extLst>
              <a:ext uri="{FF2B5EF4-FFF2-40B4-BE49-F238E27FC236}">
                <a16:creationId xmlns:a16="http://schemas.microsoft.com/office/drawing/2014/main" id="{30A40B61-2DD2-4B70-B0F3-DB43530B78CE}"/>
              </a:ext>
            </a:extLst>
          </p:cNvPr>
          <p:cNvCxnSpPr/>
          <p:nvPr/>
        </p:nvCxnSpPr>
        <p:spPr>
          <a:xfrm rot="5400000">
            <a:off x="4679258" y="3243455"/>
            <a:ext cx="365760" cy="457200"/>
          </a:xfrm>
          <a:prstGeom prst="bentConnector3">
            <a:avLst>
              <a:gd name="adj1" fmla="val 4897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116">
            <a:extLst>
              <a:ext uri="{FF2B5EF4-FFF2-40B4-BE49-F238E27FC236}">
                <a16:creationId xmlns:a16="http://schemas.microsoft.com/office/drawing/2014/main" id="{3DFCC7D2-729F-4F3D-93E2-4ACFF5E51BD7}"/>
              </a:ext>
            </a:extLst>
          </p:cNvPr>
          <p:cNvCxnSpPr/>
          <p:nvPr/>
        </p:nvCxnSpPr>
        <p:spPr>
          <a:xfrm rot="5400000">
            <a:off x="4010032" y="4434363"/>
            <a:ext cx="174986" cy="2133994"/>
          </a:xfrm>
          <a:prstGeom prst="bent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7" name="Rounded Rectangle 46">
            <a:extLst>
              <a:ext uri="{FF2B5EF4-FFF2-40B4-BE49-F238E27FC236}">
                <a16:creationId xmlns:a16="http://schemas.microsoft.com/office/drawing/2014/main" id="{FFFE9658-381C-4660-8763-25CE0110D87B}"/>
              </a:ext>
            </a:extLst>
          </p:cNvPr>
          <p:cNvSpPr/>
          <p:nvPr/>
        </p:nvSpPr>
        <p:spPr>
          <a:xfrm>
            <a:off x="4935922" y="5013176"/>
            <a:ext cx="457200" cy="457200"/>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&lt;</a:t>
            </a:r>
            <a:endParaRPr lang="en-US" sz="3200" b="1" dirty="0">
              <a:solidFill>
                <a:schemeClr val="tx2"/>
              </a:solidFill>
              <a:latin typeface="+mj-lt"/>
            </a:endParaRPr>
          </a:p>
        </p:txBody>
      </p:sp>
      <p:sp>
        <p:nvSpPr>
          <p:cNvPr id="48" name="Rounded Rectangle 47">
            <a:extLst>
              <a:ext uri="{FF2B5EF4-FFF2-40B4-BE49-F238E27FC236}">
                <a16:creationId xmlns:a16="http://schemas.microsoft.com/office/drawing/2014/main" id="{5BC7F14E-4524-4A34-ADEC-08CB3BDE66D3}"/>
              </a:ext>
            </a:extLst>
          </p:cNvPr>
          <p:cNvSpPr/>
          <p:nvPr/>
        </p:nvSpPr>
        <p:spPr>
          <a:xfrm>
            <a:off x="2393125" y="2971800"/>
            <a:ext cx="457200" cy="457200"/>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a:t>
            </a:r>
            <a:endParaRPr lang="en-US" sz="3200" b="1" dirty="0">
              <a:solidFill>
                <a:schemeClr val="tx2"/>
              </a:solidFill>
              <a:latin typeface="+mj-lt"/>
            </a:endParaRPr>
          </a:p>
        </p:txBody>
      </p:sp>
      <p:sp>
        <p:nvSpPr>
          <p:cNvPr id="41" name="Title 1"/>
          <p:cNvSpPr txBox="1">
            <a:spLocks/>
          </p:cNvSpPr>
          <p:nvPr/>
        </p:nvSpPr>
        <p:spPr>
          <a:xfrm>
            <a:off x="1668016" y="-41998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Speculative Dataflow Circuit</a:t>
            </a:r>
            <a:endParaRPr lang="en-US" sz="3600" baseline="30000" dirty="0"/>
          </a:p>
        </p:txBody>
      </p:sp>
      <p:sp>
        <p:nvSpPr>
          <p:cNvPr id="37" name="Rounded Rectangle 36"/>
          <p:cNvSpPr/>
          <p:nvPr/>
        </p:nvSpPr>
        <p:spPr>
          <a:xfrm>
            <a:off x="7103876" y="3213100"/>
            <a:ext cx="3032219" cy="1080120"/>
          </a:xfrm>
          <a:prstGeom prst="roundRect">
            <a:avLst/>
          </a:prstGeom>
          <a:solidFill>
            <a:schemeClr val="bg2"/>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lumMod val="50000"/>
                  </a:schemeClr>
                </a:solidFill>
                <a:latin typeface="+mj-lt"/>
              </a:rPr>
              <a:t>Speculator instead of regular Branch</a:t>
            </a:r>
          </a:p>
        </p:txBody>
      </p:sp>
      <p:cxnSp>
        <p:nvCxnSpPr>
          <p:cNvPr id="38" name="Connector: Elbow 122">
            <a:extLst>
              <a:ext uri="{FF2B5EF4-FFF2-40B4-BE49-F238E27FC236}">
                <a16:creationId xmlns:a16="http://schemas.microsoft.com/office/drawing/2014/main" id="{A387702F-86A1-4A94-AF57-DB580717FB14}"/>
              </a:ext>
            </a:extLst>
          </p:cNvPr>
          <p:cNvCxnSpPr>
            <a:cxnSpLocks/>
          </p:cNvCxnSpPr>
          <p:nvPr/>
        </p:nvCxnSpPr>
        <p:spPr>
          <a:xfrm rot="5400000">
            <a:off x="3033054" y="2345221"/>
            <a:ext cx="365760" cy="914400"/>
          </a:xfrm>
          <a:prstGeom prst="bentConnector3">
            <a:avLst>
              <a:gd name="adj1" fmla="val 32959"/>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36C1A77-77DD-4E0A-AF38-F2E788B5D3CB}"/>
              </a:ext>
            </a:extLst>
          </p:cNvPr>
          <p:cNvCxnSpPr>
            <a:cxnSpLocks/>
          </p:cNvCxnSpPr>
          <p:nvPr/>
        </p:nvCxnSpPr>
        <p:spPr>
          <a:xfrm>
            <a:off x="2467037" y="2744963"/>
            <a:ext cx="0" cy="22860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9104C71-99DF-4BBE-958C-57E1FF4DED4B}"/>
              </a:ext>
            </a:extLst>
          </p:cNvPr>
          <p:cNvSpPr txBox="1"/>
          <p:nvPr/>
        </p:nvSpPr>
        <p:spPr>
          <a:xfrm>
            <a:off x="2314179" y="2433089"/>
            <a:ext cx="1111249" cy="369332"/>
          </a:xfrm>
          <a:prstGeom prst="rect">
            <a:avLst/>
          </a:prstGeom>
          <a:noFill/>
          <a:ln w="28575">
            <a:noFill/>
          </a:ln>
        </p:spPr>
        <p:txBody>
          <a:bodyPr wrap="square" rtlCol="0">
            <a:spAutoFit/>
          </a:bodyPr>
          <a:lstStyle/>
          <a:p>
            <a:r>
              <a:rPr lang="hr-HR" b="1" dirty="0">
                <a:latin typeface="+mj-lt"/>
              </a:rPr>
              <a:t>1</a:t>
            </a:r>
            <a:endParaRPr lang="en-US" b="1" dirty="0">
              <a:latin typeface="+mj-lt"/>
            </a:endParaRPr>
          </a:p>
        </p:txBody>
      </p:sp>
      <p:sp>
        <p:nvSpPr>
          <p:cNvPr id="43" name="TextBox 42">
            <a:extLst>
              <a:ext uri="{FF2B5EF4-FFF2-40B4-BE49-F238E27FC236}">
                <a16:creationId xmlns:a16="http://schemas.microsoft.com/office/drawing/2014/main" id="{59104C71-99DF-4BBE-958C-57E1FF4DED4B}"/>
              </a:ext>
            </a:extLst>
          </p:cNvPr>
          <p:cNvSpPr txBox="1"/>
          <p:nvPr/>
        </p:nvSpPr>
        <p:spPr>
          <a:xfrm>
            <a:off x="2947862" y="2418980"/>
            <a:ext cx="1111249" cy="369332"/>
          </a:xfrm>
          <a:prstGeom prst="rect">
            <a:avLst/>
          </a:prstGeom>
          <a:noFill/>
          <a:ln w="28575">
            <a:noFill/>
          </a:ln>
        </p:spPr>
        <p:txBody>
          <a:bodyPr wrap="square" rtlCol="0">
            <a:spAutoFit/>
          </a:bodyPr>
          <a:lstStyle/>
          <a:p>
            <a:r>
              <a:rPr lang="en-US" b="1" dirty="0">
                <a:latin typeface="+mj-lt"/>
              </a:rPr>
              <a:t>i</a:t>
            </a:r>
          </a:p>
        </p:txBody>
      </p:sp>
      <p:cxnSp>
        <p:nvCxnSpPr>
          <p:cNvPr id="44" name="Straight Arrow Connector 43">
            <a:extLst>
              <a:ext uri="{FF2B5EF4-FFF2-40B4-BE49-F238E27FC236}">
                <a16:creationId xmlns:a16="http://schemas.microsoft.com/office/drawing/2014/main" id="{C69AAD74-30AB-49E9-9782-D918D3B97F0C}"/>
              </a:ext>
            </a:extLst>
          </p:cNvPr>
          <p:cNvCxnSpPr>
            <a:cxnSpLocks/>
          </p:cNvCxnSpPr>
          <p:nvPr/>
        </p:nvCxnSpPr>
        <p:spPr>
          <a:xfrm flipH="1">
            <a:off x="5324120" y="4836912"/>
            <a:ext cx="0" cy="18288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9104C71-99DF-4BBE-958C-57E1FF4DED4B}"/>
              </a:ext>
            </a:extLst>
          </p:cNvPr>
          <p:cNvSpPr txBox="1"/>
          <p:nvPr/>
        </p:nvSpPr>
        <p:spPr>
          <a:xfrm>
            <a:off x="5186961" y="4480400"/>
            <a:ext cx="321047" cy="369332"/>
          </a:xfrm>
          <a:prstGeom prst="rect">
            <a:avLst/>
          </a:prstGeom>
          <a:noFill/>
          <a:ln w="28575">
            <a:noFill/>
          </a:ln>
        </p:spPr>
        <p:txBody>
          <a:bodyPr wrap="square" rtlCol="0">
            <a:spAutoFit/>
          </a:bodyPr>
          <a:lstStyle/>
          <a:p>
            <a:r>
              <a:rPr lang="en-US" b="1" dirty="0">
                <a:latin typeface="+mj-lt"/>
              </a:rPr>
              <a:t>x</a:t>
            </a:r>
          </a:p>
        </p:txBody>
      </p:sp>
    </p:spTree>
    <p:extLst>
      <p:ext uri="{BB962C8B-B14F-4D97-AF65-F5344CB8AC3E}">
        <p14:creationId xmlns:p14="http://schemas.microsoft.com/office/powerpoint/2010/main" val="20446004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Connector: Elbow 77">
            <a:extLst>
              <a:ext uri="{FF2B5EF4-FFF2-40B4-BE49-F238E27FC236}">
                <a16:creationId xmlns:a16="http://schemas.microsoft.com/office/drawing/2014/main" id="{E6A49E74-CAB1-4DEA-8E3E-349369FF8285}"/>
              </a:ext>
            </a:extLst>
          </p:cNvPr>
          <p:cNvCxnSpPr>
            <a:cxnSpLocks/>
          </p:cNvCxnSpPr>
          <p:nvPr/>
        </p:nvCxnSpPr>
        <p:spPr>
          <a:xfrm rot="16200000" flipV="1">
            <a:off x="1861665" y="4977783"/>
            <a:ext cx="809424" cy="154926"/>
          </a:xfrm>
          <a:prstGeom prst="bentConnector4">
            <a:avLst>
              <a:gd name="adj1" fmla="val 4865"/>
              <a:gd name="adj2" fmla="val 204490"/>
            </a:avLst>
          </a:prstGeom>
          <a:ln w="381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7" name="Connector: Elbow 122">
            <a:extLst>
              <a:ext uri="{FF2B5EF4-FFF2-40B4-BE49-F238E27FC236}">
                <a16:creationId xmlns:a16="http://schemas.microsoft.com/office/drawing/2014/main" id="{A387702F-86A1-4A94-AF57-DB580717FB14}"/>
              </a:ext>
            </a:extLst>
          </p:cNvPr>
          <p:cNvCxnSpPr>
            <a:cxnSpLocks/>
          </p:cNvCxnSpPr>
          <p:nvPr/>
        </p:nvCxnSpPr>
        <p:spPr>
          <a:xfrm rot="16200000" flipH="1">
            <a:off x="4497055" y="2348562"/>
            <a:ext cx="365760" cy="822960"/>
          </a:xfrm>
          <a:prstGeom prst="bentConnector3">
            <a:avLst>
              <a:gd name="adj1" fmla="val 3722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33FDA8A-BBFB-48A1-88B9-4C7DF46BF3B4}" type="slidenum">
              <a:rPr lang="hr-HR" smtClean="0"/>
              <a:pPr/>
              <a:t>37</a:t>
            </a:fld>
            <a:endParaRPr lang="hr-HR"/>
          </a:p>
        </p:txBody>
      </p:sp>
      <p:sp>
        <p:nvSpPr>
          <p:cNvPr id="38" name="Rectangle 3"/>
          <p:cNvSpPr txBox="1">
            <a:spLocks/>
          </p:cNvSpPr>
          <p:nvPr/>
        </p:nvSpPr>
        <p:spPr bwMode="auto">
          <a:xfrm>
            <a:off x="7137241" y="3434227"/>
            <a:ext cx="309086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2000" b="1" dirty="0"/>
              <a:t>Input boundary: save units</a:t>
            </a:r>
            <a:endParaRPr lang="en-GB" altLang="en-US" sz="2000" dirty="0"/>
          </a:p>
        </p:txBody>
      </p:sp>
      <p:cxnSp>
        <p:nvCxnSpPr>
          <p:cNvPr id="42" name="Straight Arrow Connector 41">
            <a:extLst>
              <a:ext uri="{FF2B5EF4-FFF2-40B4-BE49-F238E27FC236}">
                <a16:creationId xmlns:a16="http://schemas.microsoft.com/office/drawing/2014/main" id="{BA99829F-3C57-448C-B219-85C82DEED860}"/>
              </a:ext>
            </a:extLst>
          </p:cNvPr>
          <p:cNvCxnSpPr/>
          <p:nvPr/>
        </p:nvCxnSpPr>
        <p:spPr>
          <a:xfrm flipH="1">
            <a:off x="2619726" y="3325793"/>
            <a:ext cx="2677" cy="200891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5B4ED4D-009A-40CB-BFFC-1D5A80C2E755}"/>
              </a:ext>
            </a:extLst>
          </p:cNvPr>
          <p:cNvCxnSpPr>
            <a:cxnSpLocks/>
          </p:cNvCxnSpPr>
          <p:nvPr/>
        </p:nvCxnSpPr>
        <p:spPr>
          <a:xfrm>
            <a:off x="3937050" y="1468365"/>
            <a:ext cx="1" cy="25915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96C6432-E079-4C8D-A287-448253E85731}"/>
              </a:ext>
            </a:extLst>
          </p:cNvPr>
          <p:cNvCxnSpPr>
            <a:cxnSpLocks/>
          </p:cNvCxnSpPr>
          <p:nvPr/>
        </p:nvCxnSpPr>
        <p:spPr>
          <a:xfrm>
            <a:off x="4140561" y="927841"/>
            <a:ext cx="0" cy="27432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497330D-9FC7-4DBA-8E9C-5A196DCC5E3E}"/>
              </a:ext>
            </a:extLst>
          </p:cNvPr>
          <p:cNvCxnSpPr>
            <a:cxnSpLocks/>
            <a:stCxn id="46" idx="2"/>
            <a:endCxn id="53" idx="0"/>
          </p:cNvCxnSpPr>
          <p:nvPr/>
        </p:nvCxnSpPr>
        <p:spPr>
          <a:xfrm flipH="1">
            <a:off x="3935820" y="2007471"/>
            <a:ext cx="1231" cy="25076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2A32BBA-8735-41CA-84A4-0A6C92C07C5E}"/>
              </a:ext>
            </a:extLst>
          </p:cNvPr>
          <p:cNvSpPr/>
          <p:nvPr/>
        </p:nvSpPr>
        <p:spPr>
          <a:xfrm>
            <a:off x="3479849" y="1735019"/>
            <a:ext cx="914400" cy="355539"/>
          </a:xfrm>
          <a:prstGeom prst="rect">
            <a:avLst/>
          </a:prstGeom>
          <a:solidFill>
            <a:srgbClr val="92D05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Buff</a:t>
            </a:r>
            <a:endParaRPr lang="en-US" sz="1600" b="1" dirty="0">
              <a:solidFill>
                <a:schemeClr val="tx1">
                  <a:lumMod val="75000"/>
                  <a:lumOff val="25000"/>
                </a:schemeClr>
              </a:solidFill>
              <a:latin typeface="+mj-lt"/>
            </a:endParaRPr>
          </a:p>
        </p:txBody>
      </p:sp>
      <p:sp>
        <p:nvSpPr>
          <p:cNvPr id="47" name="Rectangle 46">
            <a:extLst>
              <a:ext uri="{FF2B5EF4-FFF2-40B4-BE49-F238E27FC236}">
                <a16:creationId xmlns:a16="http://schemas.microsoft.com/office/drawing/2014/main" id="{75B73230-9FB3-4C39-AB84-0819CD04A4F6}"/>
              </a:ext>
            </a:extLst>
          </p:cNvPr>
          <p:cNvSpPr/>
          <p:nvPr/>
        </p:nvSpPr>
        <p:spPr>
          <a:xfrm>
            <a:off x="3476010" y="2938045"/>
            <a:ext cx="914400" cy="355539"/>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927" rIns="0"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Load</a:t>
            </a:r>
            <a:r>
              <a:rPr lang="en-US" sz="1600" b="1" dirty="0">
                <a:solidFill>
                  <a:schemeClr val="tx1">
                    <a:lumMod val="75000"/>
                    <a:lumOff val="25000"/>
                  </a:schemeClr>
                </a:solidFill>
                <a:latin typeface="+mj-lt"/>
              </a:rPr>
              <a:t> a[</a:t>
            </a:r>
            <a:r>
              <a:rPr lang="en-US" sz="1600" b="1" dirty="0" err="1">
                <a:solidFill>
                  <a:schemeClr val="tx1">
                    <a:lumMod val="75000"/>
                    <a:lumOff val="25000"/>
                  </a:schemeClr>
                </a:solidFill>
                <a:latin typeface="+mj-lt"/>
              </a:rPr>
              <a:t>i</a:t>
            </a:r>
            <a:r>
              <a:rPr lang="en-US" sz="1600" b="1" dirty="0">
                <a:solidFill>
                  <a:schemeClr val="tx1">
                    <a:lumMod val="75000"/>
                    <a:lumOff val="25000"/>
                  </a:schemeClr>
                </a:solidFill>
                <a:latin typeface="+mj-lt"/>
              </a:rPr>
              <a:t>]</a:t>
            </a:r>
          </a:p>
        </p:txBody>
      </p:sp>
      <p:sp>
        <p:nvSpPr>
          <p:cNvPr id="48" name="Rectangle 47">
            <a:extLst>
              <a:ext uri="{FF2B5EF4-FFF2-40B4-BE49-F238E27FC236}">
                <a16:creationId xmlns:a16="http://schemas.microsoft.com/office/drawing/2014/main" id="{36800052-658E-4208-AA5D-BBB70FB63285}"/>
              </a:ext>
            </a:extLst>
          </p:cNvPr>
          <p:cNvSpPr/>
          <p:nvPr/>
        </p:nvSpPr>
        <p:spPr>
          <a:xfrm>
            <a:off x="4634215" y="2942129"/>
            <a:ext cx="914400" cy="347046"/>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927" rIns="0"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Load</a:t>
            </a:r>
            <a:r>
              <a:rPr lang="en-US" sz="1600" b="1" dirty="0">
                <a:solidFill>
                  <a:schemeClr val="tx1">
                    <a:lumMod val="75000"/>
                    <a:lumOff val="25000"/>
                  </a:schemeClr>
                </a:solidFill>
                <a:latin typeface="+mj-lt"/>
              </a:rPr>
              <a:t> b[</a:t>
            </a:r>
            <a:r>
              <a:rPr lang="en-US" sz="1600" b="1" dirty="0" err="1">
                <a:solidFill>
                  <a:schemeClr val="tx1">
                    <a:lumMod val="75000"/>
                    <a:lumOff val="25000"/>
                  </a:schemeClr>
                </a:solidFill>
                <a:latin typeface="+mj-lt"/>
              </a:rPr>
              <a:t>i</a:t>
            </a:r>
            <a:r>
              <a:rPr lang="en-US" sz="1600" b="1" dirty="0">
                <a:solidFill>
                  <a:schemeClr val="tx1">
                    <a:lumMod val="75000"/>
                    <a:lumOff val="25000"/>
                  </a:schemeClr>
                </a:solidFill>
                <a:latin typeface="+mj-lt"/>
              </a:rPr>
              <a:t>]</a:t>
            </a:r>
          </a:p>
        </p:txBody>
      </p:sp>
      <p:sp>
        <p:nvSpPr>
          <p:cNvPr id="49" name="Rounded Rectangle 48">
            <a:extLst>
              <a:ext uri="{FF2B5EF4-FFF2-40B4-BE49-F238E27FC236}">
                <a16:creationId xmlns:a16="http://schemas.microsoft.com/office/drawing/2014/main" id="{C7F10665-54FC-455B-ABB5-29D00F39099D}"/>
              </a:ext>
            </a:extLst>
          </p:cNvPr>
          <p:cNvSpPr/>
          <p:nvPr/>
        </p:nvSpPr>
        <p:spPr>
          <a:xfrm>
            <a:off x="4288527" y="3646915"/>
            <a:ext cx="457200" cy="1028931"/>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a:t>
            </a:r>
            <a:endParaRPr lang="en-US" sz="3200" b="1" dirty="0">
              <a:solidFill>
                <a:schemeClr val="tx2"/>
              </a:solidFill>
              <a:latin typeface="+mj-lt"/>
            </a:endParaRPr>
          </a:p>
        </p:txBody>
      </p:sp>
      <p:cxnSp>
        <p:nvCxnSpPr>
          <p:cNvPr id="52" name="Straight Arrow Connector 51">
            <a:extLst>
              <a:ext uri="{FF2B5EF4-FFF2-40B4-BE49-F238E27FC236}">
                <a16:creationId xmlns:a16="http://schemas.microsoft.com/office/drawing/2014/main" id="{05C3D846-C504-45AE-99DB-864648A76E1F}"/>
              </a:ext>
            </a:extLst>
          </p:cNvPr>
          <p:cNvCxnSpPr>
            <a:cxnSpLocks/>
            <a:stCxn id="53" idx="2"/>
            <a:endCxn id="47" idx="0"/>
          </p:cNvCxnSpPr>
          <p:nvPr/>
        </p:nvCxnSpPr>
        <p:spPr>
          <a:xfrm flipH="1">
            <a:off x="3933211" y="2613778"/>
            <a:ext cx="2609" cy="32426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796956CD-0659-4CCD-B10D-3E5AB457D2B6}"/>
              </a:ext>
            </a:extLst>
          </p:cNvPr>
          <p:cNvSpPr/>
          <p:nvPr/>
        </p:nvSpPr>
        <p:spPr>
          <a:xfrm>
            <a:off x="3478619" y="2258240"/>
            <a:ext cx="914400" cy="355539"/>
          </a:xfrm>
          <a:prstGeom prst="rect">
            <a:avLst/>
          </a:prstGeom>
          <a:solidFill>
            <a:srgbClr val="D6BBE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Fork</a:t>
            </a:r>
            <a:endParaRPr lang="en-US" sz="1600" b="1" dirty="0">
              <a:solidFill>
                <a:schemeClr val="tx1">
                  <a:lumMod val="75000"/>
                  <a:lumOff val="25000"/>
                </a:schemeClr>
              </a:solidFill>
              <a:latin typeface="+mj-lt"/>
            </a:endParaRPr>
          </a:p>
        </p:txBody>
      </p:sp>
      <p:cxnSp>
        <p:nvCxnSpPr>
          <p:cNvPr id="54" name="Connector: Elbow 111">
            <a:extLst>
              <a:ext uri="{FF2B5EF4-FFF2-40B4-BE49-F238E27FC236}">
                <a16:creationId xmlns:a16="http://schemas.microsoft.com/office/drawing/2014/main" id="{A2DBCA1A-8E8D-480E-92B2-E4661F825533}"/>
              </a:ext>
            </a:extLst>
          </p:cNvPr>
          <p:cNvCxnSpPr/>
          <p:nvPr/>
        </p:nvCxnSpPr>
        <p:spPr>
          <a:xfrm rot="16200000" flipH="1">
            <a:off x="3969793" y="3238506"/>
            <a:ext cx="365760" cy="457200"/>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115">
            <a:extLst>
              <a:ext uri="{FF2B5EF4-FFF2-40B4-BE49-F238E27FC236}">
                <a16:creationId xmlns:a16="http://schemas.microsoft.com/office/drawing/2014/main" id="{97DBCEF3-191D-44A6-AD45-1B70996EADCF}"/>
              </a:ext>
            </a:extLst>
          </p:cNvPr>
          <p:cNvCxnSpPr>
            <a:stCxn id="49" idx="2"/>
          </p:cNvCxnSpPr>
          <p:nvPr/>
        </p:nvCxnSpPr>
        <p:spPr>
          <a:xfrm rot="16200000" flipH="1">
            <a:off x="4586453" y="4606520"/>
            <a:ext cx="347777" cy="486427"/>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116">
            <a:extLst>
              <a:ext uri="{FF2B5EF4-FFF2-40B4-BE49-F238E27FC236}">
                <a16:creationId xmlns:a16="http://schemas.microsoft.com/office/drawing/2014/main" id="{3DFCC7D2-729F-4F3D-93E2-4ACFF5E51BD7}"/>
              </a:ext>
            </a:extLst>
          </p:cNvPr>
          <p:cNvCxnSpPr/>
          <p:nvPr/>
        </p:nvCxnSpPr>
        <p:spPr>
          <a:xfrm rot="5400000">
            <a:off x="4010709" y="4434363"/>
            <a:ext cx="174986" cy="2133994"/>
          </a:xfrm>
          <a:prstGeom prst="bent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8DC70FF-2774-4B39-92C3-199BD2AEA584}"/>
              </a:ext>
            </a:extLst>
          </p:cNvPr>
          <p:cNvCxnSpPr>
            <a:cxnSpLocks/>
          </p:cNvCxnSpPr>
          <p:nvPr/>
        </p:nvCxnSpPr>
        <p:spPr>
          <a:xfrm>
            <a:off x="2822813" y="5695664"/>
            <a:ext cx="0" cy="39763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121">
            <a:extLst>
              <a:ext uri="{FF2B5EF4-FFF2-40B4-BE49-F238E27FC236}">
                <a16:creationId xmlns:a16="http://schemas.microsoft.com/office/drawing/2014/main" id="{2EF53138-75F2-4FCA-8F40-37927809A891}"/>
              </a:ext>
            </a:extLst>
          </p:cNvPr>
          <p:cNvCxnSpPr>
            <a:cxnSpLocks/>
          </p:cNvCxnSpPr>
          <p:nvPr/>
        </p:nvCxnSpPr>
        <p:spPr>
          <a:xfrm rot="5400000" flipH="1" flipV="1">
            <a:off x="732372" y="2827679"/>
            <a:ext cx="4572000" cy="1317324"/>
          </a:xfrm>
          <a:prstGeom prst="bentConnector5">
            <a:avLst>
              <a:gd name="adj1" fmla="val -4834"/>
              <a:gd name="adj2" fmla="val -42941"/>
              <a:gd name="adj3" fmla="val 104834"/>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CE478E4B-E17F-401D-B523-D194BB4E899B}"/>
              </a:ext>
            </a:extLst>
          </p:cNvPr>
          <p:cNvSpPr txBox="1"/>
          <p:nvPr/>
        </p:nvSpPr>
        <p:spPr>
          <a:xfrm>
            <a:off x="3646579" y="620688"/>
            <a:ext cx="1111249" cy="338554"/>
          </a:xfrm>
          <a:prstGeom prst="rect">
            <a:avLst/>
          </a:prstGeom>
          <a:noFill/>
          <a:ln w="28575">
            <a:noFill/>
          </a:ln>
        </p:spPr>
        <p:txBody>
          <a:bodyPr wrap="square" rtlCol="0">
            <a:spAutoFit/>
          </a:bodyPr>
          <a:lstStyle/>
          <a:p>
            <a:r>
              <a:rPr lang="hr-HR" sz="1600" b="1" dirty="0">
                <a:latin typeface="+mj-lt"/>
              </a:rPr>
              <a:t>Start, i=0</a:t>
            </a:r>
            <a:endParaRPr lang="en-US" sz="1600" b="1" dirty="0">
              <a:latin typeface="+mj-lt"/>
            </a:endParaRPr>
          </a:p>
        </p:txBody>
      </p:sp>
      <p:sp>
        <p:nvSpPr>
          <p:cNvPr id="98" name="TextBox 97">
            <a:extLst>
              <a:ext uri="{FF2B5EF4-FFF2-40B4-BE49-F238E27FC236}">
                <a16:creationId xmlns:a16="http://schemas.microsoft.com/office/drawing/2014/main" id="{2547588B-58B4-4DD6-B0D3-0E85F270A8FA}"/>
              </a:ext>
            </a:extLst>
          </p:cNvPr>
          <p:cNvSpPr txBox="1"/>
          <p:nvPr/>
        </p:nvSpPr>
        <p:spPr>
          <a:xfrm>
            <a:off x="2603964" y="6060264"/>
            <a:ext cx="990974" cy="338554"/>
          </a:xfrm>
          <a:prstGeom prst="rect">
            <a:avLst/>
          </a:prstGeom>
          <a:noFill/>
          <a:ln w="28575">
            <a:noFill/>
          </a:ln>
        </p:spPr>
        <p:txBody>
          <a:bodyPr wrap="square" rtlCol="0">
            <a:spAutoFit/>
          </a:bodyPr>
          <a:lstStyle/>
          <a:p>
            <a:r>
              <a:rPr lang="hr-HR" sz="1600" b="1" dirty="0">
                <a:latin typeface="+mj-lt"/>
              </a:rPr>
              <a:t>End</a:t>
            </a:r>
            <a:endParaRPr lang="en-US" sz="1600" b="1" dirty="0">
              <a:latin typeface="+mj-lt"/>
            </a:endParaRPr>
          </a:p>
        </p:txBody>
      </p:sp>
      <p:sp>
        <p:nvSpPr>
          <p:cNvPr id="101" name="TextBox 100">
            <a:extLst>
              <a:ext uri="{FF2B5EF4-FFF2-40B4-BE49-F238E27FC236}">
                <a16:creationId xmlns:a16="http://schemas.microsoft.com/office/drawing/2014/main" id="{59104C71-99DF-4BBE-958C-57E1FF4DED4B}"/>
              </a:ext>
            </a:extLst>
          </p:cNvPr>
          <p:cNvSpPr txBox="1"/>
          <p:nvPr/>
        </p:nvSpPr>
        <p:spPr>
          <a:xfrm>
            <a:off x="4838175" y="4498783"/>
            <a:ext cx="360903" cy="369332"/>
          </a:xfrm>
          <a:prstGeom prst="rect">
            <a:avLst/>
          </a:prstGeom>
          <a:noFill/>
          <a:ln w="28575">
            <a:noFill/>
          </a:ln>
        </p:spPr>
        <p:txBody>
          <a:bodyPr wrap="square" rtlCol="0">
            <a:spAutoFit/>
          </a:bodyPr>
          <a:lstStyle/>
          <a:p>
            <a:r>
              <a:rPr lang="en-US" b="1" dirty="0">
                <a:latin typeface="+mj-lt"/>
              </a:rPr>
              <a:t>d</a:t>
            </a:r>
          </a:p>
        </p:txBody>
      </p:sp>
      <p:cxnSp>
        <p:nvCxnSpPr>
          <p:cNvPr id="105" name="Straight Connector 104"/>
          <p:cNvCxnSpPr/>
          <p:nvPr/>
        </p:nvCxnSpPr>
        <p:spPr>
          <a:xfrm>
            <a:off x="4288527" y="3992192"/>
            <a:ext cx="457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288527" y="4342054"/>
            <a:ext cx="457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E1987457-886F-4A74-BE00-2F131BF670E5}"/>
              </a:ext>
            </a:extLst>
          </p:cNvPr>
          <p:cNvSpPr/>
          <p:nvPr/>
        </p:nvSpPr>
        <p:spPr>
          <a:xfrm>
            <a:off x="2208245" y="5334707"/>
            <a:ext cx="822960" cy="488750"/>
          </a:xfrm>
          <a:prstGeom prst="rect">
            <a:avLst/>
          </a:prstGeom>
          <a:solidFill>
            <a:srgbClr val="33CC3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en-US" sz="1600" b="1" dirty="0">
                <a:solidFill>
                  <a:schemeClr val="tx1">
                    <a:lumMod val="75000"/>
                    <a:lumOff val="25000"/>
                  </a:schemeClr>
                </a:solidFill>
                <a:latin typeface="+mj-lt"/>
              </a:rPr>
              <a:t>Spec.</a:t>
            </a:r>
          </a:p>
          <a:p>
            <a:pPr algn="ctr"/>
            <a:r>
              <a:rPr lang="hr-HR" sz="1600" b="1" dirty="0">
                <a:solidFill>
                  <a:schemeClr val="tx1">
                    <a:lumMod val="75000"/>
                    <a:lumOff val="25000"/>
                  </a:schemeClr>
                </a:solidFill>
                <a:latin typeface="+mj-lt"/>
              </a:rPr>
              <a:t>Branch</a:t>
            </a:r>
            <a:endParaRPr lang="en-US" sz="1600" b="1" dirty="0">
              <a:solidFill>
                <a:schemeClr val="tx1">
                  <a:lumMod val="75000"/>
                  <a:lumOff val="25000"/>
                </a:schemeClr>
              </a:solidFill>
              <a:latin typeface="+mj-lt"/>
            </a:endParaRPr>
          </a:p>
        </p:txBody>
      </p:sp>
      <p:sp>
        <p:nvSpPr>
          <p:cNvPr id="112" name="Rectangle 111">
            <a:extLst>
              <a:ext uri="{FF2B5EF4-FFF2-40B4-BE49-F238E27FC236}">
                <a16:creationId xmlns:a16="http://schemas.microsoft.com/office/drawing/2014/main" id="{93A489BB-271B-43FB-9205-164B69FF1124}"/>
              </a:ext>
            </a:extLst>
          </p:cNvPr>
          <p:cNvSpPr/>
          <p:nvPr/>
        </p:nvSpPr>
        <p:spPr>
          <a:xfrm>
            <a:off x="3466873" y="1186233"/>
            <a:ext cx="914400" cy="355539"/>
          </a:xfrm>
          <a:prstGeom prst="rect">
            <a:avLst/>
          </a:prstGeom>
          <a:solidFill>
            <a:srgbClr val="AACC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Merge</a:t>
            </a:r>
            <a:endParaRPr lang="en-US" sz="1600" b="1" dirty="0">
              <a:solidFill>
                <a:schemeClr val="tx1">
                  <a:lumMod val="75000"/>
                  <a:lumOff val="25000"/>
                </a:schemeClr>
              </a:solidFill>
              <a:latin typeface="+mj-lt"/>
            </a:endParaRPr>
          </a:p>
        </p:txBody>
      </p:sp>
      <p:sp>
        <p:nvSpPr>
          <p:cNvPr id="114" name="Parallelogram 113">
            <a:extLst>
              <a:ext uri="{FF2B5EF4-FFF2-40B4-BE49-F238E27FC236}">
                <a16:creationId xmlns:a16="http://schemas.microsoft.com/office/drawing/2014/main" id="{32714AC3-4CF4-426E-9DDE-3F7B2DF27E16}"/>
              </a:ext>
            </a:extLst>
          </p:cNvPr>
          <p:cNvSpPr/>
          <p:nvPr/>
        </p:nvSpPr>
        <p:spPr>
          <a:xfrm>
            <a:off x="2135560" y="4437113"/>
            <a:ext cx="964931" cy="426843"/>
          </a:xfrm>
          <a:prstGeom prst="parallelogram">
            <a:avLst/>
          </a:prstGeom>
          <a:solidFill>
            <a:srgbClr val="93E3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7854" tIns="48927" rIns="97854" bIns="48927" anchor="ctr"/>
          <a:lstStyle/>
          <a:p>
            <a:pPr algn="ctr">
              <a:defRPr/>
            </a:pPr>
            <a:r>
              <a:rPr lang="hr-HR" sz="1600" b="1" dirty="0">
                <a:solidFill>
                  <a:schemeClr val="tx1">
                    <a:lumMod val="75000"/>
                    <a:lumOff val="25000"/>
                  </a:schemeClr>
                </a:solidFill>
                <a:latin typeface="+mj-lt"/>
              </a:rPr>
              <a:t>Save</a:t>
            </a:r>
            <a:endParaRPr lang="en-US" sz="1600" b="1" dirty="0">
              <a:solidFill>
                <a:schemeClr val="tx1">
                  <a:lumMod val="75000"/>
                  <a:lumOff val="25000"/>
                </a:schemeClr>
              </a:solidFill>
              <a:latin typeface="+mj-lt"/>
            </a:endParaRPr>
          </a:p>
        </p:txBody>
      </p:sp>
      <p:cxnSp>
        <p:nvCxnSpPr>
          <p:cNvPr id="40" name="Connector: Elbow 112">
            <a:extLst>
              <a:ext uri="{FF2B5EF4-FFF2-40B4-BE49-F238E27FC236}">
                <a16:creationId xmlns:a16="http://schemas.microsoft.com/office/drawing/2014/main" id="{30A40B61-2DD2-4B70-B0F3-DB43530B78CE}"/>
              </a:ext>
            </a:extLst>
          </p:cNvPr>
          <p:cNvCxnSpPr/>
          <p:nvPr/>
        </p:nvCxnSpPr>
        <p:spPr>
          <a:xfrm rot="5400000">
            <a:off x="4679935" y="3243455"/>
            <a:ext cx="365760" cy="457200"/>
          </a:xfrm>
          <a:prstGeom prst="bentConnector3">
            <a:avLst>
              <a:gd name="adj1" fmla="val 4897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116">
            <a:extLst>
              <a:ext uri="{FF2B5EF4-FFF2-40B4-BE49-F238E27FC236}">
                <a16:creationId xmlns:a16="http://schemas.microsoft.com/office/drawing/2014/main" id="{3DFCC7D2-729F-4F3D-93E2-4ACFF5E51BD7}"/>
              </a:ext>
            </a:extLst>
          </p:cNvPr>
          <p:cNvCxnSpPr/>
          <p:nvPr/>
        </p:nvCxnSpPr>
        <p:spPr>
          <a:xfrm rot="5400000">
            <a:off x="4010709" y="4434363"/>
            <a:ext cx="174986" cy="2133994"/>
          </a:xfrm>
          <a:prstGeom prst="bent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4" name="Rounded Rectangle 63">
            <a:extLst>
              <a:ext uri="{FF2B5EF4-FFF2-40B4-BE49-F238E27FC236}">
                <a16:creationId xmlns:a16="http://schemas.microsoft.com/office/drawing/2014/main" id="{FFFE9658-381C-4660-8763-25CE0110D87B}"/>
              </a:ext>
            </a:extLst>
          </p:cNvPr>
          <p:cNvSpPr/>
          <p:nvPr/>
        </p:nvSpPr>
        <p:spPr>
          <a:xfrm>
            <a:off x="4936599" y="5013176"/>
            <a:ext cx="457200" cy="457200"/>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&lt;</a:t>
            </a:r>
            <a:endParaRPr lang="en-US" sz="3200" b="1" dirty="0">
              <a:solidFill>
                <a:schemeClr val="tx2"/>
              </a:solidFill>
              <a:latin typeface="+mj-lt"/>
            </a:endParaRPr>
          </a:p>
        </p:txBody>
      </p:sp>
      <p:sp>
        <p:nvSpPr>
          <p:cNvPr id="65" name="Rounded Rectangle 64">
            <a:extLst>
              <a:ext uri="{FF2B5EF4-FFF2-40B4-BE49-F238E27FC236}">
                <a16:creationId xmlns:a16="http://schemas.microsoft.com/office/drawing/2014/main" id="{5BC7F14E-4524-4A34-ADEC-08CB3BDE66D3}"/>
              </a:ext>
            </a:extLst>
          </p:cNvPr>
          <p:cNvSpPr/>
          <p:nvPr/>
        </p:nvSpPr>
        <p:spPr>
          <a:xfrm>
            <a:off x="2393802" y="2971800"/>
            <a:ext cx="457200" cy="457200"/>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a:t>
            </a:r>
            <a:endParaRPr lang="en-US" sz="3200" b="1" dirty="0">
              <a:solidFill>
                <a:schemeClr val="tx2"/>
              </a:solidFill>
              <a:latin typeface="+mj-lt"/>
            </a:endParaRPr>
          </a:p>
        </p:txBody>
      </p:sp>
      <p:sp>
        <p:nvSpPr>
          <p:cNvPr id="50" name="Title 1"/>
          <p:cNvSpPr txBox="1">
            <a:spLocks/>
          </p:cNvSpPr>
          <p:nvPr/>
        </p:nvSpPr>
        <p:spPr>
          <a:xfrm>
            <a:off x="1668016" y="-41998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Speculative Dataflow Circuit</a:t>
            </a:r>
            <a:endParaRPr lang="en-US" sz="3600" baseline="30000" dirty="0"/>
          </a:p>
        </p:txBody>
      </p:sp>
      <p:sp>
        <p:nvSpPr>
          <p:cNvPr id="41" name="Rounded Rectangle 40"/>
          <p:cNvSpPr/>
          <p:nvPr/>
        </p:nvSpPr>
        <p:spPr>
          <a:xfrm>
            <a:off x="7103876" y="3213100"/>
            <a:ext cx="3032219" cy="1080120"/>
          </a:xfrm>
          <a:prstGeom prst="roundRect">
            <a:avLst/>
          </a:prstGeom>
          <a:solidFill>
            <a:schemeClr val="bg2"/>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lumMod val="50000"/>
                  </a:schemeClr>
                </a:solidFill>
                <a:latin typeface="+mj-lt"/>
              </a:rPr>
              <a:t>Input boundary: </a:t>
            </a:r>
          </a:p>
          <a:p>
            <a:pPr algn="ctr"/>
            <a:r>
              <a:rPr lang="en-US" sz="2000" b="1" dirty="0">
                <a:solidFill>
                  <a:schemeClr val="accent1">
                    <a:lumMod val="50000"/>
                  </a:schemeClr>
                </a:solidFill>
                <a:latin typeface="+mj-lt"/>
              </a:rPr>
              <a:t>Save units</a:t>
            </a:r>
          </a:p>
        </p:txBody>
      </p:sp>
      <p:cxnSp>
        <p:nvCxnSpPr>
          <p:cNvPr id="51" name="Connector: Elbow 122">
            <a:extLst>
              <a:ext uri="{FF2B5EF4-FFF2-40B4-BE49-F238E27FC236}">
                <a16:creationId xmlns:a16="http://schemas.microsoft.com/office/drawing/2014/main" id="{A387702F-86A1-4A94-AF57-DB580717FB14}"/>
              </a:ext>
            </a:extLst>
          </p:cNvPr>
          <p:cNvCxnSpPr>
            <a:cxnSpLocks/>
          </p:cNvCxnSpPr>
          <p:nvPr/>
        </p:nvCxnSpPr>
        <p:spPr>
          <a:xfrm rot="5400000">
            <a:off x="3033731" y="2345221"/>
            <a:ext cx="365760" cy="914400"/>
          </a:xfrm>
          <a:prstGeom prst="bentConnector3">
            <a:avLst>
              <a:gd name="adj1" fmla="val 32959"/>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36C1A77-77DD-4E0A-AF38-F2E788B5D3CB}"/>
              </a:ext>
            </a:extLst>
          </p:cNvPr>
          <p:cNvCxnSpPr>
            <a:cxnSpLocks/>
          </p:cNvCxnSpPr>
          <p:nvPr/>
        </p:nvCxnSpPr>
        <p:spPr>
          <a:xfrm>
            <a:off x="2467714" y="2744963"/>
            <a:ext cx="0" cy="22860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9104C71-99DF-4BBE-958C-57E1FF4DED4B}"/>
              </a:ext>
            </a:extLst>
          </p:cNvPr>
          <p:cNvSpPr txBox="1"/>
          <p:nvPr/>
        </p:nvSpPr>
        <p:spPr>
          <a:xfrm>
            <a:off x="2314856" y="2433089"/>
            <a:ext cx="1111249" cy="369332"/>
          </a:xfrm>
          <a:prstGeom prst="rect">
            <a:avLst/>
          </a:prstGeom>
          <a:noFill/>
          <a:ln w="28575">
            <a:noFill/>
          </a:ln>
        </p:spPr>
        <p:txBody>
          <a:bodyPr wrap="square" rtlCol="0">
            <a:spAutoFit/>
          </a:bodyPr>
          <a:lstStyle/>
          <a:p>
            <a:r>
              <a:rPr lang="hr-HR" b="1" dirty="0">
                <a:latin typeface="+mj-lt"/>
              </a:rPr>
              <a:t>1</a:t>
            </a:r>
            <a:endParaRPr lang="en-US" b="1" dirty="0">
              <a:latin typeface="+mj-lt"/>
            </a:endParaRPr>
          </a:p>
        </p:txBody>
      </p:sp>
      <p:sp>
        <p:nvSpPr>
          <p:cNvPr id="68" name="TextBox 67">
            <a:extLst>
              <a:ext uri="{FF2B5EF4-FFF2-40B4-BE49-F238E27FC236}">
                <a16:creationId xmlns:a16="http://schemas.microsoft.com/office/drawing/2014/main" id="{59104C71-99DF-4BBE-958C-57E1FF4DED4B}"/>
              </a:ext>
            </a:extLst>
          </p:cNvPr>
          <p:cNvSpPr txBox="1"/>
          <p:nvPr/>
        </p:nvSpPr>
        <p:spPr>
          <a:xfrm>
            <a:off x="2948539" y="2418980"/>
            <a:ext cx="1111249" cy="369332"/>
          </a:xfrm>
          <a:prstGeom prst="rect">
            <a:avLst/>
          </a:prstGeom>
          <a:noFill/>
          <a:ln w="28575">
            <a:noFill/>
          </a:ln>
        </p:spPr>
        <p:txBody>
          <a:bodyPr wrap="square" rtlCol="0">
            <a:spAutoFit/>
          </a:bodyPr>
          <a:lstStyle/>
          <a:p>
            <a:r>
              <a:rPr lang="en-US" b="1" dirty="0">
                <a:latin typeface="+mj-lt"/>
              </a:rPr>
              <a:t>i</a:t>
            </a:r>
          </a:p>
        </p:txBody>
      </p:sp>
      <p:cxnSp>
        <p:nvCxnSpPr>
          <p:cNvPr id="69" name="Straight Arrow Connector 68">
            <a:extLst>
              <a:ext uri="{FF2B5EF4-FFF2-40B4-BE49-F238E27FC236}">
                <a16:creationId xmlns:a16="http://schemas.microsoft.com/office/drawing/2014/main" id="{C69AAD74-30AB-49E9-9782-D918D3B97F0C}"/>
              </a:ext>
            </a:extLst>
          </p:cNvPr>
          <p:cNvCxnSpPr>
            <a:cxnSpLocks/>
          </p:cNvCxnSpPr>
          <p:nvPr/>
        </p:nvCxnSpPr>
        <p:spPr>
          <a:xfrm flipH="1">
            <a:off x="5324797" y="4836912"/>
            <a:ext cx="0" cy="18288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59104C71-99DF-4BBE-958C-57E1FF4DED4B}"/>
              </a:ext>
            </a:extLst>
          </p:cNvPr>
          <p:cNvSpPr txBox="1"/>
          <p:nvPr/>
        </p:nvSpPr>
        <p:spPr>
          <a:xfrm>
            <a:off x="5187638" y="4480400"/>
            <a:ext cx="321047" cy="369332"/>
          </a:xfrm>
          <a:prstGeom prst="rect">
            <a:avLst/>
          </a:prstGeom>
          <a:noFill/>
          <a:ln w="28575">
            <a:noFill/>
          </a:ln>
        </p:spPr>
        <p:txBody>
          <a:bodyPr wrap="square" rtlCol="0">
            <a:spAutoFit/>
          </a:bodyPr>
          <a:lstStyle/>
          <a:p>
            <a:r>
              <a:rPr lang="en-US" b="1" dirty="0">
                <a:latin typeface="+mj-lt"/>
              </a:rPr>
              <a:t>x</a:t>
            </a:r>
          </a:p>
        </p:txBody>
      </p:sp>
    </p:spTree>
    <p:extLst>
      <p:ext uri="{BB962C8B-B14F-4D97-AF65-F5344CB8AC3E}">
        <p14:creationId xmlns:p14="http://schemas.microsoft.com/office/powerpoint/2010/main" val="28864022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Connector: Elbow 77">
            <a:extLst>
              <a:ext uri="{FF2B5EF4-FFF2-40B4-BE49-F238E27FC236}">
                <a16:creationId xmlns:a16="http://schemas.microsoft.com/office/drawing/2014/main" id="{E6A49E74-CAB1-4DEA-8E3E-349369FF8285}"/>
              </a:ext>
            </a:extLst>
          </p:cNvPr>
          <p:cNvCxnSpPr>
            <a:cxnSpLocks/>
          </p:cNvCxnSpPr>
          <p:nvPr/>
        </p:nvCxnSpPr>
        <p:spPr>
          <a:xfrm rot="16200000" flipV="1">
            <a:off x="1861665" y="4977783"/>
            <a:ext cx="809424" cy="154926"/>
          </a:xfrm>
          <a:prstGeom prst="bentConnector4">
            <a:avLst>
              <a:gd name="adj1" fmla="val 4865"/>
              <a:gd name="adj2" fmla="val 204490"/>
            </a:avLst>
          </a:prstGeom>
          <a:ln w="381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A99829F-3C57-448C-B219-85C82DEED860}"/>
              </a:ext>
            </a:extLst>
          </p:cNvPr>
          <p:cNvCxnSpPr/>
          <p:nvPr/>
        </p:nvCxnSpPr>
        <p:spPr>
          <a:xfrm flipH="1">
            <a:off x="2619726" y="3325793"/>
            <a:ext cx="2677" cy="200891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33FDA8A-BBFB-48A1-88B9-4C7DF46BF3B4}" type="slidenum">
              <a:rPr lang="hr-HR" smtClean="0"/>
              <a:pPr/>
              <a:t>38</a:t>
            </a:fld>
            <a:endParaRPr lang="hr-HR"/>
          </a:p>
        </p:txBody>
      </p:sp>
      <p:cxnSp>
        <p:nvCxnSpPr>
          <p:cNvPr id="65" name="Straight Arrow Connector 64">
            <a:extLst>
              <a:ext uri="{FF2B5EF4-FFF2-40B4-BE49-F238E27FC236}">
                <a16:creationId xmlns:a16="http://schemas.microsoft.com/office/drawing/2014/main" id="{C5B4ED4D-009A-40CB-BFFC-1D5A80C2E755}"/>
              </a:ext>
            </a:extLst>
          </p:cNvPr>
          <p:cNvCxnSpPr>
            <a:cxnSpLocks/>
          </p:cNvCxnSpPr>
          <p:nvPr/>
        </p:nvCxnSpPr>
        <p:spPr>
          <a:xfrm>
            <a:off x="3937050" y="1468365"/>
            <a:ext cx="1" cy="25915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196C6432-E079-4C8D-A287-448253E85731}"/>
              </a:ext>
            </a:extLst>
          </p:cNvPr>
          <p:cNvCxnSpPr>
            <a:cxnSpLocks/>
          </p:cNvCxnSpPr>
          <p:nvPr/>
        </p:nvCxnSpPr>
        <p:spPr>
          <a:xfrm>
            <a:off x="4140561" y="927841"/>
            <a:ext cx="0" cy="27432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F497330D-9FC7-4DBA-8E9C-5A196DCC5E3E}"/>
              </a:ext>
            </a:extLst>
          </p:cNvPr>
          <p:cNvCxnSpPr>
            <a:cxnSpLocks/>
            <a:stCxn id="68" idx="2"/>
            <a:endCxn id="75" idx="0"/>
          </p:cNvCxnSpPr>
          <p:nvPr/>
        </p:nvCxnSpPr>
        <p:spPr>
          <a:xfrm flipH="1">
            <a:off x="3935820" y="2007471"/>
            <a:ext cx="1231" cy="25076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C2A32BBA-8735-41CA-84A4-0A6C92C07C5E}"/>
              </a:ext>
            </a:extLst>
          </p:cNvPr>
          <p:cNvSpPr/>
          <p:nvPr/>
        </p:nvSpPr>
        <p:spPr>
          <a:xfrm>
            <a:off x="3479849" y="1735019"/>
            <a:ext cx="914400" cy="355539"/>
          </a:xfrm>
          <a:prstGeom prst="rect">
            <a:avLst/>
          </a:prstGeom>
          <a:solidFill>
            <a:srgbClr val="92D05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Buff</a:t>
            </a:r>
            <a:endParaRPr lang="en-US" sz="1600" b="1" dirty="0">
              <a:solidFill>
                <a:schemeClr val="tx1">
                  <a:lumMod val="75000"/>
                  <a:lumOff val="25000"/>
                </a:schemeClr>
              </a:solidFill>
              <a:latin typeface="+mj-lt"/>
            </a:endParaRPr>
          </a:p>
        </p:txBody>
      </p:sp>
      <p:sp>
        <p:nvSpPr>
          <p:cNvPr id="69" name="Rectangle 68">
            <a:extLst>
              <a:ext uri="{FF2B5EF4-FFF2-40B4-BE49-F238E27FC236}">
                <a16:creationId xmlns:a16="http://schemas.microsoft.com/office/drawing/2014/main" id="{75B73230-9FB3-4C39-AB84-0819CD04A4F6}"/>
              </a:ext>
            </a:extLst>
          </p:cNvPr>
          <p:cNvSpPr/>
          <p:nvPr/>
        </p:nvSpPr>
        <p:spPr>
          <a:xfrm>
            <a:off x="3476010" y="2938045"/>
            <a:ext cx="914400" cy="355539"/>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927" rIns="0"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Load</a:t>
            </a:r>
            <a:r>
              <a:rPr lang="en-US" sz="1600" b="1" dirty="0">
                <a:solidFill>
                  <a:schemeClr val="tx1">
                    <a:lumMod val="75000"/>
                    <a:lumOff val="25000"/>
                  </a:schemeClr>
                </a:solidFill>
                <a:latin typeface="+mj-lt"/>
              </a:rPr>
              <a:t> a[</a:t>
            </a:r>
            <a:r>
              <a:rPr lang="en-US" sz="1600" b="1" dirty="0" err="1">
                <a:solidFill>
                  <a:schemeClr val="tx1">
                    <a:lumMod val="75000"/>
                    <a:lumOff val="25000"/>
                  </a:schemeClr>
                </a:solidFill>
                <a:latin typeface="+mj-lt"/>
              </a:rPr>
              <a:t>i</a:t>
            </a:r>
            <a:r>
              <a:rPr lang="en-US" sz="1600" b="1" dirty="0">
                <a:solidFill>
                  <a:schemeClr val="tx1">
                    <a:lumMod val="75000"/>
                    <a:lumOff val="25000"/>
                  </a:schemeClr>
                </a:solidFill>
                <a:latin typeface="+mj-lt"/>
              </a:rPr>
              <a:t>]</a:t>
            </a:r>
          </a:p>
        </p:txBody>
      </p:sp>
      <p:sp>
        <p:nvSpPr>
          <p:cNvPr id="70" name="Rectangle 69">
            <a:extLst>
              <a:ext uri="{FF2B5EF4-FFF2-40B4-BE49-F238E27FC236}">
                <a16:creationId xmlns:a16="http://schemas.microsoft.com/office/drawing/2014/main" id="{36800052-658E-4208-AA5D-BBB70FB63285}"/>
              </a:ext>
            </a:extLst>
          </p:cNvPr>
          <p:cNvSpPr/>
          <p:nvPr/>
        </p:nvSpPr>
        <p:spPr>
          <a:xfrm>
            <a:off x="4634215" y="2942129"/>
            <a:ext cx="914400" cy="347046"/>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927" rIns="0"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Load</a:t>
            </a:r>
            <a:r>
              <a:rPr lang="en-US" sz="1600" b="1" dirty="0">
                <a:solidFill>
                  <a:schemeClr val="tx1">
                    <a:lumMod val="75000"/>
                    <a:lumOff val="25000"/>
                  </a:schemeClr>
                </a:solidFill>
                <a:latin typeface="+mj-lt"/>
              </a:rPr>
              <a:t> b[</a:t>
            </a:r>
            <a:r>
              <a:rPr lang="en-US" sz="1600" b="1" dirty="0" err="1">
                <a:solidFill>
                  <a:schemeClr val="tx1">
                    <a:lumMod val="75000"/>
                    <a:lumOff val="25000"/>
                  </a:schemeClr>
                </a:solidFill>
                <a:latin typeface="+mj-lt"/>
              </a:rPr>
              <a:t>i</a:t>
            </a:r>
            <a:r>
              <a:rPr lang="en-US" sz="1600" b="1" dirty="0">
                <a:solidFill>
                  <a:schemeClr val="tx1">
                    <a:lumMod val="75000"/>
                    <a:lumOff val="25000"/>
                  </a:schemeClr>
                </a:solidFill>
                <a:latin typeface="+mj-lt"/>
              </a:rPr>
              <a:t>]</a:t>
            </a:r>
          </a:p>
        </p:txBody>
      </p:sp>
      <p:sp>
        <p:nvSpPr>
          <p:cNvPr id="71" name="Rounded Rectangle 70">
            <a:extLst>
              <a:ext uri="{FF2B5EF4-FFF2-40B4-BE49-F238E27FC236}">
                <a16:creationId xmlns:a16="http://schemas.microsoft.com/office/drawing/2014/main" id="{C7F10665-54FC-455B-ABB5-29D00F39099D}"/>
              </a:ext>
            </a:extLst>
          </p:cNvPr>
          <p:cNvSpPr/>
          <p:nvPr/>
        </p:nvSpPr>
        <p:spPr>
          <a:xfrm>
            <a:off x="4288527" y="3646915"/>
            <a:ext cx="457200" cy="1028931"/>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a:t>
            </a:r>
            <a:endParaRPr lang="en-US" sz="3200" b="1" dirty="0">
              <a:solidFill>
                <a:schemeClr val="tx2"/>
              </a:solidFill>
              <a:latin typeface="+mj-lt"/>
            </a:endParaRPr>
          </a:p>
        </p:txBody>
      </p:sp>
      <p:cxnSp>
        <p:nvCxnSpPr>
          <p:cNvPr id="74" name="Straight Arrow Connector 73">
            <a:extLst>
              <a:ext uri="{FF2B5EF4-FFF2-40B4-BE49-F238E27FC236}">
                <a16:creationId xmlns:a16="http://schemas.microsoft.com/office/drawing/2014/main" id="{05C3D846-C504-45AE-99DB-864648A76E1F}"/>
              </a:ext>
            </a:extLst>
          </p:cNvPr>
          <p:cNvCxnSpPr>
            <a:cxnSpLocks/>
            <a:stCxn id="75" idx="2"/>
            <a:endCxn id="69" idx="0"/>
          </p:cNvCxnSpPr>
          <p:nvPr/>
        </p:nvCxnSpPr>
        <p:spPr>
          <a:xfrm flipH="1">
            <a:off x="3933211" y="2613778"/>
            <a:ext cx="2609" cy="32426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111">
            <a:extLst>
              <a:ext uri="{FF2B5EF4-FFF2-40B4-BE49-F238E27FC236}">
                <a16:creationId xmlns:a16="http://schemas.microsoft.com/office/drawing/2014/main" id="{A2DBCA1A-8E8D-480E-92B2-E4661F825533}"/>
              </a:ext>
            </a:extLst>
          </p:cNvPr>
          <p:cNvCxnSpPr/>
          <p:nvPr/>
        </p:nvCxnSpPr>
        <p:spPr>
          <a:xfrm rot="16200000" flipH="1">
            <a:off x="3969793" y="3238506"/>
            <a:ext cx="365760" cy="457200"/>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115">
            <a:extLst>
              <a:ext uri="{FF2B5EF4-FFF2-40B4-BE49-F238E27FC236}">
                <a16:creationId xmlns:a16="http://schemas.microsoft.com/office/drawing/2014/main" id="{97DBCEF3-191D-44A6-AD45-1B70996EADCF}"/>
              </a:ext>
            </a:extLst>
          </p:cNvPr>
          <p:cNvCxnSpPr>
            <a:stCxn id="71" idx="2"/>
          </p:cNvCxnSpPr>
          <p:nvPr/>
        </p:nvCxnSpPr>
        <p:spPr>
          <a:xfrm rot="16200000" flipH="1">
            <a:off x="4586453" y="4606520"/>
            <a:ext cx="347777" cy="486427"/>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F8DC70FF-2774-4B39-92C3-199BD2AEA584}"/>
              </a:ext>
            </a:extLst>
          </p:cNvPr>
          <p:cNvCxnSpPr>
            <a:cxnSpLocks/>
          </p:cNvCxnSpPr>
          <p:nvPr/>
        </p:nvCxnSpPr>
        <p:spPr>
          <a:xfrm>
            <a:off x="2822813" y="5616427"/>
            <a:ext cx="0" cy="39763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121">
            <a:extLst>
              <a:ext uri="{FF2B5EF4-FFF2-40B4-BE49-F238E27FC236}">
                <a16:creationId xmlns:a16="http://schemas.microsoft.com/office/drawing/2014/main" id="{2EF53138-75F2-4FCA-8F40-37927809A891}"/>
              </a:ext>
            </a:extLst>
          </p:cNvPr>
          <p:cNvCxnSpPr>
            <a:cxnSpLocks/>
          </p:cNvCxnSpPr>
          <p:nvPr/>
        </p:nvCxnSpPr>
        <p:spPr>
          <a:xfrm rot="5400000" flipH="1" flipV="1">
            <a:off x="732372" y="2827679"/>
            <a:ext cx="4572000" cy="1317324"/>
          </a:xfrm>
          <a:prstGeom prst="bentConnector5">
            <a:avLst>
              <a:gd name="adj1" fmla="val -4834"/>
              <a:gd name="adj2" fmla="val -42941"/>
              <a:gd name="adj3" fmla="val 104834"/>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CE478E4B-E17F-401D-B523-D194BB4E899B}"/>
              </a:ext>
            </a:extLst>
          </p:cNvPr>
          <p:cNvSpPr txBox="1"/>
          <p:nvPr/>
        </p:nvSpPr>
        <p:spPr>
          <a:xfrm>
            <a:off x="3646579" y="620688"/>
            <a:ext cx="1111249" cy="338554"/>
          </a:xfrm>
          <a:prstGeom prst="rect">
            <a:avLst/>
          </a:prstGeom>
          <a:noFill/>
          <a:ln w="28575">
            <a:noFill/>
          </a:ln>
        </p:spPr>
        <p:txBody>
          <a:bodyPr wrap="square" rtlCol="0">
            <a:spAutoFit/>
          </a:bodyPr>
          <a:lstStyle/>
          <a:p>
            <a:r>
              <a:rPr lang="hr-HR" sz="1600" b="1" dirty="0">
                <a:latin typeface="+mj-lt"/>
              </a:rPr>
              <a:t>Start, i=0</a:t>
            </a:r>
            <a:endParaRPr lang="en-US" sz="1600" b="1" dirty="0">
              <a:latin typeface="+mj-lt"/>
            </a:endParaRPr>
          </a:p>
        </p:txBody>
      </p:sp>
      <p:sp>
        <p:nvSpPr>
          <p:cNvPr id="87" name="TextBox 86">
            <a:extLst>
              <a:ext uri="{FF2B5EF4-FFF2-40B4-BE49-F238E27FC236}">
                <a16:creationId xmlns:a16="http://schemas.microsoft.com/office/drawing/2014/main" id="{2547588B-58B4-4DD6-B0D3-0E85F270A8FA}"/>
              </a:ext>
            </a:extLst>
          </p:cNvPr>
          <p:cNvSpPr txBox="1"/>
          <p:nvPr/>
        </p:nvSpPr>
        <p:spPr>
          <a:xfrm>
            <a:off x="2752576" y="6517480"/>
            <a:ext cx="990974" cy="338554"/>
          </a:xfrm>
          <a:prstGeom prst="rect">
            <a:avLst/>
          </a:prstGeom>
          <a:noFill/>
          <a:ln w="28575">
            <a:noFill/>
          </a:ln>
        </p:spPr>
        <p:txBody>
          <a:bodyPr wrap="square" rtlCol="0">
            <a:spAutoFit/>
          </a:bodyPr>
          <a:lstStyle/>
          <a:p>
            <a:r>
              <a:rPr lang="hr-HR" sz="1600" b="1" dirty="0">
                <a:latin typeface="+mj-lt"/>
              </a:rPr>
              <a:t>End</a:t>
            </a:r>
            <a:endParaRPr lang="en-US" sz="1600" b="1" dirty="0">
              <a:latin typeface="+mj-lt"/>
            </a:endParaRPr>
          </a:p>
        </p:txBody>
      </p:sp>
      <p:sp>
        <p:nvSpPr>
          <p:cNvPr id="90" name="TextBox 89">
            <a:extLst>
              <a:ext uri="{FF2B5EF4-FFF2-40B4-BE49-F238E27FC236}">
                <a16:creationId xmlns:a16="http://schemas.microsoft.com/office/drawing/2014/main" id="{59104C71-99DF-4BBE-958C-57E1FF4DED4B}"/>
              </a:ext>
            </a:extLst>
          </p:cNvPr>
          <p:cNvSpPr txBox="1"/>
          <p:nvPr/>
        </p:nvSpPr>
        <p:spPr>
          <a:xfrm>
            <a:off x="4838175" y="4498783"/>
            <a:ext cx="360903" cy="369332"/>
          </a:xfrm>
          <a:prstGeom prst="rect">
            <a:avLst/>
          </a:prstGeom>
          <a:noFill/>
          <a:ln w="28575">
            <a:noFill/>
          </a:ln>
        </p:spPr>
        <p:txBody>
          <a:bodyPr wrap="square" rtlCol="0">
            <a:spAutoFit/>
          </a:bodyPr>
          <a:lstStyle/>
          <a:p>
            <a:r>
              <a:rPr lang="en-US" b="1" dirty="0">
                <a:latin typeface="+mj-lt"/>
              </a:rPr>
              <a:t>d</a:t>
            </a:r>
          </a:p>
        </p:txBody>
      </p:sp>
      <p:cxnSp>
        <p:nvCxnSpPr>
          <p:cNvPr id="95" name="Straight Connector 94"/>
          <p:cNvCxnSpPr/>
          <p:nvPr/>
        </p:nvCxnSpPr>
        <p:spPr>
          <a:xfrm>
            <a:off x="4288527" y="3992192"/>
            <a:ext cx="457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288527" y="4342054"/>
            <a:ext cx="457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E1987457-886F-4A74-BE00-2F131BF670E5}"/>
              </a:ext>
            </a:extLst>
          </p:cNvPr>
          <p:cNvSpPr/>
          <p:nvPr/>
        </p:nvSpPr>
        <p:spPr>
          <a:xfrm>
            <a:off x="2208245" y="5334707"/>
            <a:ext cx="822960" cy="488750"/>
          </a:xfrm>
          <a:prstGeom prst="rect">
            <a:avLst/>
          </a:prstGeom>
          <a:solidFill>
            <a:srgbClr val="33CC3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en-US" sz="1600" b="1" dirty="0">
                <a:solidFill>
                  <a:schemeClr val="tx1">
                    <a:lumMod val="75000"/>
                    <a:lumOff val="25000"/>
                  </a:schemeClr>
                </a:solidFill>
                <a:latin typeface="+mj-lt"/>
              </a:rPr>
              <a:t>Spec.</a:t>
            </a:r>
          </a:p>
          <a:p>
            <a:pPr algn="ctr"/>
            <a:r>
              <a:rPr lang="hr-HR" sz="1600" b="1" dirty="0">
                <a:solidFill>
                  <a:schemeClr val="tx1">
                    <a:lumMod val="75000"/>
                    <a:lumOff val="25000"/>
                  </a:schemeClr>
                </a:solidFill>
                <a:latin typeface="+mj-lt"/>
              </a:rPr>
              <a:t>Branch</a:t>
            </a:r>
            <a:endParaRPr lang="en-US" sz="1600" b="1" dirty="0">
              <a:solidFill>
                <a:schemeClr val="tx1">
                  <a:lumMod val="75000"/>
                  <a:lumOff val="25000"/>
                </a:schemeClr>
              </a:solidFill>
              <a:latin typeface="+mj-lt"/>
            </a:endParaRPr>
          </a:p>
        </p:txBody>
      </p:sp>
      <p:cxnSp>
        <p:nvCxnSpPr>
          <p:cNvPr id="43" name="Straight Arrow Connector 42">
            <a:extLst>
              <a:ext uri="{FF2B5EF4-FFF2-40B4-BE49-F238E27FC236}">
                <a16:creationId xmlns:a16="http://schemas.microsoft.com/office/drawing/2014/main" id="{F8DC70FF-2774-4B39-92C3-199BD2AEA584}"/>
              </a:ext>
            </a:extLst>
          </p:cNvPr>
          <p:cNvCxnSpPr>
            <a:cxnSpLocks/>
          </p:cNvCxnSpPr>
          <p:nvPr/>
        </p:nvCxnSpPr>
        <p:spPr>
          <a:xfrm>
            <a:off x="2984878" y="6234060"/>
            <a:ext cx="0" cy="39763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2" name="Parallelogram 41">
            <a:extLst>
              <a:ext uri="{FF2B5EF4-FFF2-40B4-BE49-F238E27FC236}">
                <a16:creationId xmlns:a16="http://schemas.microsoft.com/office/drawing/2014/main" id="{E783D1D0-BAC2-4A68-AF1F-BC16CBB08FA0}"/>
              </a:ext>
            </a:extLst>
          </p:cNvPr>
          <p:cNvSpPr/>
          <p:nvPr/>
        </p:nvSpPr>
        <p:spPr>
          <a:xfrm>
            <a:off x="2511078" y="6014060"/>
            <a:ext cx="964932" cy="418817"/>
          </a:xfrm>
          <a:prstGeom prst="parallelogram">
            <a:avLst/>
          </a:prstGeom>
          <a:solidFill>
            <a:srgbClr val="FF9F9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48927" rIns="0" bIns="48927" anchor="ctr"/>
          <a:lstStyle/>
          <a:p>
            <a:pPr algn="ctr">
              <a:defRPr/>
            </a:pPr>
            <a:r>
              <a:rPr lang="hr-HR" sz="1600" b="1" dirty="0">
                <a:solidFill>
                  <a:schemeClr val="tx1">
                    <a:lumMod val="75000"/>
                    <a:lumOff val="25000"/>
                  </a:schemeClr>
                </a:solidFill>
                <a:latin typeface="+mj-lt"/>
              </a:rPr>
              <a:t>Commit</a:t>
            </a:r>
            <a:endParaRPr lang="en-US" sz="1600" b="1" dirty="0">
              <a:solidFill>
                <a:schemeClr val="tx1">
                  <a:lumMod val="75000"/>
                  <a:lumOff val="25000"/>
                </a:schemeClr>
              </a:solidFill>
              <a:latin typeface="+mj-lt"/>
            </a:endParaRPr>
          </a:p>
        </p:txBody>
      </p:sp>
      <p:sp>
        <p:nvSpPr>
          <p:cNvPr id="44" name="Rectangle 3"/>
          <p:cNvSpPr txBox="1">
            <a:spLocks/>
          </p:cNvSpPr>
          <p:nvPr/>
        </p:nvSpPr>
        <p:spPr bwMode="auto">
          <a:xfrm>
            <a:off x="7032104" y="3486342"/>
            <a:ext cx="309086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2000" b="1" dirty="0"/>
              <a:t>Output boundary: commit units</a:t>
            </a:r>
            <a:endParaRPr lang="en-GB" altLang="en-US" sz="2000" dirty="0"/>
          </a:p>
        </p:txBody>
      </p:sp>
      <p:sp>
        <p:nvSpPr>
          <p:cNvPr id="64" name="Rectangle 63">
            <a:extLst>
              <a:ext uri="{FF2B5EF4-FFF2-40B4-BE49-F238E27FC236}">
                <a16:creationId xmlns:a16="http://schemas.microsoft.com/office/drawing/2014/main" id="{93A489BB-271B-43FB-9205-164B69FF1124}"/>
              </a:ext>
            </a:extLst>
          </p:cNvPr>
          <p:cNvSpPr/>
          <p:nvPr/>
        </p:nvSpPr>
        <p:spPr>
          <a:xfrm>
            <a:off x="3466873" y="1186233"/>
            <a:ext cx="914400" cy="355539"/>
          </a:xfrm>
          <a:prstGeom prst="rect">
            <a:avLst/>
          </a:prstGeom>
          <a:solidFill>
            <a:srgbClr val="AACC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Merge</a:t>
            </a:r>
            <a:endParaRPr lang="en-US" sz="1600" b="1" dirty="0">
              <a:solidFill>
                <a:schemeClr val="tx1">
                  <a:lumMod val="75000"/>
                  <a:lumOff val="25000"/>
                </a:schemeClr>
              </a:solidFill>
              <a:latin typeface="+mj-lt"/>
            </a:endParaRPr>
          </a:p>
        </p:txBody>
      </p:sp>
      <p:sp>
        <p:nvSpPr>
          <p:cNvPr id="47" name="Parallelogram 46">
            <a:extLst>
              <a:ext uri="{FF2B5EF4-FFF2-40B4-BE49-F238E27FC236}">
                <a16:creationId xmlns:a16="http://schemas.microsoft.com/office/drawing/2014/main" id="{32714AC3-4CF4-426E-9DDE-3F7B2DF27E16}"/>
              </a:ext>
            </a:extLst>
          </p:cNvPr>
          <p:cNvSpPr/>
          <p:nvPr/>
        </p:nvSpPr>
        <p:spPr>
          <a:xfrm>
            <a:off x="2135560" y="4437113"/>
            <a:ext cx="964931" cy="426843"/>
          </a:xfrm>
          <a:prstGeom prst="parallelogram">
            <a:avLst/>
          </a:prstGeom>
          <a:solidFill>
            <a:srgbClr val="93E3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7854" tIns="48927" rIns="97854" bIns="48927" anchor="ctr"/>
          <a:lstStyle/>
          <a:p>
            <a:pPr algn="ctr">
              <a:defRPr/>
            </a:pPr>
            <a:r>
              <a:rPr lang="hr-HR" sz="1600" b="1" dirty="0">
                <a:solidFill>
                  <a:schemeClr val="tx1">
                    <a:lumMod val="75000"/>
                    <a:lumOff val="25000"/>
                  </a:schemeClr>
                </a:solidFill>
                <a:latin typeface="+mj-lt"/>
              </a:rPr>
              <a:t>Save</a:t>
            </a:r>
            <a:endParaRPr lang="en-US" sz="1600" b="1" dirty="0">
              <a:solidFill>
                <a:schemeClr val="tx1">
                  <a:lumMod val="75000"/>
                  <a:lumOff val="25000"/>
                </a:schemeClr>
              </a:solidFill>
              <a:latin typeface="+mj-lt"/>
            </a:endParaRPr>
          </a:p>
        </p:txBody>
      </p:sp>
      <p:cxnSp>
        <p:nvCxnSpPr>
          <p:cNvPr id="49" name="Connector: Elbow 112">
            <a:extLst>
              <a:ext uri="{FF2B5EF4-FFF2-40B4-BE49-F238E27FC236}">
                <a16:creationId xmlns:a16="http://schemas.microsoft.com/office/drawing/2014/main" id="{30A40B61-2DD2-4B70-B0F3-DB43530B78CE}"/>
              </a:ext>
            </a:extLst>
          </p:cNvPr>
          <p:cNvCxnSpPr/>
          <p:nvPr/>
        </p:nvCxnSpPr>
        <p:spPr>
          <a:xfrm rot="5400000">
            <a:off x="4679935" y="3243455"/>
            <a:ext cx="365760" cy="457200"/>
          </a:xfrm>
          <a:prstGeom prst="bentConnector3">
            <a:avLst>
              <a:gd name="adj1" fmla="val 4897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116">
            <a:extLst>
              <a:ext uri="{FF2B5EF4-FFF2-40B4-BE49-F238E27FC236}">
                <a16:creationId xmlns:a16="http://schemas.microsoft.com/office/drawing/2014/main" id="{3DFCC7D2-729F-4F3D-93E2-4ACFF5E51BD7}"/>
              </a:ext>
            </a:extLst>
          </p:cNvPr>
          <p:cNvCxnSpPr/>
          <p:nvPr/>
        </p:nvCxnSpPr>
        <p:spPr>
          <a:xfrm rot="5400000">
            <a:off x="4010709" y="4434363"/>
            <a:ext cx="174986" cy="2133994"/>
          </a:xfrm>
          <a:prstGeom prst="bent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2" name="Rounded Rectangle 51">
            <a:extLst>
              <a:ext uri="{FF2B5EF4-FFF2-40B4-BE49-F238E27FC236}">
                <a16:creationId xmlns:a16="http://schemas.microsoft.com/office/drawing/2014/main" id="{FFFE9658-381C-4660-8763-25CE0110D87B}"/>
              </a:ext>
            </a:extLst>
          </p:cNvPr>
          <p:cNvSpPr/>
          <p:nvPr/>
        </p:nvSpPr>
        <p:spPr>
          <a:xfrm>
            <a:off x="4936599" y="5013176"/>
            <a:ext cx="457200" cy="457200"/>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&lt;</a:t>
            </a:r>
            <a:endParaRPr lang="en-US" sz="3200" b="1" dirty="0">
              <a:solidFill>
                <a:schemeClr val="tx2"/>
              </a:solidFill>
              <a:latin typeface="+mj-lt"/>
            </a:endParaRPr>
          </a:p>
        </p:txBody>
      </p:sp>
      <p:sp>
        <p:nvSpPr>
          <p:cNvPr id="53" name="Rounded Rectangle 52">
            <a:extLst>
              <a:ext uri="{FF2B5EF4-FFF2-40B4-BE49-F238E27FC236}">
                <a16:creationId xmlns:a16="http://schemas.microsoft.com/office/drawing/2014/main" id="{5BC7F14E-4524-4A34-ADEC-08CB3BDE66D3}"/>
              </a:ext>
            </a:extLst>
          </p:cNvPr>
          <p:cNvSpPr/>
          <p:nvPr/>
        </p:nvSpPr>
        <p:spPr>
          <a:xfrm>
            <a:off x="2393802" y="2971800"/>
            <a:ext cx="457200" cy="457200"/>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a:t>
            </a:r>
            <a:endParaRPr lang="en-US" sz="3200" b="1" dirty="0">
              <a:solidFill>
                <a:schemeClr val="tx2"/>
              </a:solidFill>
              <a:latin typeface="+mj-lt"/>
            </a:endParaRPr>
          </a:p>
        </p:txBody>
      </p:sp>
      <p:cxnSp>
        <p:nvCxnSpPr>
          <p:cNvPr id="55" name="Connector: Elbow 122">
            <a:extLst>
              <a:ext uri="{FF2B5EF4-FFF2-40B4-BE49-F238E27FC236}">
                <a16:creationId xmlns:a16="http://schemas.microsoft.com/office/drawing/2014/main" id="{A387702F-86A1-4A94-AF57-DB580717FB14}"/>
              </a:ext>
            </a:extLst>
          </p:cNvPr>
          <p:cNvCxnSpPr>
            <a:cxnSpLocks/>
          </p:cNvCxnSpPr>
          <p:nvPr/>
        </p:nvCxnSpPr>
        <p:spPr>
          <a:xfrm rot="16200000" flipH="1">
            <a:off x="4497055" y="2348562"/>
            <a:ext cx="365760" cy="822960"/>
          </a:xfrm>
          <a:prstGeom prst="bentConnector3">
            <a:avLst>
              <a:gd name="adj1" fmla="val 3722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5" name="Title 1"/>
          <p:cNvSpPr txBox="1">
            <a:spLocks/>
          </p:cNvSpPr>
          <p:nvPr/>
        </p:nvSpPr>
        <p:spPr>
          <a:xfrm>
            <a:off x="1668016" y="-41998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Speculative Dataflow Circuit</a:t>
            </a:r>
            <a:endParaRPr lang="en-US" sz="3600" baseline="30000" dirty="0"/>
          </a:p>
        </p:txBody>
      </p:sp>
      <p:cxnSp>
        <p:nvCxnSpPr>
          <p:cNvPr id="57" name="Connector: Elbow 77">
            <a:extLst>
              <a:ext uri="{FF2B5EF4-FFF2-40B4-BE49-F238E27FC236}">
                <a16:creationId xmlns:a16="http://schemas.microsoft.com/office/drawing/2014/main" id="{E6A49E74-CAB1-4DEA-8E3E-349369FF8285}"/>
              </a:ext>
            </a:extLst>
          </p:cNvPr>
          <p:cNvCxnSpPr>
            <a:cxnSpLocks/>
          </p:cNvCxnSpPr>
          <p:nvPr/>
        </p:nvCxnSpPr>
        <p:spPr>
          <a:xfrm rot="10800000" flipH="1" flipV="1">
            <a:off x="2208245" y="5766268"/>
            <a:ext cx="355185" cy="457200"/>
          </a:xfrm>
          <a:prstGeom prst="bentConnector3">
            <a:avLst>
              <a:gd name="adj1" fmla="val -79964"/>
            </a:avLst>
          </a:prstGeom>
          <a:ln w="381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796956CD-0659-4CCD-B10D-3E5AB457D2B6}"/>
              </a:ext>
            </a:extLst>
          </p:cNvPr>
          <p:cNvSpPr/>
          <p:nvPr/>
        </p:nvSpPr>
        <p:spPr>
          <a:xfrm>
            <a:off x="3478619" y="2258240"/>
            <a:ext cx="914400" cy="355539"/>
          </a:xfrm>
          <a:prstGeom prst="rect">
            <a:avLst/>
          </a:prstGeom>
          <a:solidFill>
            <a:srgbClr val="D6BBE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Fork</a:t>
            </a:r>
            <a:endParaRPr lang="en-US" sz="1600" b="1" dirty="0">
              <a:solidFill>
                <a:schemeClr val="tx1">
                  <a:lumMod val="75000"/>
                  <a:lumOff val="25000"/>
                </a:schemeClr>
              </a:solidFill>
              <a:latin typeface="+mj-lt"/>
            </a:endParaRPr>
          </a:p>
        </p:txBody>
      </p:sp>
      <p:sp>
        <p:nvSpPr>
          <p:cNvPr id="48" name="Rounded Rectangle 47"/>
          <p:cNvSpPr/>
          <p:nvPr/>
        </p:nvSpPr>
        <p:spPr>
          <a:xfrm>
            <a:off x="7103876" y="3213100"/>
            <a:ext cx="3032219" cy="1080120"/>
          </a:xfrm>
          <a:prstGeom prst="roundRect">
            <a:avLst/>
          </a:prstGeom>
          <a:solidFill>
            <a:schemeClr val="bg2"/>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lumMod val="50000"/>
                  </a:schemeClr>
                </a:solidFill>
                <a:latin typeface="+mj-lt"/>
              </a:rPr>
              <a:t>Output boundary: Commit units</a:t>
            </a:r>
          </a:p>
        </p:txBody>
      </p:sp>
      <p:cxnSp>
        <p:nvCxnSpPr>
          <p:cNvPr id="54" name="Connector: Elbow 122">
            <a:extLst>
              <a:ext uri="{FF2B5EF4-FFF2-40B4-BE49-F238E27FC236}">
                <a16:creationId xmlns:a16="http://schemas.microsoft.com/office/drawing/2014/main" id="{A387702F-86A1-4A94-AF57-DB580717FB14}"/>
              </a:ext>
            </a:extLst>
          </p:cNvPr>
          <p:cNvCxnSpPr>
            <a:cxnSpLocks/>
          </p:cNvCxnSpPr>
          <p:nvPr/>
        </p:nvCxnSpPr>
        <p:spPr>
          <a:xfrm rot="5400000">
            <a:off x="3033731" y="2345221"/>
            <a:ext cx="365760" cy="914400"/>
          </a:xfrm>
          <a:prstGeom prst="bentConnector3">
            <a:avLst>
              <a:gd name="adj1" fmla="val 32959"/>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36C1A77-77DD-4E0A-AF38-F2E788B5D3CB}"/>
              </a:ext>
            </a:extLst>
          </p:cNvPr>
          <p:cNvCxnSpPr>
            <a:cxnSpLocks/>
          </p:cNvCxnSpPr>
          <p:nvPr/>
        </p:nvCxnSpPr>
        <p:spPr>
          <a:xfrm>
            <a:off x="2467714" y="2744963"/>
            <a:ext cx="0" cy="22860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9104C71-99DF-4BBE-958C-57E1FF4DED4B}"/>
              </a:ext>
            </a:extLst>
          </p:cNvPr>
          <p:cNvSpPr txBox="1"/>
          <p:nvPr/>
        </p:nvSpPr>
        <p:spPr>
          <a:xfrm>
            <a:off x="2314856" y="2433089"/>
            <a:ext cx="1111249" cy="369332"/>
          </a:xfrm>
          <a:prstGeom prst="rect">
            <a:avLst/>
          </a:prstGeom>
          <a:noFill/>
          <a:ln w="28575">
            <a:noFill/>
          </a:ln>
        </p:spPr>
        <p:txBody>
          <a:bodyPr wrap="square" rtlCol="0">
            <a:spAutoFit/>
          </a:bodyPr>
          <a:lstStyle/>
          <a:p>
            <a:r>
              <a:rPr lang="hr-HR" b="1" dirty="0">
                <a:latin typeface="+mj-lt"/>
              </a:rPr>
              <a:t>1</a:t>
            </a:r>
            <a:endParaRPr lang="en-US" b="1" dirty="0">
              <a:latin typeface="+mj-lt"/>
            </a:endParaRPr>
          </a:p>
        </p:txBody>
      </p:sp>
      <p:sp>
        <p:nvSpPr>
          <p:cNvPr id="59" name="TextBox 58">
            <a:extLst>
              <a:ext uri="{FF2B5EF4-FFF2-40B4-BE49-F238E27FC236}">
                <a16:creationId xmlns:a16="http://schemas.microsoft.com/office/drawing/2014/main" id="{59104C71-99DF-4BBE-958C-57E1FF4DED4B}"/>
              </a:ext>
            </a:extLst>
          </p:cNvPr>
          <p:cNvSpPr txBox="1"/>
          <p:nvPr/>
        </p:nvSpPr>
        <p:spPr>
          <a:xfrm>
            <a:off x="2948539" y="2418980"/>
            <a:ext cx="1111249" cy="369332"/>
          </a:xfrm>
          <a:prstGeom prst="rect">
            <a:avLst/>
          </a:prstGeom>
          <a:noFill/>
          <a:ln w="28575">
            <a:noFill/>
          </a:ln>
        </p:spPr>
        <p:txBody>
          <a:bodyPr wrap="square" rtlCol="0">
            <a:spAutoFit/>
          </a:bodyPr>
          <a:lstStyle/>
          <a:p>
            <a:r>
              <a:rPr lang="en-US" b="1" dirty="0">
                <a:latin typeface="+mj-lt"/>
              </a:rPr>
              <a:t>i</a:t>
            </a:r>
          </a:p>
        </p:txBody>
      </p:sp>
      <p:cxnSp>
        <p:nvCxnSpPr>
          <p:cNvPr id="60" name="Straight Arrow Connector 59">
            <a:extLst>
              <a:ext uri="{FF2B5EF4-FFF2-40B4-BE49-F238E27FC236}">
                <a16:creationId xmlns:a16="http://schemas.microsoft.com/office/drawing/2014/main" id="{C69AAD74-30AB-49E9-9782-D918D3B97F0C}"/>
              </a:ext>
            </a:extLst>
          </p:cNvPr>
          <p:cNvCxnSpPr>
            <a:cxnSpLocks/>
          </p:cNvCxnSpPr>
          <p:nvPr/>
        </p:nvCxnSpPr>
        <p:spPr>
          <a:xfrm flipH="1">
            <a:off x="5324797" y="4836912"/>
            <a:ext cx="0" cy="18288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59104C71-99DF-4BBE-958C-57E1FF4DED4B}"/>
              </a:ext>
            </a:extLst>
          </p:cNvPr>
          <p:cNvSpPr txBox="1"/>
          <p:nvPr/>
        </p:nvSpPr>
        <p:spPr>
          <a:xfrm>
            <a:off x="5187638" y="4480400"/>
            <a:ext cx="321047" cy="369332"/>
          </a:xfrm>
          <a:prstGeom prst="rect">
            <a:avLst/>
          </a:prstGeom>
          <a:noFill/>
          <a:ln w="28575">
            <a:noFill/>
          </a:ln>
        </p:spPr>
        <p:txBody>
          <a:bodyPr wrap="square" rtlCol="0">
            <a:spAutoFit/>
          </a:bodyPr>
          <a:lstStyle/>
          <a:p>
            <a:r>
              <a:rPr lang="en-US" b="1" dirty="0">
                <a:latin typeface="+mj-lt"/>
              </a:rPr>
              <a:t>x</a:t>
            </a:r>
          </a:p>
        </p:txBody>
      </p:sp>
    </p:spTree>
    <p:extLst>
      <p:ext uri="{BB962C8B-B14F-4D97-AF65-F5344CB8AC3E}">
        <p14:creationId xmlns:p14="http://schemas.microsoft.com/office/powerpoint/2010/main" val="25089431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Connector: Elbow 77">
            <a:extLst>
              <a:ext uri="{FF2B5EF4-FFF2-40B4-BE49-F238E27FC236}">
                <a16:creationId xmlns:a16="http://schemas.microsoft.com/office/drawing/2014/main" id="{E6A49E74-CAB1-4DEA-8E3E-349369FF8285}"/>
              </a:ext>
            </a:extLst>
          </p:cNvPr>
          <p:cNvCxnSpPr>
            <a:cxnSpLocks/>
          </p:cNvCxnSpPr>
          <p:nvPr/>
        </p:nvCxnSpPr>
        <p:spPr>
          <a:xfrm rot="16200000" flipV="1">
            <a:off x="1861665" y="4977783"/>
            <a:ext cx="809424" cy="154926"/>
          </a:xfrm>
          <a:prstGeom prst="bentConnector4">
            <a:avLst>
              <a:gd name="adj1" fmla="val 4865"/>
              <a:gd name="adj2" fmla="val 204490"/>
            </a:avLst>
          </a:prstGeom>
          <a:ln w="381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A99829F-3C57-448C-B219-85C82DEED860}"/>
              </a:ext>
            </a:extLst>
          </p:cNvPr>
          <p:cNvCxnSpPr/>
          <p:nvPr/>
        </p:nvCxnSpPr>
        <p:spPr>
          <a:xfrm flipH="1">
            <a:off x="2619726" y="3325793"/>
            <a:ext cx="2677" cy="200891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33FDA8A-BBFB-48A1-88B9-4C7DF46BF3B4}" type="slidenum">
              <a:rPr lang="hr-HR" smtClean="0"/>
              <a:pPr/>
              <a:t>39</a:t>
            </a:fld>
            <a:endParaRPr lang="hr-HR"/>
          </a:p>
        </p:txBody>
      </p:sp>
      <p:cxnSp>
        <p:nvCxnSpPr>
          <p:cNvPr id="65" name="Straight Arrow Connector 64">
            <a:extLst>
              <a:ext uri="{FF2B5EF4-FFF2-40B4-BE49-F238E27FC236}">
                <a16:creationId xmlns:a16="http://schemas.microsoft.com/office/drawing/2014/main" id="{C5B4ED4D-009A-40CB-BFFC-1D5A80C2E755}"/>
              </a:ext>
            </a:extLst>
          </p:cNvPr>
          <p:cNvCxnSpPr>
            <a:cxnSpLocks/>
          </p:cNvCxnSpPr>
          <p:nvPr/>
        </p:nvCxnSpPr>
        <p:spPr>
          <a:xfrm>
            <a:off x="3937050" y="1468365"/>
            <a:ext cx="1" cy="25915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196C6432-E079-4C8D-A287-448253E85731}"/>
              </a:ext>
            </a:extLst>
          </p:cNvPr>
          <p:cNvCxnSpPr>
            <a:cxnSpLocks/>
          </p:cNvCxnSpPr>
          <p:nvPr/>
        </p:nvCxnSpPr>
        <p:spPr>
          <a:xfrm>
            <a:off x="4140561" y="927841"/>
            <a:ext cx="0" cy="27432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F497330D-9FC7-4DBA-8E9C-5A196DCC5E3E}"/>
              </a:ext>
            </a:extLst>
          </p:cNvPr>
          <p:cNvCxnSpPr>
            <a:cxnSpLocks/>
            <a:stCxn id="68" idx="2"/>
            <a:endCxn id="75" idx="0"/>
          </p:cNvCxnSpPr>
          <p:nvPr/>
        </p:nvCxnSpPr>
        <p:spPr>
          <a:xfrm flipH="1">
            <a:off x="3935820" y="2007471"/>
            <a:ext cx="1231" cy="25076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C2A32BBA-8735-41CA-84A4-0A6C92C07C5E}"/>
              </a:ext>
            </a:extLst>
          </p:cNvPr>
          <p:cNvSpPr/>
          <p:nvPr/>
        </p:nvSpPr>
        <p:spPr>
          <a:xfrm>
            <a:off x="3479849" y="1735019"/>
            <a:ext cx="914400" cy="355539"/>
          </a:xfrm>
          <a:prstGeom prst="rect">
            <a:avLst/>
          </a:prstGeom>
          <a:solidFill>
            <a:srgbClr val="92D05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Buff</a:t>
            </a:r>
            <a:endParaRPr lang="en-US" sz="1600" b="1" dirty="0">
              <a:solidFill>
                <a:schemeClr val="tx1">
                  <a:lumMod val="75000"/>
                  <a:lumOff val="25000"/>
                </a:schemeClr>
              </a:solidFill>
              <a:latin typeface="+mj-lt"/>
            </a:endParaRPr>
          </a:p>
        </p:txBody>
      </p:sp>
      <p:sp>
        <p:nvSpPr>
          <p:cNvPr id="69" name="Rectangle 68">
            <a:extLst>
              <a:ext uri="{FF2B5EF4-FFF2-40B4-BE49-F238E27FC236}">
                <a16:creationId xmlns:a16="http://schemas.microsoft.com/office/drawing/2014/main" id="{75B73230-9FB3-4C39-AB84-0819CD04A4F6}"/>
              </a:ext>
            </a:extLst>
          </p:cNvPr>
          <p:cNvSpPr/>
          <p:nvPr/>
        </p:nvSpPr>
        <p:spPr>
          <a:xfrm>
            <a:off x="3476010" y="2938045"/>
            <a:ext cx="914400" cy="355539"/>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927" rIns="0"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Load</a:t>
            </a:r>
            <a:r>
              <a:rPr lang="en-US" sz="1600" b="1" dirty="0">
                <a:solidFill>
                  <a:schemeClr val="tx1">
                    <a:lumMod val="75000"/>
                    <a:lumOff val="25000"/>
                  </a:schemeClr>
                </a:solidFill>
                <a:latin typeface="+mj-lt"/>
              </a:rPr>
              <a:t> a[</a:t>
            </a:r>
            <a:r>
              <a:rPr lang="en-US" sz="1600" b="1" dirty="0" err="1">
                <a:solidFill>
                  <a:schemeClr val="tx1">
                    <a:lumMod val="75000"/>
                    <a:lumOff val="25000"/>
                  </a:schemeClr>
                </a:solidFill>
                <a:latin typeface="+mj-lt"/>
              </a:rPr>
              <a:t>i</a:t>
            </a:r>
            <a:r>
              <a:rPr lang="en-US" sz="1600" b="1" dirty="0">
                <a:solidFill>
                  <a:schemeClr val="tx1">
                    <a:lumMod val="75000"/>
                    <a:lumOff val="25000"/>
                  </a:schemeClr>
                </a:solidFill>
                <a:latin typeface="+mj-lt"/>
              </a:rPr>
              <a:t>]</a:t>
            </a:r>
          </a:p>
        </p:txBody>
      </p:sp>
      <p:sp>
        <p:nvSpPr>
          <p:cNvPr id="70" name="Rectangle 69">
            <a:extLst>
              <a:ext uri="{FF2B5EF4-FFF2-40B4-BE49-F238E27FC236}">
                <a16:creationId xmlns:a16="http://schemas.microsoft.com/office/drawing/2014/main" id="{36800052-658E-4208-AA5D-BBB70FB63285}"/>
              </a:ext>
            </a:extLst>
          </p:cNvPr>
          <p:cNvSpPr/>
          <p:nvPr/>
        </p:nvSpPr>
        <p:spPr>
          <a:xfrm>
            <a:off x="4634215" y="2942129"/>
            <a:ext cx="914400" cy="347046"/>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927" rIns="0"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Load</a:t>
            </a:r>
            <a:r>
              <a:rPr lang="en-US" sz="1600" b="1" dirty="0">
                <a:solidFill>
                  <a:schemeClr val="tx1">
                    <a:lumMod val="75000"/>
                    <a:lumOff val="25000"/>
                  </a:schemeClr>
                </a:solidFill>
                <a:latin typeface="+mj-lt"/>
              </a:rPr>
              <a:t> b[</a:t>
            </a:r>
            <a:r>
              <a:rPr lang="en-US" sz="1600" b="1" dirty="0" err="1">
                <a:solidFill>
                  <a:schemeClr val="tx1">
                    <a:lumMod val="75000"/>
                    <a:lumOff val="25000"/>
                  </a:schemeClr>
                </a:solidFill>
                <a:latin typeface="+mj-lt"/>
              </a:rPr>
              <a:t>i</a:t>
            </a:r>
            <a:r>
              <a:rPr lang="en-US" sz="1600" b="1" dirty="0">
                <a:solidFill>
                  <a:schemeClr val="tx1">
                    <a:lumMod val="75000"/>
                    <a:lumOff val="25000"/>
                  </a:schemeClr>
                </a:solidFill>
                <a:latin typeface="+mj-lt"/>
              </a:rPr>
              <a:t>]</a:t>
            </a:r>
          </a:p>
        </p:txBody>
      </p:sp>
      <p:sp>
        <p:nvSpPr>
          <p:cNvPr id="71" name="Rounded Rectangle 70">
            <a:extLst>
              <a:ext uri="{FF2B5EF4-FFF2-40B4-BE49-F238E27FC236}">
                <a16:creationId xmlns:a16="http://schemas.microsoft.com/office/drawing/2014/main" id="{C7F10665-54FC-455B-ABB5-29D00F39099D}"/>
              </a:ext>
            </a:extLst>
          </p:cNvPr>
          <p:cNvSpPr/>
          <p:nvPr/>
        </p:nvSpPr>
        <p:spPr>
          <a:xfrm>
            <a:off x="4288527" y="3646915"/>
            <a:ext cx="457200" cy="1028931"/>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a:t>
            </a:r>
            <a:endParaRPr lang="en-US" sz="3200" b="1" dirty="0">
              <a:solidFill>
                <a:schemeClr val="tx2"/>
              </a:solidFill>
              <a:latin typeface="+mj-lt"/>
            </a:endParaRPr>
          </a:p>
        </p:txBody>
      </p:sp>
      <p:cxnSp>
        <p:nvCxnSpPr>
          <p:cNvPr id="74" name="Straight Arrow Connector 73">
            <a:extLst>
              <a:ext uri="{FF2B5EF4-FFF2-40B4-BE49-F238E27FC236}">
                <a16:creationId xmlns:a16="http://schemas.microsoft.com/office/drawing/2014/main" id="{05C3D846-C504-45AE-99DB-864648A76E1F}"/>
              </a:ext>
            </a:extLst>
          </p:cNvPr>
          <p:cNvCxnSpPr>
            <a:cxnSpLocks/>
            <a:stCxn id="75" idx="2"/>
            <a:endCxn id="69" idx="0"/>
          </p:cNvCxnSpPr>
          <p:nvPr/>
        </p:nvCxnSpPr>
        <p:spPr>
          <a:xfrm flipH="1">
            <a:off x="3933211" y="2613778"/>
            <a:ext cx="2609" cy="32426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111">
            <a:extLst>
              <a:ext uri="{FF2B5EF4-FFF2-40B4-BE49-F238E27FC236}">
                <a16:creationId xmlns:a16="http://schemas.microsoft.com/office/drawing/2014/main" id="{A2DBCA1A-8E8D-480E-92B2-E4661F825533}"/>
              </a:ext>
            </a:extLst>
          </p:cNvPr>
          <p:cNvCxnSpPr/>
          <p:nvPr/>
        </p:nvCxnSpPr>
        <p:spPr>
          <a:xfrm rot="16200000" flipH="1">
            <a:off x="3969793" y="3238506"/>
            <a:ext cx="365760" cy="457200"/>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115">
            <a:extLst>
              <a:ext uri="{FF2B5EF4-FFF2-40B4-BE49-F238E27FC236}">
                <a16:creationId xmlns:a16="http://schemas.microsoft.com/office/drawing/2014/main" id="{97DBCEF3-191D-44A6-AD45-1B70996EADCF}"/>
              </a:ext>
            </a:extLst>
          </p:cNvPr>
          <p:cNvCxnSpPr>
            <a:stCxn id="71" idx="2"/>
          </p:cNvCxnSpPr>
          <p:nvPr/>
        </p:nvCxnSpPr>
        <p:spPr>
          <a:xfrm rot="16200000" flipH="1">
            <a:off x="4586453" y="4606520"/>
            <a:ext cx="347777" cy="486427"/>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F8DC70FF-2774-4B39-92C3-199BD2AEA584}"/>
              </a:ext>
            </a:extLst>
          </p:cNvPr>
          <p:cNvCxnSpPr>
            <a:cxnSpLocks/>
          </p:cNvCxnSpPr>
          <p:nvPr/>
        </p:nvCxnSpPr>
        <p:spPr>
          <a:xfrm>
            <a:off x="2822813" y="5616427"/>
            <a:ext cx="0" cy="39763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121">
            <a:extLst>
              <a:ext uri="{FF2B5EF4-FFF2-40B4-BE49-F238E27FC236}">
                <a16:creationId xmlns:a16="http://schemas.microsoft.com/office/drawing/2014/main" id="{2EF53138-75F2-4FCA-8F40-37927809A891}"/>
              </a:ext>
            </a:extLst>
          </p:cNvPr>
          <p:cNvCxnSpPr>
            <a:cxnSpLocks/>
          </p:cNvCxnSpPr>
          <p:nvPr/>
        </p:nvCxnSpPr>
        <p:spPr>
          <a:xfrm rot="5400000" flipH="1" flipV="1">
            <a:off x="732372" y="2827679"/>
            <a:ext cx="4572000" cy="1317324"/>
          </a:xfrm>
          <a:prstGeom prst="bentConnector5">
            <a:avLst>
              <a:gd name="adj1" fmla="val -4834"/>
              <a:gd name="adj2" fmla="val -42941"/>
              <a:gd name="adj3" fmla="val 104834"/>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CE478E4B-E17F-401D-B523-D194BB4E899B}"/>
              </a:ext>
            </a:extLst>
          </p:cNvPr>
          <p:cNvSpPr txBox="1"/>
          <p:nvPr/>
        </p:nvSpPr>
        <p:spPr>
          <a:xfrm>
            <a:off x="3646579" y="620688"/>
            <a:ext cx="1111249" cy="338554"/>
          </a:xfrm>
          <a:prstGeom prst="rect">
            <a:avLst/>
          </a:prstGeom>
          <a:noFill/>
          <a:ln w="28575">
            <a:noFill/>
          </a:ln>
        </p:spPr>
        <p:txBody>
          <a:bodyPr wrap="square" rtlCol="0">
            <a:spAutoFit/>
          </a:bodyPr>
          <a:lstStyle/>
          <a:p>
            <a:r>
              <a:rPr lang="hr-HR" sz="1600" b="1" dirty="0">
                <a:latin typeface="+mj-lt"/>
              </a:rPr>
              <a:t>Start, i=0</a:t>
            </a:r>
            <a:endParaRPr lang="en-US" sz="1600" b="1" dirty="0">
              <a:latin typeface="+mj-lt"/>
            </a:endParaRPr>
          </a:p>
        </p:txBody>
      </p:sp>
      <p:sp>
        <p:nvSpPr>
          <p:cNvPr id="87" name="TextBox 86">
            <a:extLst>
              <a:ext uri="{FF2B5EF4-FFF2-40B4-BE49-F238E27FC236}">
                <a16:creationId xmlns:a16="http://schemas.microsoft.com/office/drawing/2014/main" id="{2547588B-58B4-4DD6-B0D3-0E85F270A8FA}"/>
              </a:ext>
            </a:extLst>
          </p:cNvPr>
          <p:cNvSpPr txBox="1"/>
          <p:nvPr/>
        </p:nvSpPr>
        <p:spPr>
          <a:xfrm>
            <a:off x="2752576" y="6517480"/>
            <a:ext cx="990974" cy="338554"/>
          </a:xfrm>
          <a:prstGeom prst="rect">
            <a:avLst/>
          </a:prstGeom>
          <a:noFill/>
          <a:ln w="28575">
            <a:noFill/>
          </a:ln>
        </p:spPr>
        <p:txBody>
          <a:bodyPr wrap="square" rtlCol="0">
            <a:spAutoFit/>
          </a:bodyPr>
          <a:lstStyle/>
          <a:p>
            <a:r>
              <a:rPr lang="hr-HR" sz="1600" b="1" dirty="0">
                <a:latin typeface="+mj-lt"/>
              </a:rPr>
              <a:t>End</a:t>
            </a:r>
            <a:endParaRPr lang="en-US" sz="1600" b="1" dirty="0">
              <a:latin typeface="+mj-lt"/>
            </a:endParaRPr>
          </a:p>
        </p:txBody>
      </p:sp>
      <p:sp>
        <p:nvSpPr>
          <p:cNvPr id="90" name="TextBox 89">
            <a:extLst>
              <a:ext uri="{FF2B5EF4-FFF2-40B4-BE49-F238E27FC236}">
                <a16:creationId xmlns:a16="http://schemas.microsoft.com/office/drawing/2014/main" id="{59104C71-99DF-4BBE-958C-57E1FF4DED4B}"/>
              </a:ext>
            </a:extLst>
          </p:cNvPr>
          <p:cNvSpPr txBox="1"/>
          <p:nvPr/>
        </p:nvSpPr>
        <p:spPr>
          <a:xfrm>
            <a:off x="4838175" y="4498783"/>
            <a:ext cx="360903" cy="369332"/>
          </a:xfrm>
          <a:prstGeom prst="rect">
            <a:avLst/>
          </a:prstGeom>
          <a:noFill/>
          <a:ln w="28575">
            <a:noFill/>
          </a:ln>
        </p:spPr>
        <p:txBody>
          <a:bodyPr wrap="square" rtlCol="0">
            <a:spAutoFit/>
          </a:bodyPr>
          <a:lstStyle/>
          <a:p>
            <a:r>
              <a:rPr lang="en-US" b="1" dirty="0">
                <a:latin typeface="+mj-lt"/>
              </a:rPr>
              <a:t>d</a:t>
            </a:r>
          </a:p>
        </p:txBody>
      </p:sp>
      <p:cxnSp>
        <p:nvCxnSpPr>
          <p:cNvPr id="95" name="Straight Connector 94"/>
          <p:cNvCxnSpPr/>
          <p:nvPr/>
        </p:nvCxnSpPr>
        <p:spPr>
          <a:xfrm>
            <a:off x="4288527" y="3992192"/>
            <a:ext cx="457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288527" y="4342054"/>
            <a:ext cx="457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E1987457-886F-4A74-BE00-2F131BF670E5}"/>
              </a:ext>
            </a:extLst>
          </p:cNvPr>
          <p:cNvSpPr/>
          <p:nvPr/>
        </p:nvSpPr>
        <p:spPr>
          <a:xfrm>
            <a:off x="2208245" y="5334707"/>
            <a:ext cx="822960" cy="488750"/>
          </a:xfrm>
          <a:prstGeom prst="rect">
            <a:avLst/>
          </a:prstGeom>
          <a:solidFill>
            <a:srgbClr val="33CC3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en-US" sz="1600" b="1" dirty="0">
                <a:solidFill>
                  <a:schemeClr val="tx1">
                    <a:lumMod val="75000"/>
                    <a:lumOff val="25000"/>
                  </a:schemeClr>
                </a:solidFill>
                <a:latin typeface="+mj-lt"/>
              </a:rPr>
              <a:t>Spec.</a:t>
            </a:r>
          </a:p>
          <a:p>
            <a:pPr algn="ctr"/>
            <a:r>
              <a:rPr lang="hr-HR" sz="1600" b="1" dirty="0">
                <a:solidFill>
                  <a:schemeClr val="tx1">
                    <a:lumMod val="75000"/>
                    <a:lumOff val="25000"/>
                  </a:schemeClr>
                </a:solidFill>
                <a:latin typeface="+mj-lt"/>
              </a:rPr>
              <a:t>Branch</a:t>
            </a:r>
            <a:endParaRPr lang="en-US" sz="1600" b="1" dirty="0">
              <a:solidFill>
                <a:schemeClr val="tx1">
                  <a:lumMod val="75000"/>
                  <a:lumOff val="25000"/>
                </a:schemeClr>
              </a:solidFill>
              <a:latin typeface="+mj-lt"/>
            </a:endParaRPr>
          </a:p>
        </p:txBody>
      </p:sp>
      <p:cxnSp>
        <p:nvCxnSpPr>
          <p:cNvPr id="43" name="Straight Arrow Connector 42">
            <a:extLst>
              <a:ext uri="{FF2B5EF4-FFF2-40B4-BE49-F238E27FC236}">
                <a16:creationId xmlns:a16="http://schemas.microsoft.com/office/drawing/2014/main" id="{F8DC70FF-2774-4B39-92C3-199BD2AEA584}"/>
              </a:ext>
            </a:extLst>
          </p:cNvPr>
          <p:cNvCxnSpPr>
            <a:cxnSpLocks/>
          </p:cNvCxnSpPr>
          <p:nvPr/>
        </p:nvCxnSpPr>
        <p:spPr>
          <a:xfrm>
            <a:off x="2984878" y="6234060"/>
            <a:ext cx="0" cy="39763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2" name="Parallelogram 41">
            <a:extLst>
              <a:ext uri="{FF2B5EF4-FFF2-40B4-BE49-F238E27FC236}">
                <a16:creationId xmlns:a16="http://schemas.microsoft.com/office/drawing/2014/main" id="{E783D1D0-BAC2-4A68-AF1F-BC16CBB08FA0}"/>
              </a:ext>
            </a:extLst>
          </p:cNvPr>
          <p:cNvSpPr/>
          <p:nvPr/>
        </p:nvSpPr>
        <p:spPr>
          <a:xfrm>
            <a:off x="2511078" y="6014060"/>
            <a:ext cx="964932" cy="418817"/>
          </a:xfrm>
          <a:prstGeom prst="parallelogram">
            <a:avLst/>
          </a:prstGeom>
          <a:solidFill>
            <a:srgbClr val="FF9F9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48927" rIns="0" bIns="48927" anchor="ctr"/>
          <a:lstStyle/>
          <a:p>
            <a:pPr algn="ctr">
              <a:defRPr/>
            </a:pPr>
            <a:r>
              <a:rPr lang="hr-HR" sz="1600" b="1" dirty="0">
                <a:solidFill>
                  <a:schemeClr val="tx1">
                    <a:lumMod val="75000"/>
                    <a:lumOff val="25000"/>
                  </a:schemeClr>
                </a:solidFill>
                <a:latin typeface="+mj-lt"/>
              </a:rPr>
              <a:t>Commit</a:t>
            </a:r>
            <a:endParaRPr lang="en-US" sz="1600" b="1" dirty="0">
              <a:solidFill>
                <a:schemeClr val="tx1">
                  <a:lumMod val="75000"/>
                  <a:lumOff val="25000"/>
                </a:schemeClr>
              </a:solidFill>
              <a:latin typeface="+mj-lt"/>
            </a:endParaRPr>
          </a:p>
        </p:txBody>
      </p:sp>
      <p:sp>
        <p:nvSpPr>
          <p:cNvPr id="44" name="Rectangle 3"/>
          <p:cNvSpPr txBox="1">
            <a:spLocks/>
          </p:cNvSpPr>
          <p:nvPr/>
        </p:nvSpPr>
        <p:spPr bwMode="auto">
          <a:xfrm>
            <a:off x="7032104" y="3486342"/>
            <a:ext cx="309086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2000" b="1" dirty="0"/>
              <a:t>Output boundary: commit units</a:t>
            </a:r>
            <a:endParaRPr lang="en-GB" altLang="en-US" sz="2000" dirty="0"/>
          </a:p>
        </p:txBody>
      </p:sp>
      <p:sp>
        <p:nvSpPr>
          <p:cNvPr id="64" name="Rectangle 63">
            <a:extLst>
              <a:ext uri="{FF2B5EF4-FFF2-40B4-BE49-F238E27FC236}">
                <a16:creationId xmlns:a16="http://schemas.microsoft.com/office/drawing/2014/main" id="{93A489BB-271B-43FB-9205-164B69FF1124}"/>
              </a:ext>
            </a:extLst>
          </p:cNvPr>
          <p:cNvSpPr/>
          <p:nvPr/>
        </p:nvSpPr>
        <p:spPr>
          <a:xfrm>
            <a:off x="3466873" y="1186233"/>
            <a:ext cx="914400" cy="355539"/>
          </a:xfrm>
          <a:prstGeom prst="rect">
            <a:avLst/>
          </a:prstGeom>
          <a:solidFill>
            <a:srgbClr val="AACC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Merge</a:t>
            </a:r>
            <a:endParaRPr lang="en-US" sz="1600" b="1" dirty="0">
              <a:solidFill>
                <a:schemeClr val="tx1">
                  <a:lumMod val="75000"/>
                  <a:lumOff val="25000"/>
                </a:schemeClr>
              </a:solidFill>
              <a:latin typeface="+mj-lt"/>
            </a:endParaRPr>
          </a:p>
        </p:txBody>
      </p:sp>
      <p:sp>
        <p:nvSpPr>
          <p:cNvPr id="47" name="Parallelogram 46">
            <a:extLst>
              <a:ext uri="{FF2B5EF4-FFF2-40B4-BE49-F238E27FC236}">
                <a16:creationId xmlns:a16="http://schemas.microsoft.com/office/drawing/2014/main" id="{32714AC3-4CF4-426E-9DDE-3F7B2DF27E16}"/>
              </a:ext>
            </a:extLst>
          </p:cNvPr>
          <p:cNvSpPr/>
          <p:nvPr/>
        </p:nvSpPr>
        <p:spPr>
          <a:xfrm>
            <a:off x="2135560" y="4437113"/>
            <a:ext cx="964931" cy="426843"/>
          </a:xfrm>
          <a:prstGeom prst="parallelogram">
            <a:avLst/>
          </a:prstGeom>
          <a:solidFill>
            <a:srgbClr val="93E3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7854" tIns="48927" rIns="97854" bIns="48927" anchor="ctr"/>
          <a:lstStyle/>
          <a:p>
            <a:pPr algn="ctr">
              <a:defRPr/>
            </a:pPr>
            <a:r>
              <a:rPr lang="hr-HR" sz="1600" b="1" dirty="0">
                <a:solidFill>
                  <a:schemeClr val="tx1">
                    <a:lumMod val="75000"/>
                    <a:lumOff val="25000"/>
                  </a:schemeClr>
                </a:solidFill>
                <a:latin typeface="+mj-lt"/>
              </a:rPr>
              <a:t>Save</a:t>
            </a:r>
            <a:endParaRPr lang="en-US" sz="1600" b="1" dirty="0">
              <a:solidFill>
                <a:schemeClr val="tx1">
                  <a:lumMod val="75000"/>
                  <a:lumOff val="25000"/>
                </a:schemeClr>
              </a:solidFill>
              <a:latin typeface="+mj-lt"/>
            </a:endParaRPr>
          </a:p>
        </p:txBody>
      </p:sp>
      <p:sp>
        <p:nvSpPr>
          <p:cNvPr id="48" name="Parallelogram 47">
            <a:extLst>
              <a:ext uri="{FF2B5EF4-FFF2-40B4-BE49-F238E27FC236}">
                <a16:creationId xmlns:a16="http://schemas.microsoft.com/office/drawing/2014/main" id="{E783D1D0-BAC2-4A68-AF1F-BC16CBB08FA0}"/>
              </a:ext>
            </a:extLst>
          </p:cNvPr>
          <p:cNvSpPr/>
          <p:nvPr/>
        </p:nvSpPr>
        <p:spPr>
          <a:xfrm>
            <a:off x="2151479" y="3719807"/>
            <a:ext cx="964932" cy="418817"/>
          </a:xfrm>
          <a:prstGeom prst="parallelogram">
            <a:avLst/>
          </a:prstGeom>
          <a:solidFill>
            <a:srgbClr val="FF9F9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48927" rIns="0" bIns="48927" anchor="ctr"/>
          <a:lstStyle/>
          <a:p>
            <a:pPr algn="ctr">
              <a:defRPr/>
            </a:pPr>
            <a:r>
              <a:rPr lang="hr-HR" sz="1600" b="1" dirty="0">
                <a:solidFill>
                  <a:schemeClr val="tx1">
                    <a:lumMod val="75000"/>
                    <a:lumOff val="25000"/>
                  </a:schemeClr>
                </a:solidFill>
                <a:latin typeface="+mj-lt"/>
              </a:rPr>
              <a:t>Commit</a:t>
            </a:r>
            <a:endParaRPr lang="en-US" sz="1600" b="1" dirty="0">
              <a:solidFill>
                <a:schemeClr val="tx1">
                  <a:lumMod val="75000"/>
                  <a:lumOff val="25000"/>
                </a:schemeClr>
              </a:solidFill>
              <a:latin typeface="+mj-lt"/>
            </a:endParaRPr>
          </a:p>
        </p:txBody>
      </p:sp>
      <p:cxnSp>
        <p:nvCxnSpPr>
          <p:cNvPr id="49" name="Connector: Elbow 112">
            <a:extLst>
              <a:ext uri="{FF2B5EF4-FFF2-40B4-BE49-F238E27FC236}">
                <a16:creationId xmlns:a16="http://schemas.microsoft.com/office/drawing/2014/main" id="{30A40B61-2DD2-4B70-B0F3-DB43530B78CE}"/>
              </a:ext>
            </a:extLst>
          </p:cNvPr>
          <p:cNvCxnSpPr/>
          <p:nvPr/>
        </p:nvCxnSpPr>
        <p:spPr>
          <a:xfrm rot="5400000">
            <a:off x="4679935" y="3243455"/>
            <a:ext cx="365760" cy="457200"/>
          </a:xfrm>
          <a:prstGeom prst="bentConnector3">
            <a:avLst>
              <a:gd name="adj1" fmla="val 4897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116">
            <a:extLst>
              <a:ext uri="{FF2B5EF4-FFF2-40B4-BE49-F238E27FC236}">
                <a16:creationId xmlns:a16="http://schemas.microsoft.com/office/drawing/2014/main" id="{3DFCC7D2-729F-4F3D-93E2-4ACFF5E51BD7}"/>
              </a:ext>
            </a:extLst>
          </p:cNvPr>
          <p:cNvCxnSpPr/>
          <p:nvPr/>
        </p:nvCxnSpPr>
        <p:spPr>
          <a:xfrm rot="5400000">
            <a:off x="4010709" y="4434363"/>
            <a:ext cx="174986" cy="2133994"/>
          </a:xfrm>
          <a:prstGeom prst="bent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2" name="Rounded Rectangle 51">
            <a:extLst>
              <a:ext uri="{FF2B5EF4-FFF2-40B4-BE49-F238E27FC236}">
                <a16:creationId xmlns:a16="http://schemas.microsoft.com/office/drawing/2014/main" id="{FFFE9658-381C-4660-8763-25CE0110D87B}"/>
              </a:ext>
            </a:extLst>
          </p:cNvPr>
          <p:cNvSpPr/>
          <p:nvPr/>
        </p:nvSpPr>
        <p:spPr>
          <a:xfrm>
            <a:off x="4936599" y="5013176"/>
            <a:ext cx="457200" cy="457200"/>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&lt;</a:t>
            </a:r>
            <a:endParaRPr lang="en-US" sz="3200" b="1" dirty="0">
              <a:solidFill>
                <a:schemeClr val="tx2"/>
              </a:solidFill>
              <a:latin typeface="+mj-lt"/>
            </a:endParaRPr>
          </a:p>
        </p:txBody>
      </p:sp>
      <p:sp>
        <p:nvSpPr>
          <p:cNvPr id="53" name="Rounded Rectangle 52">
            <a:extLst>
              <a:ext uri="{FF2B5EF4-FFF2-40B4-BE49-F238E27FC236}">
                <a16:creationId xmlns:a16="http://schemas.microsoft.com/office/drawing/2014/main" id="{5BC7F14E-4524-4A34-ADEC-08CB3BDE66D3}"/>
              </a:ext>
            </a:extLst>
          </p:cNvPr>
          <p:cNvSpPr/>
          <p:nvPr/>
        </p:nvSpPr>
        <p:spPr>
          <a:xfrm>
            <a:off x="2393802" y="2971800"/>
            <a:ext cx="457200" cy="457200"/>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a:t>
            </a:r>
            <a:endParaRPr lang="en-US" sz="3200" b="1" dirty="0">
              <a:solidFill>
                <a:schemeClr val="tx2"/>
              </a:solidFill>
              <a:latin typeface="+mj-lt"/>
            </a:endParaRPr>
          </a:p>
        </p:txBody>
      </p:sp>
      <p:cxnSp>
        <p:nvCxnSpPr>
          <p:cNvPr id="55" name="Connector: Elbow 122">
            <a:extLst>
              <a:ext uri="{FF2B5EF4-FFF2-40B4-BE49-F238E27FC236}">
                <a16:creationId xmlns:a16="http://schemas.microsoft.com/office/drawing/2014/main" id="{A387702F-86A1-4A94-AF57-DB580717FB14}"/>
              </a:ext>
            </a:extLst>
          </p:cNvPr>
          <p:cNvCxnSpPr>
            <a:cxnSpLocks/>
          </p:cNvCxnSpPr>
          <p:nvPr/>
        </p:nvCxnSpPr>
        <p:spPr>
          <a:xfrm rot="16200000" flipH="1">
            <a:off x="4497055" y="2348562"/>
            <a:ext cx="365760" cy="822960"/>
          </a:xfrm>
          <a:prstGeom prst="bentConnector3">
            <a:avLst>
              <a:gd name="adj1" fmla="val 3722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5" name="Title 1"/>
          <p:cNvSpPr txBox="1">
            <a:spLocks/>
          </p:cNvSpPr>
          <p:nvPr/>
        </p:nvSpPr>
        <p:spPr>
          <a:xfrm>
            <a:off x="1668016" y="-41998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Speculative Dataflow Circuit</a:t>
            </a:r>
            <a:endParaRPr lang="en-US" sz="3600" baseline="30000" dirty="0"/>
          </a:p>
        </p:txBody>
      </p:sp>
      <p:cxnSp>
        <p:nvCxnSpPr>
          <p:cNvPr id="54" name="Connector: Elbow 77">
            <a:extLst>
              <a:ext uri="{FF2B5EF4-FFF2-40B4-BE49-F238E27FC236}">
                <a16:creationId xmlns:a16="http://schemas.microsoft.com/office/drawing/2014/main" id="{E6A49E74-CAB1-4DEA-8E3E-349369FF8285}"/>
              </a:ext>
            </a:extLst>
          </p:cNvPr>
          <p:cNvCxnSpPr>
            <a:cxnSpLocks/>
          </p:cNvCxnSpPr>
          <p:nvPr/>
        </p:nvCxnSpPr>
        <p:spPr>
          <a:xfrm rot="10800000">
            <a:off x="2203831" y="3929217"/>
            <a:ext cx="4414" cy="1649867"/>
          </a:xfrm>
          <a:prstGeom prst="bentConnector3">
            <a:avLst>
              <a:gd name="adj1" fmla="val 6465020"/>
            </a:avLst>
          </a:prstGeom>
          <a:ln w="381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77">
            <a:extLst>
              <a:ext uri="{FF2B5EF4-FFF2-40B4-BE49-F238E27FC236}">
                <a16:creationId xmlns:a16="http://schemas.microsoft.com/office/drawing/2014/main" id="{E6A49E74-CAB1-4DEA-8E3E-349369FF8285}"/>
              </a:ext>
            </a:extLst>
          </p:cNvPr>
          <p:cNvCxnSpPr>
            <a:cxnSpLocks/>
          </p:cNvCxnSpPr>
          <p:nvPr/>
        </p:nvCxnSpPr>
        <p:spPr>
          <a:xfrm rot="10800000" flipH="1" flipV="1">
            <a:off x="2208245" y="5766268"/>
            <a:ext cx="355185" cy="457200"/>
          </a:xfrm>
          <a:prstGeom prst="bentConnector3">
            <a:avLst>
              <a:gd name="adj1" fmla="val -79964"/>
            </a:avLst>
          </a:prstGeom>
          <a:ln w="381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796956CD-0659-4CCD-B10D-3E5AB457D2B6}"/>
              </a:ext>
            </a:extLst>
          </p:cNvPr>
          <p:cNvSpPr/>
          <p:nvPr/>
        </p:nvSpPr>
        <p:spPr>
          <a:xfrm>
            <a:off x="3478619" y="2258240"/>
            <a:ext cx="914400" cy="355539"/>
          </a:xfrm>
          <a:prstGeom prst="rect">
            <a:avLst/>
          </a:prstGeom>
          <a:solidFill>
            <a:srgbClr val="D6BBE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Fork</a:t>
            </a:r>
            <a:endParaRPr lang="en-US" sz="1600" b="1" dirty="0">
              <a:solidFill>
                <a:schemeClr val="tx1">
                  <a:lumMod val="75000"/>
                  <a:lumOff val="25000"/>
                </a:schemeClr>
              </a:solidFill>
              <a:latin typeface="+mj-lt"/>
            </a:endParaRPr>
          </a:p>
        </p:txBody>
      </p:sp>
      <p:sp>
        <p:nvSpPr>
          <p:cNvPr id="56" name="Rounded Rectangle 55"/>
          <p:cNvSpPr/>
          <p:nvPr/>
        </p:nvSpPr>
        <p:spPr>
          <a:xfrm>
            <a:off x="7103876" y="3213100"/>
            <a:ext cx="3032219" cy="1080120"/>
          </a:xfrm>
          <a:prstGeom prst="roundRect">
            <a:avLst/>
          </a:prstGeom>
          <a:solidFill>
            <a:schemeClr val="bg2"/>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lumMod val="50000"/>
                  </a:schemeClr>
                </a:solidFill>
                <a:latin typeface="+mj-lt"/>
              </a:rPr>
              <a:t>Output boundary: Commit units</a:t>
            </a:r>
          </a:p>
        </p:txBody>
      </p:sp>
      <p:cxnSp>
        <p:nvCxnSpPr>
          <p:cNvPr id="58" name="Connector: Elbow 122">
            <a:extLst>
              <a:ext uri="{FF2B5EF4-FFF2-40B4-BE49-F238E27FC236}">
                <a16:creationId xmlns:a16="http://schemas.microsoft.com/office/drawing/2014/main" id="{A387702F-86A1-4A94-AF57-DB580717FB14}"/>
              </a:ext>
            </a:extLst>
          </p:cNvPr>
          <p:cNvCxnSpPr>
            <a:cxnSpLocks/>
          </p:cNvCxnSpPr>
          <p:nvPr/>
        </p:nvCxnSpPr>
        <p:spPr>
          <a:xfrm rot="5400000">
            <a:off x="3033731" y="2345221"/>
            <a:ext cx="365760" cy="914400"/>
          </a:xfrm>
          <a:prstGeom prst="bentConnector3">
            <a:avLst>
              <a:gd name="adj1" fmla="val 32959"/>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36C1A77-77DD-4E0A-AF38-F2E788B5D3CB}"/>
              </a:ext>
            </a:extLst>
          </p:cNvPr>
          <p:cNvCxnSpPr>
            <a:cxnSpLocks/>
          </p:cNvCxnSpPr>
          <p:nvPr/>
        </p:nvCxnSpPr>
        <p:spPr>
          <a:xfrm>
            <a:off x="2467714" y="2744963"/>
            <a:ext cx="0" cy="22860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59104C71-99DF-4BBE-958C-57E1FF4DED4B}"/>
              </a:ext>
            </a:extLst>
          </p:cNvPr>
          <p:cNvSpPr txBox="1"/>
          <p:nvPr/>
        </p:nvSpPr>
        <p:spPr>
          <a:xfrm>
            <a:off x="2314856" y="2433089"/>
            <a:ext cx="1111249" cy="369332"/>
          </a:xfrm>
          <a:prstGeom prst="rect">
            <a:avLst/>
          </a:prstGeom>
          <a:noFill/>
          <a:ln w="28575">
            <a:noFill/>
          </a:ln>
        </p:spPr>
        <p:txBody>
          <a:bodyPr wrap="square" rtlCol="0">
            <a:spAutoFit/>
          </a:bodyPr>
          <a:lstStyle/>
          <a:p>
            <a:r>
              <a:rPr lang="hr-HR" b="1" dirty="0">
                <a:latin typeface="+mj-lt"/>
              </a:rPr>
              <a:t>1</a:t>
            </a:r>
            <a:endParaRPr lang="en-US" b="1" dirty="0">
              <a:latin typeface="+mj-lt"/>
            </a:endParaRPr>
          </a:p>
        </p:txBody>
      </p:sp>
      <p:sp>
        <p:nvSpPr>
          <p:cNvPr id="61" name="TextBox 60">
            <a:extLst>
              <a:ext uri="{FF2B5EF4-FFF2-40B4-BE49-F238E27FC236}">
                <a16:creationId xmlns:a16="http://schemas.microsoft.com/office/drawing/2014/main" id="{59104C71-99DF-4BBE-958C-57E1FF4DED4B}"/>
              </a:ext>
            </a:extLst>
          </p:cNvPr>
          <p:cNvSpPr txBox="1"/>
          <p:nvPr/>
        </p:nvSpPr>
        <p:spPr>
          <a:xfrm>
            <a:off x="2948539" y="2418980"/>
            <a:ext cx="1111249" cy="369332"/>
          </a:xfrm>
          <a:prstGeom prst="rect">
            <a:avLst/>
          </a:prstGeom>
          <a:noFill/>
          <a:ln w="28575">
            <a:noFill/>
          </a:ln>
        </p:spPr>
        <p:txBody>
          <a:bodyPr wrap="square" rtlCol="0">
            <a:spAutoFit/>
          </a:bodyPr>
          <a:lstStyle/>
          <a:p>
            <a:r>
              <a:rPr lang="en-US" b="1" dirty="0">
                <a:latin typeface="+mj-lt"/>
              </a:rPr>
              <a:t>i</a:t>
            </a:r>
          </a:p>
        </p:txBody>
      </p:sp>
      <p:cxnSp>
        <p:nvCxnSpPr>
          <p:cNvPr id="62" name="Straight Arrow Connector 61">
            <a:extLst>
              <a:ext uri="{FF2B5EF4-FFF2-40B4-BE49-F238E27FC236}">
                <a16:creationId xmlns:a16="http://schemas.microsoft.com/office/drawing/2014/main" id="{C69AAD74-30AB-49E9-9782-D918D3B97F0C}"/>
              </a:ext>
            </a:extLst>
          </p:cNvPr>
          <p:cNvCxnSpPr>
            <a:cxnSpLocks/>
          </p:cNvCxnSpPr>
          <p:nvPr/>
        </p:nvCxnSpPr>
        <p:spPr>
          <a:xfrm flipH="1">
            <a:off x="5324797" y="4836912"/>
            <a:ext cx="0" cy="18288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59104C71-99DF-4BBE-958C-57E1FF4DED4B}"/>
              </a:ext>
            </a:extLst>
          </p:cNvPr>
          <p:cNvSpPr txBox="1"/>
          <p:nvPr/>
        </p:nvSpPr>
        <p:spPr>
          <a:xfrm>
            <a:off x="5187638" y="4480400"/>
            <a:ext cx="321047" cy="369332"/>
          </a:xfrm>
          <a:prstGeom prst="rect">
            <a:avLst/>
          </a:prstGeom>
          <a:noFill/>
          <a:ln w="28575">
            <a:noFill/>
          </a:ln>
        </p:spPr>
        <p:txBody>
          <a:bodyPr wrap="square" rtlCol="0">
            <a:spAutoFit/>
          </a:bodyPr>
          <a:lstStyle/>
          <a:p>
            <a:r>
              <a:rPr lang="en-US" b="1" dirty="0">
                <a:latin typeface="+mj-lt"/>
              </a:rPr>
              <a:t>x</a:t>
            </a:r>
          </a:p>
        </p:txBody>
      </p:sp>
    </p:spTree>
    <p:extLst>
      <p:ext uri="{BB962C8B-B14F-4D97-AF65-F5344CB8AC3E}">
        <p14:creationId xmlns:p14="http://schemas.microsoft.com/office/powerpoint/2010/main" val="3853523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620688"/>
            <a:ext cx="8712968" cy="1860816"/>
          </a:xfrm>
        </p:spPr>
        <p:txBody>
          <a:bodyPr>
            <a:normAutofit/>
          </a:bodyPr>
          <a:lstStyle/>
          <a:p>
            <a:pPr algn="ctr"/>
            <a:r>
              <a:rPr lang="en-US" sz="4000" b="1" dirty="0"/>
              <a:t>Speculative</a:t>
            </a:r>
            <a:r>
              <a:rPr lang="en-US" sz="4000" dirty="0"/>
              <a:t> Dataflow Circuits</a:t>
            </a:r>
            <a:endParaRPr lang="hr-HR" sz="4000" dirty="0"/>
          </a:p>
        </p:txBody>
      </p:sp>
      <p:sp>
        <p:nvSpPr>
          <p:cNvPr id="10" name="Content Placeholder 2"/>
          <p:cNvSpPr>
            <a:spLocks noGrp="1"/>
          </p:cNvSpPr>
          <p:nvPr>
            <p:ph idx="1"/>
          </p:nvPr>
        </p:nvSpPr>
        <p:spPr>
          <a:xfrm>
            <a:off x="6168008" y="3095522"/>
            <a:ext cx="4896544" cy="2520280"/>
          </a:xfrm>
        </p:spPr>
        <p:txBody>
          <a:bodyPr>
            <a:noAutofit/>
          </a:bodyPr>
          <a:lstStyle/>
          <a:p>
            <a:pPr lvl="1"/>
            <a:r>
              <a:rPr lang="en-US" sz="2000" dirty="0">
                <a:latin typeface="+mj-lt"/>
              </a:rPr>
              <a:t>Overcome the conservatism of statically scheduled HLS</a:t>
            </a:r>
          </a:p>
          <a:p>
            <a:pPr lvl="1"/>
            <a:r>
              <a:rPr lang="en-US" sz="2000" dirty="0">
                <a:latin typeface="+mj-lt"/>
              </a:rPr>
              <a:t>Extract parallelism in irregular code</a:t>
            </a:r>
          </a:p>
          <a:p>
            <a:endParaRPr lang="hr-HR" sz="2000" dirty="0">
              <a:latin typeface="+mj-lt"/>
            </a:endParaRPr>
          </a:p>
          <a:p>
            <a:endParaRPr lang="hr-HR" sz="2000" dirty="0">
              <a:latin typeface="+mj-lt"/>
            </a:endParaRPr>
          </a:p>
          <a:p>
            <a:pPr marL="0" indent="0">
              <a:buNone/>
            </a:pPr>
            <a:endParaRPr lang="hr-HR" sz="2000" dirty="0">
              <a:latin typeface="+mj-lt"/>
            </a:endParaRPr>
          </a:p>
          <a:p>
            <a:endParaRPr lang="hr-HR" sz="2000" dirty="0">
              <a:latin typeface="+mj-lt"/>
            </a:endParaRPr>
          </a:p>
          <a:p>
            <a:endParaRPr lang="en-US" sz="2000" dirty="0">
              <a:latin typeface="+mj-lt"/>
            </a:endParaRPr>
          </a:p>
        </p:txBody>
      </p:sp>
      <p:sp>
        <p:nvSpPr>
          <p:cNvPr id="11" name="Content Placeholder 2"/>
          <p:cNvSpPr txBox="1">
            <a:spLocks/>
          </p:cNvSpPr>
          <p:nvPr/>
        </p:nvSpPr>
        <p:spPr>
          <a:xfrm>
            <a:off x="911424" y="3127248"/>
            <a:ext cx="4932548" cy="203947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a:lnSpc>
                <a:spcPct val="90000"/>
              </a:lnSpc>
            </a:pPr>
            <a:r>
              <a:rPr lang="hr-HR" altLang="en-US" sz="2000" dirty="0">
                <a:latin typeface="+mj-lt"/>
              </a:rPr>
              <a:t>Execute certain operations before it is known </a:t>
            </a:r>
            <a:r>
              <a:rPr lang="en-US" altLang="en-US" sz="2000" dirty="0">
                <a:latin typeface="+mj-lt"/>
              </a:rPr>
              <a:t>if</a:t>
            </a:r>
            <a:r>
              <a:rPr lang="hr-HR" altLang="en-US" sz="2000" dirty="0">
                <a:latin typeface="+mj-lt"/>
              </a:rPr>
              <a:t> they are correct </a:t>
            </a:r>
            <a:endParaRPr lang="en-US" altLang="en-US" sz="2000" dirty="0">
              <a:latin typeface="+mj-lt"/>
            </a:endParaRPr>
          </a:p>
          <a:p>
            <a:pPr lvl="1">
              <a:lnSpc>
                <a:spcPct val="90000"/>
              </a:lnSpc>
            </a:pPr>
            <a:r>
              <a:rPr lang="en-US" altLang="en-US" sz="2000" dirty="0">
                <a:latin typeface="+mj-lt"/>
              </a:rPr>
              <a:t>Branch prediction, memory speculation</a:t>
            </a:r>
            <a:endParaRPr lang="en-GB" altLang="en-US" sz="2000" dirty="0">
              <a:latin typeface="+mj-lt"/>
            </a:endParaRPr>
          </a:p>
          <a:p>
            <a:endParaRPr lang="hr-HR" sz="2000" dirty="0">
              <a:latin typeface="+mj-lt"/>
            </a:endParaRPr>
          </a:p>
          <a:p>
            <a:endParaRPr lang="hr-HR" sz="2000" dirty="0">
              <a:latin typeface="+mj-lt"/>
            </a:endParaRPr>
          </a:p>
          <a:p>
            <a:pPr marL="0" indent="0">
              <a:buNone/>
            </a:pPr>
            <a:endParaRPr lang="hr-HR" sz="2000" dirty="0">
              <a:latin typeface="+mj-lt"/>
            </a:endParaRPr>
          </a:p>
          <a:p>
            <a:endParaRPr lang="hr-HR" sz="2000" dirty="0">
              <a:latin typeface="+mj-lt"/>
            </a:endParaRPr>
          </a:p>
          <a:p>
            <a:endParaRPr lang="en-US" sz="2000" dirty="0">
              <a:latin typeface="+mj-lt"/>
            </a:endParaRPr>
          </a:p>
        </p:txBody>
      </p:sp>
      <p:cxnSp>
        <p:nvCxnSpPr>
          <p:cNvPr id="9" name="Straight Arrow Connector 8"/>
          <p:cNvCxnSpPr/>
          <p:nvPr/>
        </p:nvCxnSpPr>
        <p:spPr>
          <a:xfrm>
            <a:off x="6619648" y="2481504"/>
            <a:ext cx="628481" cy="5874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3634163" y="4911100"/>
            <a:ext cx="4923674" cy="894165"/>
          </a:xfrm>
          <a:prstGeom prst="roundRect">
            <a:avLst/>
          </a:prstGeom>
          <a:solidFill>
            <a:schemeClr val="bg2"/>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50000"/>
                  </a:schemeClr>
                </a:solidFill>
                <a:latin typeface="+mj-lt"/>
              </a:rPr>
              <a:t>Speculative circuits for achieving the behavior of superscalars in HLS</a:t>
            </a:r>
          </a:p>
        </p:txBody>
      </p:sp>
      <p:cxnSp>
        <p:nvCxnSpPr>
          <p:cNvPr id="12" name="Straight Arrow Connector 11"/>
          <p:cNvCxnSpPr/>
          <p:nvPr/>
        </p:nvCxnSpPr>
        <p:spPr>
          <a:xfrm flipH="1">
            <a:off x="3935761" y="2481503"/>
            <a:ext cx="628481" cy="5874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A33FDA8A-BBFB-48A1-88B9-4C7DF46BF3B4}" type="slidenum">
              <a:rPr lang="hr-HR" smtClean="0"/>
              <a:pPr/>
              <a:t>4</a:t>
            </a:fld>
            <a:endParaRPr lang="hr-HR"/>
          </a:p>
        </p:txBody>
      </p:sp>
    </p:spTree>
    <p:extLst>
      <p:ext uri="{BB962C8B-B14F-4D97-AF65-F5344CB8AC3E}">
        <p14:creationId xmlns:p14="http://schemas.microsoft.com/office/powerpoint/2010/main" val="2418583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97">
            <a:extLst>
              <a:ext uri="{FF2B5EF4-FFF2-40B4-BE49-F238E27FC236}">
                <a16:creationId xmlns:a16="http://schemas.microsoft.com/office/drawing/2014/main" id="{59104C71-99DF-4BBE-958C-57E1FF4DED4B}"/>
              </a:ext>
            </a:extLst>
          </p:cNvPr>
          <p:cNvSpPr txBox="1"/>
          <p:nvPr/>
        </p:nvSpPr>
        <p:spPr>
          <a:xfrm>
            <a:off x="2948539" y="2418980"/>
            <a:ext cx="1111249" cy="369332"/>
          </a:xfrm>
          <a:prstGeom prst="rect">
            <a:avLst/>
          </a:prstGeom>
          <a:noFill/>
          <a:ln w="28575">
            <a:noFill/>
          </a:ln>
        </p:spPr>
        <p:txBody>
          <a:bodyPr wrap="square" rtlCol="0">
            <a:spAutoFit/>
          </a:bodyPr>
          <a:lstStyle/>
          <a:p>
            <a:r>
              <a:rPr lang="en-US" b="1" dirty="0">
                <a:latin typeface="+mj-lt"/>
              </a:rPr>
              <a:t>i</a:t>
            </a:r>
          </a:p>
        </p:txBody>
      </p:sp>
      <p:cxnSp>
        <p:nvCxnSpPr>
          <p:cNvPr id="73" name="Connector: Elbow 122">
            <a:extLst>
              <a:ext uri="{FF2B5EF4-FFF2-40B4-BE49-F238E27FC236}">
                <a16:creationId xmlns:a16="http://schemas.microsoft.com/office/drawing/2014/main" id="{A387702F-86A1-4A94-AF57-DB580717FB14}"/>
              </a:ext>
            </a:extLst>
          </p:cNvPr>
          <p:cNvCxnSpPr>
            <a:cxnSpLocks/>
          </p:cNvCxnSpPr>
          <p:nvPr/>
        </p:nvCxnSpPr>
        <p:spPr>
          <a:xfrm rot="5400000">
            <a:off x="3033731" y="2345221"/>
            <a:ext cx="365760" cy="914400"/>
          </a:xfrm>
          <a:prstGeom prst="bentConnector3">
            <a:avLst>
              <a:gd name="adj1" fmla="val 32959"/>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77">
            <a:extLst>
              <a:ext uri="{FF2B5EF4-FFF2-40B4-BE49-F238E27FC236}">
                <a16:creationId xmlns:a16="http://schemas.microsoft.com/office/drawing/2014/main" id="{E6A49E74-CAB1-4DEA-8E3E-349369FF8285}"/>
              </a:ext>
            </a:extLst>
          </p:cNvPr>
          <p:cNvCxnSpPr>
            <a:cxnSpLocks/>
            <a:endCxn id="39" idx="5"/>
          </p:cNvCxnSpPr>
          <p:nvPr/>
        </p:nvCxnSpPr>
        <p:spPr>
          <a:xfrm rot="16200000" flipV="1">
            <a:off x="1861665" y="4977783"/>
            <a:ext cx="809424" cy="154926"/>
          </a:xfrm>
          <a:prstGeom prst="bentConnector4">
            <a:avLst>
              <a:gd name="adj1" fmla="val 4865"/>
              <a:gd name="adj2" fmla="val 204490"/>
            </a:avLst>
          </a:prstGeom>
          <a:ln w="381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122">
            <a:extLst>
              <a:ext uri="{FF2B5EF4-FFF2-40B4-BE49-F238E27FC236}">
                <a16:creationId xmlns:a16="http://schemas.microsoft.com/office/drawing/2014/main" id="{A387702F-86A1-4A94-AF57-DB580717FB14}"/>
              </a:ext>
            </a:extLst>
          </p:cNvPr>
          <p:cNvCxnSpPr>
            <a:cxnSpLocks/>
          </p:cNvCxnSpPr>
          <p:nvPr/>
        </p:nvCxnSpPr>
        <p:spPr>
          <a:xfrm rot="16200000" flipH="1">
            <a:off x="4497055" y="2348562"/>
            <a:ext cx="365760" cy="822960"/>
          </a:xfrm>
          <a:prstGeom prst="bentConnector3">
            <a:avLst>
              <a:gd name="adj1" fmla="val 3722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A99829F-3C57-448C-B219-85C82DEED860}"/>
              </a:ext>
            </a:extLst>
          </p:cNvPr>
          <p:cNvCxnSpPr/>
          <p:nvPr/>
        </p:nvCxnSpPr>
        <p:spPr>
          <a:xfrm flipH="1">
            <a:off x="2619726" y="3325793"/>
            <a:ext cx="2677" cy="200891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4" name="Parallelogram 53">
            <a:extLst>
              <a:ext uri="{FF2B5EF4-FFF2-40B4-BE49-F238E27FC236}">
                <a16:creationId xmlns:a16="http://schemas.microsoft.com/office/drawing/2014/main" id="{E783D1D0-BAC2-4A68-AF1F-BC16CBB08FA0}"/>
              </a:ext>
            </a:extLst>
          </p:cNvPr>
          <p:cNvSpPr/>
          <p:nvPr/>
        </p:nvSpPr>
        <p:spPr>
          <a:xfrm>
            <a:off x="2151479" y="3719807"/>
            <a:ext cx="964932" cy="418817"/>
          </a:xfrm>
          <a:prstGeom prst="parallelogram">
            <a:avLst/>
          </a:prstGeom>
          <a:solidFill>
            <a:srgbClr val="FF9F9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48927" rIns="0" bIns="48927" anchor="ctr"/>
          <a:lstStyle/>
          <a:p>
            <a:pPr algn="ctr">
              <a:defRPr/>
            </a:pPr>
            <a:r>
              <a:rPr lang="hr-HR" sz="1600" b="1" dirty="0">
                <a:solidFill>
                  <a:schemeClr val="tx1">
                    <a:lumMod val="75000"/>
                    <a:lumOff val="25000"/>
                  </a:schemeClr>
                </a:solidFill>
                <a:latin typeface="+mj-lt"/>
              </a:rPr>
              <a:t>Commit</a:t>
            </a:r>
            <a:endParaRPr lang="en-US" sz="1600" b="1" dirty="0">
              <a:solidFill>
                <a:schemeClr val="tx1">
                  <a:lumMod val="75000"/>
                  <a:lumOff val="25000"/>
                </a:schemeClr>
              </a:solidFill>
              <a:latin typeface="+mj-lt"/>
            </a:endParaRPr>
          </a:p>
        </p:txBody>
      </p:sp>
      <p:sp>
        <p:nvSpPr>
          <p:cNvPr id="2" name="Slide Number Placeholder 1"/>
          <p:cNvSpPr>
            <a:spLocks noGrp="1"/>
          </p:cNvSpPr>
          <p:nvPr>
            <p:ph type="sldNum" sz="quarter" idx="12"/>
          </p:nvPr>
        </p:nvSpPr>
        <p:spPr/>
        <p:txBody>
          <a:bodyPr/>
          <a:lstStyle/>
          <a:p>
            <a:fld id="{A33FDA8A-BBFB-48A1-88B9-4C7DF46BF3B4}" type="slidenum">
              <a:rPr lang="hr-HR" smtClean="0"/>
              <a:pPr/>
              <a:t>40</a:t>
            </a:fld>
            <a:endParaRPr lang="hr-HR"/>
          </a:p>
        </p:txBody>
      </p:sp>
      <p:cxnSp>
        <p:nvCxnSpPr>
          <p:cNvPr id="65" name="Straight Arrow Connector 64">
            <a:extLst>
              <a:ext uri="{FF2B5EF4-FFF2-40B4-BE49-F238E27FC236}">
                <a16:creationId xmlns:a16="http://schemas.microsoft.com/office/drawing/2014/main" id="{C5B4ED4D-009A-40CB-BFFC-1D5A80C2E755}"/>
              </a:ext>
            </a:extLst>
          </p:cNvPr>
          <p:cNvCxnSpPr>
            <a:cxnSpLocks/>
          </p:cNvCxnSpPr>
          <p:nvPr/>
        </p:nvCxnSpPr>
        <p:spPr>
          <a:xfrm>
            <a:off x="3937050" y="1468365"/>
            <a:ext cx="1" cy="25915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196C6432-E079-4C8D-A287-448253E85731}"/>
              </a:ext>
            </a:extLst>
          </p:cNvPr>
          <p:cNvCxnSpPr>
            <a:cxnSpLocks/>
          </p:cNvCxnSpPr>
          <p:nvPr/>
        </p:nvCxnSpPr>
        <p:spPr>
          <a:xfrm>
            <a:off x="4140561" y="927841"/>
            <a:ext cx="0" cy="27432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F497330D-9FC7-4DBA-8E9C-5A196DCC5E3E}"/>
              </a:ext>
            </a:extLst>
          </p:cNvPr>
          <p:cNvCxnSpPr>
            <a:cxnSpLocks/>
            <a:stCxn id="68" idx="2"/>
            <a:endCxn id="75" idx="0"/>
          </p:cNvCxnSpPr>
          <p:nvPr/>
        </p:nvCxnSpPr>
        <p:spPr>
          <a:xfrm flipH="1">
            <a:off x="3935820" y="2007471"/>
            <a:ext cx="1231" cy="25076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C2A32BBA-8735-41CA-84A4-0A6C92C07C5E}"/>
              </a:ext>
            </a:extLst>
          </p:cNvPr>
          <p:cNvSpPr/>
          <p:nvPr/>
        </p:nvSpPr>
        <p:spPr>
          <a:xfrm>
            <a:off x="3479849" y="1735019"/>
            <a:ext cx="914400" cy="355539"/>
          </a:xfrm>
          <a:prstGeom prst="rect">
            <a:avLst/>
          </a:prstGeom>
          <a:solidFill>
            <a:srgbClr val="92D05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Buff</a:t>
            </a:r>
            <a:endParaRPr lang="en-US" sz="1600" b="1" dirty="0">
              <a:solidFill>
                <a:schemeClr val="tx1">
                  <a:lumMod val="75000"/>
                  <a:lumOff val="25000"/>
                </a:schemeClr>
              </a:solidFill>
              <a:latin typeface="+mj-lt"/>
            </a:endParaRPr>
          </a:p>
        </p:txBody>
      </p:sp>
      <p:sp>
        <p:nvSpPr>
          <p:cNvPr id="69" name="Rectangle 68">
            <a:extLst>
              <a:ext uri="{FF2B5EF4-FFF2-40B4-BE49-F238E27FC236}">
                <a16:creationId xmlns:a16="http://schemas.microsoft.com/office/drawing/2014/main" id="{75B73230-9FB3-4C39-AB84-0819CD04A4F6}"/>
              </a:ext>
            </a:extLst>
          </p:cNvPr>
          <p:cNvSpPr/>
          <p:nvPr/>
        </p:nvSpPr>
        <p:spPr>
          <a:xfrm>
            <a:off x="3476010" y="2938045"/>
            <a:ext cx="914400" cy="355539"/>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927" rIns="0"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Load</a:t>
            </a:r>
            <a:r>
              <a:rPr lang="en-US" sz="1600" b="1" dirty="0">
                <a:solidFill>
                  <a:schemeClr val="tx1">
                    <a:lumMod val="75000"/>
                    <a:lumOff val="25000"/>
                  </a:schemeClr>
                </a:solidFill>
                <a:latin typeface="+mj-lt"/>
              </a:rPr>
              <a:t> a[</a:t>
            </a:r>
            <a:r>
              <a:rPr lang="en-US" sz="1600" b="1" dirty="0" err="1">
                <a:solidFill>
                  <a:schemeClr val="tx1">
                    <a:lumMod val="75000"/>
                    <a:lumOff val="25000"/>
                  </a:schemeClr>
                </a:solidFill>
                <a:latin typeface="+mj-lt"/>
              </a:rPr>
              <a:t>i</a:t>
            </a:r>
            <a:r>
              <a:rPr lang="en-US" sz="1600" b="1" dirty="0">
                <a:solidFill>
                  <a:schemeClr val="tx1">
                    <a:lumMod val="75000"/>
                    <a:lumOff val="25000"/>
                  </a:schemeClr>
                </a:solidFill>
                <a:latin typeface="+mj-lt"/>
              </a:rPr>
              <a:t>]</a:t>
            </a:r>
          </a:p>
        </p:txBody>
      </p:sp>
      <p:sp>
        <p:nvSpPr>
          <p:cNvPr id="70" name="Rectangle 69">
            <a:extLst>
              <a:ext uri="{FF2B5EF4-FFF2-40B4-BE49-F238E27FC236}">
                <a16:creationId xmlns:a16="http://schemas.microsoft.com/office/drawing/2014/main" id="{36800052-658E-4208-AA5D-BBB70FB63285}"/>
              </a:ext>
            </a:extLst>
          </p:cNvPr>
          <p:cNvSpPr/>
          <p:nvPr/>
        </p:nvSpPr>
        <p:spPr>
          <a:xfrm>
            <a:off x="4634215" y="2942129"/>
            <a:ext cx="914400" cy="347046"/>
          </a:xfrm>
          <a:prstGeom prst="rect">
            <a:avLst/>
          </a:prstGeom>
          <a:solidFill>
            <a:srgbClr val="FFC000"/>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8927" rIns="0"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Load</a:t>
            </a:r>
            <a:r>
              <a:rPr lang="en-US" sz="1600" b="1" dirty="0">
                <a:solidFill>
                  <a:schemeClr val="tx1">
                    <a:lumMod val="75000"/>
                    <a:lumOff val="25000"/>
                  </a:schemeClr>
                </a:solidFill>
                <a:latin typeface="+mj-lt"/>
              </a:rPr>
              <a:t> b[</a:t>
            </a:r>
            <a:r>
              <a:rPr lang="en-US" sz="1600" b="1" dirty="0" err="1">
                <a:solidFill>
                  <a:schemeClr val="tx1">
                    <a:lumMod val="75000"/>
                    <a:lumOff val="25000"/>
                  </a:schemeClr>
                </a:solidFill>
                <a:latin typeface="+mj-lt"/>
              </a:rPr>
              <a:t>i</a:t>
            </a:r>
            <a:r>
              <a:rPr lang="en-US" sz="1600" b="1" dirty="0">
                <a:solidFill>
                  <a:schemeClr val="tx1">
                    <a:lumMod val="75000"/>
                    <a:lumOff val="25000"/>
                  </a:schemeClr>
                </a:solidFill>
                <a:latin typeface="+mj-lt"/>
              </a:rPr>
              <a:t>]</a:t>
            </a:r>
          </a:p>
        </p:txBody>
      </p:sp>
      <p:sp>
        <p:nvSpPr>
          <p:cNvPr id="71" name="Rounded Rectangle 70">
            <a:extLst>
              <a:ext uri="{FF2B5EF4-FFF2-40B4-BE49-F238E27FC236}">
                <a16:creationId xmlns:a16="http://schemas.microsoft.com/office/drawing/2014/main" id="{C7F10665-54FC-455B-ABB5-29D00F39099D}"/>
              </a:ext>
            </a:extLst>
          </p:cNvPr>
          <p:cNvSpPr/>
          <p:nvPr/>
        </p:nvSpPr>
        <p:spPr>
          <a:xfrm>
            <a:off x="4288527" y="3646915"/>
            <a:ext cx="457200" cy="1028931"/>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a:t>
            </a:r>
            <a:endParaRPr lang="en-US" sz="3200" b="1" dirty="0">
              <a:solidFill>
                <a:schemeClr val="tx2"/>
              </a:solidFill>
              <a:latin typeface="+mj-lt"/>
            </a:endParaRPr>
          </a:p>
        </p:txBody>
      </p:sp>
      <p:cxnSp>
        <p:nvCxnSpPr>
          <p:cNvPr id="74" name="Straight Arrow Connector 73">
            <a:extLst>
              <a:ext uri="{FF2B5EF4-FFF2-40B4-BE49-F238E27FC236}">
                <a16:creationId xmlns:a16="http://schemas.microsoft.com/office/drawing/2014/main" id="{05C3D846-C504-45AE-99DB-864648A76E1F}"/>
              </a:ext>
            </a:extLst>
          </p:cNvPr>
          <p:cNvCxnSpPr>
            <a:cxnSpLocks/>
            <a:stCxn id="75" idx="2"/>
            <a:endCxn id="69" idx="0"/>
          </p:cNvCxnSpPr>
          <p:nvPr/>
        </p:nvCxnSpPr>
        <p:spPr>
          <a:xfrm flipH="1">
            <a:off x="3933211" y="2613778"/>
            <a:ext cx="2609" cy="324266"/>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796956CD-0659-4CCD-B10D-3E5AB457D2B6}"/>
              </a:ext>
            </a:extLst>
          </p:cNvPr>
          <p:cNvSpPr/>
          <p:nvPr/>
        </p:nvSpPr>
        <p:spPr>
          <a:xfrm>
            <a:off x="3478619" y="2258240"/>
            <a:ext cx="914400" cy="355539"/>
          </a:xfrm>
          <a:prstGeom prst="rect">
            <a:avLst/>
          </a:prstGeom>
          <a:solidFill>
            <a:srgbClr val="D6BBE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Fork</a:t>
            </a:r>
            <a:endParaRPr lang="en-US" sz="1600" b="1" dirty="0">
              <a:solidFill>
                <a:schemeClr val="tx1">
                  <a:lumMod val="75000"/>
                  <a:lumOff val="25000"/>
                </a:schemeClr>
              </a:solidFill>
              <a:latin typeface="+mj-lt"/>
            </a:endParaRPr>
          </a:p>
        </p:txBody>
      </p:sp>
      <p:cxnSp>
        <p:nvCxnSpPr>
          <p:cNvPr id="76" name="Connector: Elbow 111">
            <a:extLst>
              <a:ext uri="{FF2B5EF4-FFF2-40B4-BE49-F238E27FC236}">
                <a16:creationId xmlns:a16="http://schemas.microsoft.com/office/drawing/2014/main" id="{A2DBCA1A-8E8D-480E-92B2-E4661F825533}"/>
              </a:ext>
            </a:extLst>
          </p:cNvPr>
          <p:cNvCxnSpPr/>
          <p:nvPr/>
        </p:nvCxnSpPr>
        <p:spPr>
          <a:xfrm rot="16200000" flipH="1">
            <a:off x="3969793" y="3238506"/>
            <a:ext cx="365760" cy="457200"/>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Elbow 112">
            <a:extLst>
              <a:ext uri="{FF2B5EF4-FFF2-40B4-BE49-F238E27FC236}">
                <a16:creationId xmlns:a16="http://schemas.microsoft.com/office/drawing/2014/main" id="{30A40B61-2DD2-4B70-B0F3-DB43530B78CE}"/>
              </a:ext>
            </a:extLst>
          </p:cNvPr>
          <p:cNvCxnSpPr>
            <a:stCxn id="70" idx="2"/>
          </p:cNvCxnSpPr>
          <p:nvPr/>
        </p:nvCxnSpPr>
        <p:spPr>
          <a:xfrm rot="5400000">
            <a:off x="4679935" y="3243455"/>
            <a:ext cx="365760" cy="457200"/>
          </a:xfrm>
          <a:prstGeom prst="bentConnector3">
            <a:avLst>
              <a:gd name="adj1" fmla="val 4897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115">
            <a:extLst>
              <a:ext uri="{FF2B5EF4-FFF2-40B4-BE49-F238E27FC236}">
                <a16:creationId xmlns:a16="http://schemas.microsoft.com/office/drawing/2014/main" id="{97DBCEF3-191D-44A6-AD45-1B70996EADCF}"/>
              </a:ext>
            </a:extLst>
          </p:cNvPr>
          <p:cNvCxnSpPr>
            <a:stCxn id="71" idx="2"/>
          </p:cNvCxnSpPr>
          <p:nvPr/>
        </p:nvCxnSpPr>
        <p:spPr>
          <a:xfrm rot="16200000" flipH="1">
            <a:off x="4586453" y="4606520"/>
            <a:ext cx="347777" cy="486427"/>
          </a:xfrm>
          <a:prstGeom prst="bent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F8DC70FF-2774-4B39-92C3-199BD2AEA584}"/>
              </a:ext>
            </a:extLst>
          </p:cNvPr>
          <p:cNvCxnSpPr>
            <a:cxnSpLocks/>
          </p:cNvCxnSpPr>
          <p:nvPr/>
        </p:nvCxnSpPr>
        <p:spPr>
          <a:xfrm>
            <a:off x="2822813" y="5616427"/>
            <a:ext cx="0" cy="39763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121">
            <a:extLst>
              <a:ext uri="{FF2B5EF4-FFF2-40B4-BE49-F238E27FC236}">
                <a16:creationId xmlns:a16="http://schemas.microsoft.com/office/drawing/2014/main" id="{2EF53138-75F2-4FCA-8F40-37927809A891}"/>
              </a:ext>
            </a:extLst>
          </p:cNvPr>
          <p:cNvCxnSpPr>
            <a:cxnSpLocks/>
          </p:cNvCxnSpPr>
          <p:nvPr/>
        </p:nvCxnSpPr>
        <p:spPr>
          <a:xfrm rot="5400000" flipH="1" flipV="1">
            <a:off x="732372" y="2827679"/>
            <a:ext cx="4572000" cy="1317324"/>
          </a:xfrm>
          <a:prstGeom prst="bentConnector5">
            <a:avLst>
              <a:gd name="adj1" fmla="val -4834"/>
              <a:gd name="adj2" fmla="val -42941"/>
              <a:gd name="adj3" fmla="val 104834"/>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CE478E4B-E17F-401D-B523-D194BB4E899B}"/>
              </a:ext>
            </a:extLst>
          </p:cNvPr>
          <p:cNvSpPr txBox="1"/>
          <p:nvPr/>
        </p:nvSpPr>
        <p:spPr>
          <a:xfrm>
            <a:off x="3646579" y="620688"/>
            <a:ext cx="1111249" cy="338554"/>
          </a:xfrm>
          <a:prstGeom prst="rect">
            <a:avLst/>
          </a:prstGeom>
          <a:noFill/>
          <a:ln w="28575">
            <a:noFill/>
          </a:ln>
        </p:spPr>
        <p:txBody>
          <a:bodyPr wrap="square" rtlCol="0">
            <a:spAutoFit/>
          </a:bodyPr>
          <a:lstStyle/>
          <a:p>
            <a:r>
              <a:rPr lang="hr-HR" sz="1600" b="1" dirty="0">
                <a:latin typeface="+mj-lt"/>
              </a:rPr>
              <a:t>Start, i=0</a:t>
            </a:r>
            <a:endParaRPr lang="en-US" sz="1600" b="1" dirty="0">
              <a:latin typeface="+mj-lt"/>
            </a:endParaRPr>
          </a:p>
        </p:txBody>
      </p:sp>
      <p:sp>
        <p:nvSpPr>
          <p:cNvPr id="87" name="TextBox 86">
            <a:extLst>
              <a:ext uri="{FF2B5EF4-FFF2-40B4-BE49-F238E27FC236}">
                <a16:creationId xmlns:a16="http://schemas.microsoft.com/office/drawing/2014/main" id="{2547588B-58B4-4DD6-B0D3-0E85F270A8FA}"/>
              </a:ext>
            </a:extLst>
          </p:cNvPr>
          <p:cNvSpPr txBox="1"/>
          <p:nvPr/>
        </p:nvSpPr>
        <p:spPr>
          <a:xfrm>
            <a:off x="2752576" y="6517480"/>
            <a:ext cx="990974" cy="338554"/>
          </a:xfrm>
          <a:prstGeom prst="rect">
            <a:avLst/>
          </a:prstGeom>
          <a:noFill/>
          <a:ln w="28575">
            <a:noFill/>
          </a:ln>
        </p:spPr>
        <p:txBody>
          <a:bodyPr wrap="square" rtlCol="0">
            <a:spAutoFit/>
          </a:bodyPr>
          <a:lstStyle/>
          <a:p>
            <a:r>
              <a:rPr lang="hr-HR" sz="1600" b="1" dirty="0">
                <a:latin typeface="+mj-lt"/>
              </a:rPr>
              <a:t>End</a:t>
            </a:r>
            <a:endParaRPr lang="en-US" sz="1600" b="1" dirty="0">
              <a:latin typeface="+mj-lt"/>
            </a:endParaRPr>
          </a:p>
        </p:txBody>
      </p:sp>
      <p:sp>
        <p:nvSpPr>
          <p:cNvPr id="90" name="TextBox 89">
            <a:extLst>
              <a:ext uri="{FF2B5EF4-FFF2-40B4-BE49-F238E27FC236}">
                <a16:creationId xmlns:a16="http://schemas.microsoft.com/office/drawing/2014/main" id="{59104C71-99DF-4BBE-958C-57E1FF4DED4B}"/>
              </a:ext>
            </a:extLst>
          </p:cNvPr>
          <p:cNvSpPr txBox="1"/>
          <p:nvPr/>
        </p:nvSpPr>
        <p:spPr>
          <a:xfrm>
            <a:off x="4838175" y="4498783"/>
            <a:ext cx="360903" cy="369332"/>
          </a:xfrm>
          <a:prstGeom prst="rect">
            <a:avLst/>
          </a:prstGeom>
          <a:noFill/>
          <a:ln w="28575">
            <a:noFill/>
          </a:ln>
        </p:spPr>
        <p:txBody>
          <a:bodyPr wrap="square" rtlCol="0">
            <a:spAutoFit/>
          </a:bodyPr>
          <a:lstStyle/>
          <a:p>
            <a:r>
              <a:rPr lang="en-US" b="1" dirty="0">
                <a:latin typeface="+mj-lt"/>
              </a:rPr>
              <a:t>d</a:t>
            </a:r>
          </a:p>
        </p:txBody>
      </p:sp>
      <p:cxnSp>
        <p:nvCxnSpPr>
          <p:cNvPr id="95" name="Straight Connector 94"/>
          <p:cNvCxnSpPr/>
          <p:nvPr/>
        </p:nvCxnSpPr>
        <p:spPr>
          <a:xfrm>
            <a:off x="4288527" y="3992192"/>
            <a:ext cx="457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288527" y="4342054"/>
            <a:ext cx="4572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E1987457-886F-4A74-BE00-2F131BF670E5}"/>
              </a:ext>
            </a:extLst>
          </p:cNvPr>
          <p:cNvSpPr/>
          <p:nvPr/>
        </p:nvSpPr>
        <p:spPr>
          <a:xfrm>
            <a:off x="2208245" y="5334707"/>
            <a:ext cx="822960" cy="488750"/>
          </a:xfrm>
          <a:prstGeom prst="rect">
            <a:avLst/>
          </a:prstGeom>
          <a:solidFill>
            <a:srgbClr val="33CC3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en-US" sz="1600" b="1" dirty="0">
                <a:solidFill>
                  <a:schemeClr val="tx1">
                    <a:lumMod val="75000"/>
                    <a:lumOff val="25000"/>
                  </a:schemeClr>
                </a:solidFill>
                <a:latin typeface="+mj-lt"/>
              </a:rPr>
              <a:t>Spec.</a:t>
            </a:r>
          </a:p>
          <a:p>
            <a:pPr algn="ctr"/>
            <a:r>
              <a:rPr lang="hr-HR" sz="1600" b="1" dirty="0">
                <a:solidFill>
                  <a:schemeClr val="tx1">
                    <a:lumMod val="75000"/>
                    <a:lumOff val="25000"/>
                  </a:schemeClr>
                </a:solidFill>
                <a:latin typeface="+mj-lt"/>
              </a:rPr>
              <a:t>Branch</a:t>
            </a:r>
            <a:endParaRPr lang="en-US" sz="1600" b="1" dirty="0">
              <a:solidFill>
                <a:schemeClr val="tx1">
                  <a:lumMod val="75000"/>
                  <a:lumOff val="25000"/>
                </a:schemeClr>
              </a:solidFill>
              <a:latin typeface="+mj-lt"/>
            </a:endParaRPr>
          </a:p>
        </p:txBody>
      </p:sp>
      <p:sp>
        <p:nvSpPr>
          <p:cNvPr id="39" name="Parallelogram 38">
            <a:extLst>
              <a:ext uri="{FF2B5EF4-FFF2-40B4-BE49-F238E27FC236}">
                <a16:creationId xmlns:a16="http://schemas.microsoft.com/office/drawing/2014/main" id="{32714AC3-4CF4-426E-9DDE-3F7B2DF27E16}"/>
              </a:ext>
            </a:extLst>
          </p:cNvPr>
          <p:cNvSpPr/>
          <p:nvPr/>
        </p:nvSpPr>
        <p:spPr>
          <a:xfrm>
            <a:off x="2135560" y="4437113"/>
            <a:ext cx="964931" cy="426843"/>
          </a:xfrm>
          <a:prstGeom prst="parallelogram">
            <a:avLst/>
          </a:prstGeom>
          <a:solidFill>
            <a:srgbClr val="93E3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7854" tIns="48927" rIns="97854" bIns="48927" anchor="ctr"/>
          <a:lstStyle/>
          <a:p>
            <a:pPr algn="ctr">
              <a:defRPr/>
            </a:pPr>
            <a:r>
              <a:rPr lang="hr-HR" sz="1600" b="1" dirty="0">
                <a:solidFill>
                  <a:schemeClr val="tx1">
                    <a:lumMod val="75000"/>
                    <a:lumOff val="25000"/>
                  </a:schemeClr>
                </a:solidFill>
                <a:latin typeface="+mj-lt"/>
              </a:rPr>
              <a:t>Save</a:t>
            </a:r>
            <a:endParaRPr lang="en-US" sz="1600" b="1" dirty="0">
              <a:solidFill>
                <a:schemeClr val="tx1">
                  <a:lumMod val="75000"/>
                  <a:lumOff val="25000"/>
                </a:schemeClr>
              </a:solidFill>
              <a:latin typeface="+mj-lt"/>
            </a:endParaRPr>
          </a:p>
        </p:txBody>
      </p:sp>
      <p:cxnSp>
        <p:nvCxnSpPr>
          <p:cNvPr id="43" name="Straight Arrow Connector 42">
            <a:extLst>
              <a:ext uri="{FF2B5EF4-FFF2-40B4-BE49-F238E27FC236}">
                <a16:creationId xmlns:a16="http://schemas.microsoft.com/office/drawing/2014/main" id="{F8DC70FF-2774-4B39-92C3-199BD2AEA584}"/>
              </a:ext>
            </a:extLst>
          </p:cNvPr>
          <p:cNvCxnSpPr>
            <a:cxnSpLocks/>
          </p:cNvCxnSpPr>
          <p:nvPr/>
        </p:nvCxnSpPr>
        <p:spPr>
          <a:xfrm>
            <a:off x="2984878" y="6234060"/>
            <a:ext cx="0" cy="39763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2" name="Parallelogram 41">
            <a:extLst>
              <a:ext uri="{FF2B5EF4-FFF2-40B4-BE49-F238E27FC236}">
                <a16:creationId xmlns:a16="http://schemas.microsoft.com/office/drawing/2014/main" id="{E783D1D0-BAC2-4A68-AF1F-BC16CBB08FA0}"/>
              </a:ext>
            </a:extLst>
          </p:cNvPr>
          <p:cNvSpPr/>
          <p:nvPr/>
        </p:nvSpPr>
        <p:spPr>
          <a:xfrm>
            <a:off x="2511078" y="6014060"/>
            <a:ext cx="964932" cy="418817"/>
          </a:xfrm>
          <a:prstGeom prst="parallelogram">
            <a:avLst/>
          </a:prstGeom>
          <a:solidFill>
            <a:srgbClr val="FF9F9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48927" rIns="0" bIns="48927" anchor="ctr"/>
          <a:lstStyle/>
          <a:p>
            <a:pPr algn="ctr">
              <a:defRPr/>
            </a:pPr>
            <a:r>
              <a:rPr lang="hr-HR" sz="1600" b="1" dirty="0">
                <a:solidFill>
                  <a:schemeClr val="tx1">
                    <a:lumMod val="75000"/>
                    <a:lumOff val="25000"/>
                  </a:schemeClr>
                </a:solidFill>
                <a:latin typeface="+mj-lt"/>
              </a:rPr>
              <a:t>Commit</a:t>
            </a:r>
            <a:endParaRPr lang="en-US" sz="1600" b="1" dirty="0">
              <a:solidFill>
                <a:schemeClr val="tx1">
                  <a:lumMod val="75000"/>
                  <a:lumOff val="25000"/>
                </a:schemeClr>
              </a:solidFill>
              <a:latin typeface="+mj-lt"/>
            </a:endParaRPr>
          </a:p>
        </p:txBody>
      </p:sp>
      <p:sp>
        <p:nvSpPr>
          <p:cNvPr id="64" name="Rectangle 63">
            <a:extLst>
              <a:ext uri="{FF2B5EF4-FFF2-40B4-BE49-F238E27FC236}">
                <a16:creationId xmlns:a16="http://schemas.microsoft.com/office/drawing/2014/main" id="{93A489BB-271B-43FB-9205-164B69FF1124}"/>
              </a:ext>
            </a:extLst>
          </p:cNvPr>
          <p:cNvSpPr/>
          <p:nvPr/>
        </p:nvSpPr>
        <p:spPr>
          <a:xfrm>
            <a:off x="3466873" y="1186233"/>
            <a:ext cx="914400" cy="355539"/>
          </a:xfrm>
          <a:prstGeom prst="rect">
            <a:avLst/>
          </a:prstGeom>
          <a:solidFill>
            <a:srgbClr val="AACCFF"/>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4" tIns="48927" rIns="97854" bIns="48927" numCol="1" spcCol="0" rtlCol="0" fromWordArt="0" anchor="ctr" anchorCtr="0" forceAA="0" compatLnSpc="1">
            <a:prstTxWarp prst="textNoShape">
              <a:avLst/>
            </a:prstTxWarp>
            <a:noAutofit/>
          </a:bodyPr>
          <a:lstStyle/>
          <a:p>
            <a:pPr algn="ctr"/>
            <a:r>
              <a:rPr lang="hr-HR" sz="1600" b="1" dirty="0">
                <a:solidFill>
                  <a:schemeClr val="tx1">
                    <a:lumMod val="75000"/>
                    <a:lumOff val="25000"/>
                  </a:schemeClr>
                </a:solidFill>
                <a:latin typeface="+mj-lt"/>
              </a:rPr>
              <a:t>Merge</a:t>
            </a:r>
            <a:endParaRPr lang="en-US" sz="1600" b="1" dirty="0">
              <a:solidFill>
                <a:schemeClr val="tx1">
                  <a:lumMod val="75000"/>
                  <a:lumOff val="25000"/>
                </a:schemeClr>
              </a:solidFill>
              <a:latin typeface="+mj-lt"/>
            </a:endParaRPr>
          </a:p>
        </p:txBody>
      </p:sp>
      <p:cxnSp>
        <p:nvCxnSpPr>
          <p:cNvPr id="53" name="Connector: Elbow 116">
            <a:extLst>
              <a:ext uri="{FF2B5EF4-FFF2-40B4-BE49-F238E27FC236}">
                <a16:creationId xmlns:a16="http://schemas.microsoft.com/office/drawing/2014/main" id="{3DFCC7D2-729F-4F3D-93E2-4ACFF5E51BD7}"/>
              </a:ext>
            </a:extLst>
          </p:cNvPr>
          <p:cNvCxnSpPr/>
          <p:nvPr/>
        </p:nvCxnSpPr>
        <p:spPr>
          <a:xfrm rot="5400000">
            <a:off x="4010709" y="4434363"/>
            <a:ext cx="174986" cy="2133994"/>
          </a:xfrm>
          <a:prstGeom prst="bentConnector2">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6" name="Rounded Rectangle 55">
            <a:extLst>
              <a:ext uri="{FF2B5EF4-FFF2-40B4-BE49-F238E27FC236}">
                <a16:creationId xmlns:a16="http://schemas.microsoft.com/office/drawing/2014/main" id="{FFFE9658-381C-4660-8763-25CE0110D87B}"/>
              </a:ext>
            </a:extLst>
          </p:cNvPr>
          <p:cNvSpPr/>
          <p:nvPr/>
        </p:nvSpPr>
        <p:spPr>
          <a:xfrm>
            <a:off x="4936599" y="5013176"/>
            <a:ext cx="457200" cy="457200"/>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&lt;</a:t>
            </a:r>
            <a:endParaRPr lang="en-US" sz="3200" b="1" dirty="0">
              <a:solidFill>
                <a:schemeClr val="tx2"/>
              </a:solidFill>
              <a:latin typeface="+mj-lt"/>
            </a:endParaRPr>
          </a:p>
        </p:txBody>
      </p:sp>
      <p:sp>
        <p:nvSpPr>
          <p:cNvPr id="57" name="Rounded Rectangle 56">
            <a:extLst>
              <a:ext uri="{FF2B5EF4-FFF2-40B4-BE49-F238E27FC236}">
                <a16:creationId xmlns:a16="http://schemas.microsoft.com/office/drawing/2014/main" id="{5BC7F14E-4524-4A34-ADEC-08CB3BDE66D3}"/>
              </a:ext>
            </a:extLst>
          </p:cNvPr>
          <p:cNvSpPr/>
          <p:nvPr/>
        </p:nvSpPr>
        <p:spPr>
          <a:xfrm>
            <a:off x="2393802" y="2971800"/>
            <a:ext cx="457200" cy="457200"/>
          </a:xfrm>
          <a:prstGeom prst="roundRect">
            <a:avLst/>
          </a:prstGeom>
          <a:solidFill>
            <a:srgbClr val="FFFF99"/>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2"/>
                </a:solidFill>
                <a:latin typeface="+mj-lt"/>
              </a:rPr>
              <a:t>+</a:t>
            </a:r>
            <a:endParaRPr lang="en-US" sz="3200" b="1" dirty="0">
              <a:solidFill>
                <a:schemeClr val="tx2"/>
              </a:solidFill>
              <a:latin typeface="+mj-lt"/>
            </a:endParaRPr>
          </a:p>
        </p:txBody>
      </p:sp>
      <p:sp>
        <p:nvSpPr>
          <p:cNvPr id="50" name="Oval 49">
            <a:extLst>
              <a:ext uri="{FF2B5EF4-FFF2-40B4-BE49-F238E27FC236}">
                <a16:creationId xmlns:a16="http://schemas.microsoft.com/office/drawing/2014/main" id="{6D289546-B525-4ADD-BDBA-C3D6DA95D03C}"/>
              </a:ext>
            </a:extLst>
          </p:cNvPr>
          <p:cNvSpPr/>
          <p:nvPr/>
        </p:nvSpPr>
        <p:spPr>
          <a:xfrm>
            <a:off x="3795891" y="1762605"/>
            <a:ext cx="274638" cy="274637"/>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dirty="0"/>
          </a:p>
          <a:p>
            <a:pPr algn="ctr">
              <a:defRPr/>
            </a:pPr>
            <a:endParaRPr lang="en-US" dirty="0"/>
          </a:p>
        </p:txBody>
      </p:sp>
      <p:sp>
        <p:nvSpPr>
          <p:cNvPr id="51" name="Oval 50">
            <a:extLst>
              <a:ext uri="{FF2B5EF4-FFF2-40B4-BE49-F238E27FC236}">
                <a16:creationId xmlns:a16="http://schemas.microsoft.com/office/drawing/2014/main" id="{6D289546-B525-4ADD-BDBA-C3D6DA95D03C}"/>
              </a:ext>
            </a:extLst>
          </p:cNvPr>
          <p:cNvSpPr/>
          <p:nvPr/>
        </p:nvSpPr>
        <p:spPr>
          <a:xfrm>
            <a:off x="3772311" y="1766104"/>
            <a:ext cx="274638" cy="274637"/>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dirty="0"/>
          </a:p>
          <a:p>
            <a:pPr algn="ctr">
              <a:defRPr/>
            </a:pPr>
            <a:endParaRPr lang="en-US" dirty="0"/>
          </a:p>
        </p:txBody>
      </p:sp>
      <p:sp>
        <p:nvSpPr>
          <p:cNvPr id="48" name="Oval 47">
            <a:extLst>
              <a:ext uri="{FF2B5EF4-FFF2-40B4-BE49-F238E27FC236}">
                <a16:creationId xmlns:a16="http://schemas.microsoft.com/office/drawing/2014/main" id="{6D289546-B525-4ADD-BDBA-C3D6DA95D03C}"/>
              </a:ext>
            </a:extLst>
          </p:cNvPr>
          <p:cNvSpPr/>
          <p:nvPr/>
        </p:nvSpPr>
        <p:spPr>
          <a:xfrm>
            <a:off x="3758917" y="1766144"/>
            <a:ext cx="274638" cy="274637"/>
          </a:xfrm>
          <a:prstGeom prst="ellipse">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dirty="0"/>
          </a:p>
          <a:p>
            <a:pPr algn="ctr">
              <a:defRPr/>
            </a:pPr>
            <a:endParaRPr lang="en-US" dirty="0"/>
          </a:p>
        </p:txBody>
      </p:sp>
      <p:sp>
        <p:nvSpPr>
          <p:cNvPr id="61" name="Title 1"/>
          <p:cNvSpPr txBox="1">
            <a:spLocks/>
          </p:cNvSpPr>
          <p:nvPr/>
        </p:nvSpPr>
        <p:spPr>
          <a:xfrm>
            <a:off x="1668016" y="-41998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Speculative Dataflow Circuit</a:t>
            </a:r>
            <a:endParaRPr lang="en-US" sz="3600" baseline="30000" dirty="0"/>
          </a:p>
        </p:txBody>
      </p:sp>
      <p:sp>
        <p:nvSpPr>
          <p:cNvPr id="49" name="Oval 48">
            <a:extLst>
              <a:ext uri="{FF2B5EF4-FFF2-40B4-BE49-F238E27FC236}">
                <a16:creationId xmlns:a16="http://schemas.microsoft.com/office/drawing/2014/main" id="{6D289546-B525-4ADD-BDBA-C3D6DA95D03C}"/>
              </a:ext>
            </a:extLst>
          </p:cNvPr>
          <p:cNvSpPr/>
          <p:nvPr/>
        </p:nvSpPr>
        <p:spPr>
          <a:xfrm>
            <a:off x="4003242" y="653574"/>
            <a:ext cx="274638" cy="274637"/>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dirty="0"/>
          </a:p>
          <a:p>
            <a:pPr algn="ctr">
              <a:defRPr/>
            </a:pPr>
            <a:endParaRPr lang="en-US" dirty="0"/>
          </a:p>
        </p:txBody>
      </p:sp>
      <p:sp>
        <p:nvSpPr>
          <p:cNvPr id="55" name="Oval 54">
            <a:extLst>
              <a:ext uri="{FF2B5EF4-FFF2-40B4-BE49-F238E27FC236}">
                <a16:creationId xmlns:a16="http://schemas.microsoft.com/office/drawing/2014/main" id="{6D289546-B525-4ADD-BDBA-C3D6DA95D03C}"/>
              </a:ext>
            </a:extLst>
          </p:cNvPr>
          <p:cNvSpPr/>
          <p:nvPr/>
        </p:nvSpPr>
        <p:spPr>
          <a:xfrm>
            <a:off x="3758917" y="1758729"/>
            <a:ext cx="274638" cy="274637"/>
          </a:xfrm>
          <a:prstGeom prst="ellipse">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dirty="0"/>
          </a:p>
          <a:p>
            <a:pPr algn="ctr">
              <a:defRPr/>
            </a:pPr>
            <a:endParaRPr lang="en-US" dirty="0"/>
          </a:p>
        </p:txBody>
      </p:sp>
      <p:sp>
        <p:nvSpPr>
          <p:cNvPr id="60" name="Oval 59">
            <a:extLst>
              <a:ext uri="{FF2B5EF4-FFF2-40B4-BE49-F238E27FC236}">
                <a16:creationId xmlns:a16="http://schemas.microsoft.com/office/drawing/2014/main" id="{6D289546-B525-4ADD-BDBA-C3D6DA95D03C}"/>
              </a:ext>
            </a:extLst>
          </p:cNvPr>
          <p:cNvSpPr/>
          <p:nvPr/>
        </p:nvSpPr>
        <p:spPr>
          <a:xfrm>
            <a:off x="3121562" y="4525820"/>
            <a:ext cx="274638" cy="274637"/>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dirty="0"/>
          </a:p>
          <a:p>
            <a:pPr algn="ctr">
              <a:defRPr/>
            </a:pPr>
            <a:endParaRPr lang="en-US" dirty="0"/>
          </a:p>
        </p:txBody>
      </p:sp>
      <p:sp>
        <p:nvSpPr>
          <p:cNvPr id="52" name="Oval 51">
            <a:extLst>
              <a:ext uri="{FF2B5EF4-FFF2-40B4-BE49-F238E27FC236}">
                <a16:creationId xmlns:a16="http://schemas.microsoft.com/office/drawing/2014/main" id="{6D289546-B525-4ADD-BDBA-C3D6DA95D03C}"/>
              </a:ext>
            </a:extLst>
          </p:cNvPr>
          <p:cNvSpPr/>
          <p:nvPr/>
        </p:nvSpPr>
        <p:spPr>
          <a:xfrm>
            <a:off x="2473037" y="5447576"/>
            <a:ext cx="274638" cy="274637"/>
          </a:xfrm>
          <a:prstGeom prst="ellipse">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dirty="0"/>
          </a:p>
          <a:p>
            <a:pPr algn="ctr">
              <a:defRPr/>
            </a:pPr>
            <a:endParaRPr lang="en-US" dirty="0"/>
          </a:p>
        </p:txBody>
      </p:sp>
      <p:cxnSp>
        <p:nvCxnSpPr>
          <p:cNvPr id="80" name="Curved Connector 79"/>
          <p:cNvCxnSpPr/>
          <p:nvPr/>
        </p:nvCxnSpPr>
        <p:spPr>
          <a:xfrm>
            <a:off x="4151957" y="1988840"/>
            <a:ext cx="1097280" cy="1097280"/>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urved Connector 91"/>
          <p:cNvCxnSpPr/>
          <p:nvPr/>
        </p:nvCxnSpPr>
        <p:spPr>
          <a:xfrm rot="10800000">
            <a:off x="2159075" y="1844824"/>
            <a:ext cx="9137" cy="3291840"/>
          </a:xfrm>
          <a:prstGeom prst="curvedConnector3">
            <a:avLst>
              <a:gd name="adj1" fmla="val 3435887"/>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Curved Connector 93"/>
          <p:cNvCxnSpPr/>
          <p:nvPr/>
        </p:nvCxnSpPr>
        <p:spPr>
          <a:xfrm rot="5400000">
            <a:off x="3432210" y="2548275"/>
            <a:ext cx="1005840" cy="3839"/>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urved Connector 102"/>
          <p:cNvCxnSpPr/>
          <p:nvPr/>
        </p:nvCxnSpPr>
        <p:spPr>
          <a:xfrm rot="10800000" flipV="1">
            <a:off x="3119802" y="3766538"/>
            <a:ext cx="1371600" cy="1737360"/>
          </a:xfrm>
          <a:prstGeom prst="curvedConnector3">
            <a:avLst>
              <a:gd name="adj1" fmla="val -829"/>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77">
            <a:extLst>
              <a:ext uri="{FF2B5EF4-FFF2-40B4-BE49-F238E27FC236}">
                <a16:creationId xmlns:a16="http://schemas.microsoft.com/office/drawing/2014/main" id="{E6A49E74-CAB1-4DEA-8E3E-349369FF8285}"/>
              </a:ext>
            </a:extLst>
          </p:cNvPr>
          <p:cNvCxnSpPr>
            <a:cxnSpLocks/>
            <a:stCxn id="97" idx="1"/>
            <a:endCxn id="54" idx="5"/>
          </p:cNvCxnSpPr>
          <p:nvPr/>
        </p:nvCxnSpPr>
        <p:spPr>
          <a:xfrm rot="10800000">
            <a:off x="2203831" y="3929217"/>
            <a:ext cx="4414" cy="1649867"/>
          </a:xfrm>
          <a:prstGeom prst="bentConnector3">
            <a:avLst>
              <a:gd name="adj1" fmla="val 6465020"/>
            </a:avLst>
          </a:prstGeom>
          <a:ln w="381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77">
            <a:extLst>
              <a:ext uri="{FF2B5EF4-FFF2-40B4-BE49-F238E27FC236}">
                <a16:creationId xmlns:a16="http://schemas.microsoft.com/office/drawing/2014/main" id="{E6A49E74-CAB1-4DEA-8E3E-349369FF8285}"/>
              </a:ext>
            </a:extLst>
          </p:cNvPr>
          <p:cNvCxnSpPr>
            <a:cxnSpLocks/>
            <a:stCxn id="97" idx="1"/>
            <a:endCxn id="42" idx="5"/>
          </p:cNvCxnSpPr>
          <p:nvPr/>
        </p:nvCxnSpPr>
        <p:spPr>
          <a:xfrm rot="10800000" flipH="1" flipV="1">
            <a:off x="2208245" y="5766268"/>
            <a:ext cx="355185" cy="457200"/>
          </a:xfrm>
          <a:prstGeom prst="bentConnector3">
            <a:avLst>
              <a:gd name="adj1" fmla="val -79964"/>
            </a:avLst>
          </a:prstGeom>
          <a:ln w="381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936C1A77-77DD-4E0A-AF38-F2E788B5D3CB}"/>
              </a:ext>
            </a:extLst>
          </p:cNvPr>
          <p:cNvCxnSpPr>
            <a:cxnSpLocks/>
          </p:cNvCxnSpPr>
          <p:nvPr/>
        </p:nvCxnSpPr>
        <p:spPr>
          <a:xfrm>
            <a:off x="2467714" y="2744963"/>
            <a:ext cx="0" cy="22860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59104C71-99DF-4BBE-958C-57E1FF4DED4B}"/>
              </a:ext>
            </a:extLst>
          </p:cNvPr>
          <p:cNvSpPr txBox="1"/>
          <p:nvPr/>
        </p:nvSpPr>
        <p:spPr>
          <a:xfrm>
            <a:off x="2314856" y="2433089"/>
            <a:ext cx="1111249" cy="369332"/>
          </a:xfrm>
          <a:prstGeom prst="rect">
            <a:avLst/>
          </a:prstGeom>
          <a:noFill/>
          <a:ln w="28575">
            <a:noFill/>
          </a:ln>
        </p:spPr>
        <p:txBody>
          <a:bodyPr wrap="square" rtlCol="0">
            <a:spAutoFit/>
          </a:bodyPr>
          <a:lstStyle/>
          <a:p>
            <a:r>
              <a:rPr lang="hr-HR" b="1" dirty="0">
                <a:latin typeface="+mj-lt"/>
              </a:rPr>
              <a:t>1</a:t>
            </a:r>
            <a:endParaRPr lang="en-US" b="1" dirty="0">
              <a:latin typeface="+mj-lt"/>
            </a:endParaRPr>
          </a:p>
        </p:txBody>
      </p:sp>
      <p:cxnSp>
        <p:nvCxnSpPr>
          <p:cNvPr id="93" name="Curved Connector 92"/>
          <p:cNvCxnSpPr/>
          <p:nvPr/>
        </p:nvCxnSpPr>
        <p:spPr>
          <a:xfrm flipH="1">
            <a:off x="2610560" y="1968232"/>
            <a:ext cx="1097280" cy="2468880"/>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urved Connector 71"/>
          <p:cNvCxnSpPr/>
          <p:nvPr/>
        </p:nvCxnSpPr>
        <p:spPr>
          <a:xfrm flipH="1">
            <a:off x="2631608" y="1993413"/>
            <a:ext cx="1097280" cy="1737360"/>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C69AAD74-30AB-49E9-9782-D918D3B97F0C}"/>
              </a:ext>
            </a:extLst>
          </p:cNvPr>
          <p:cNvCxnSpPr>
            <a:cxnSpLocks/>
          </p:cNvCxnSpPr>
          <p:nvPr/>
        </p:nvCxnSpPr>
        <p:spPr>
          <a:xfrm flipH="1">
            <a:off x="5324797" y="4836912"/>
            <a:ext cx="0" cy="18288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59104C71-99DF-4BBE-958C-57E1FF4DED4B}"/>
              </a:ext>
            </a:extLst>
          </p:cNvPr>
          <p:cNvSpPr txBox="1"/>
          <p:nvPr/>
        </p:nvSpPr>
        <p:spPr>
          <a:xfrm>
            <a:off x="5187638" y="4480400"/>
            <a:ext cx="321047" cy="369332"/>
          </a:xfrm>
          <a:prstGeom prst="rect">
            <a:avLst/>
          </a:prstGeom>
          <a:noFill/>
          <a:ln w="28575">
            <a:noFill/>
          </a:ln>
        </p:spPr>
        <p:txBody>
          <a:bodyPr wrap="square" rtlCol="0">
            <a:spAutoFit/>
          </a:bodyPr>
          <a:lstStyle/>
          <a:p>
            <a:r>
              <a:rPr lang="en-US" b="1" dirty="0">
                <a:latin typeface="+mj-lt"/>
              </a:rPr>
              <a:t>x</a:t>
            </a:r>
          </a:p>
        </p:txBody>
      </p:sp>
    </p:spTree>
    <p:extLst>
      <p:ext uri="{BB962C8B-B14F-4D97-AF65-F5344CB8AC3E}">
        <p14:creationId xmlns:p14="http://schemas.microsoft.com/office/powerpoint/2010/main" val="369875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1" nodeType="afterEffect">
                                  <p:stCondLst>
                                    <p:cond delay="0"/>
                                  </p:stCondLst>
                                  <p:childTnLst>
                                    <p:animMotion origin="layout" path="M -3.33333E-6 2.22222E-6 L -3.33333E-6 0.00023 C -0.00026 0.00463 -0.00104 0.00926 -0.00091 0.01389 C -0.00078 0.01713 0.00105 0.02315 0.00105 0.02338 C 0.00052 0.03565 0.00052 0.04791 -3.33333E-6 0.06041 C -3.33333E-6 0.0625 -0.00039 0.06458 -0.00091 0.06666 C -0.0013 0.06828 -0.00208 0.06967 -0.00273 0.07129 C -0.00286 0.07268 -0.00312 0.07453 -0.00364 0.07592 C -0.00468 0.07916 -0.00729 0.08518 -0.00729 0.08541 C -0.00937 0.09676 -0.00638 0.08241 -0.00976 0.09444 C -0.01041 0.09583 -0.01041 0.09768 -0.0108 0.09907 C -0.01185 0.10231 -0.0138 0.10486 -0.01445 0.10833 L -0.01614 0.11782 C -0.01653 0.12338 -0.01653 0.12916 -0.01705 0.13472 C -0.01731 0.13634 -0.01784 0.13773 -0.01784 0.13935 C -0.01784 0.14629 -0.01705 0.15972 -0.01705 0.15995 " pathEditMode="relative" rAng="0" ptsTypes="AAAAAAAAAAAAAAAA">
                                      <p:cBhvr>
                                        <p:cTn id="9" dur="2000" fill="hold"/>
                                        <p:tgtEl>
                                          <p:spTgt spid="49"/>
                                        </p:tgtEl>
                                        <p:attrNameLst>
                                          <p:attrName>ppt_x</p:attrName>
                                          <p:attrName>ppt_y</p:attrName>
                                        </p:attrNameLst>
                                      </p:cBhvr>
                                      <p:rCtr x="-846" y="7986"/>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93"/>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94"/>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80"/>
                                        </p:tgtEl>
                                        <p:attrNameLst>
                                          <p:attrName>style.visibility</p:attrName>
                                        </p:attrNameLst>
                                      </p:cBhvr>
                                      <p:to>
                                        <p:strVal val="hidden"/>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par>
                          <p:cTn id="31" fill="hold">
                            <p:stCondLst>
                              <p:cond delay="0"/>
                            </p:stCondLst>
                            <p:childTnLst>
                              <p:par>
                                <p:cTn id="32" presetID="0" presetClass="path" presetSubtype="0" accel="50000" decel="50000" fill="hold" grpId="1" nodeType="afterEffect">
                                  <p:stCondLst>
                                    <p:cond delay="0"/>
                                  </p:stCondLst>
                                  <p:childTnLst>
                                    <p:animMotion origin="layout" path="M -0.00508 -0.00162 L -0.00508 -0.00139 C -0.00573 0.00301 -0.00664 0.00741 -0.00677 0.01227 C -0.0069 0.01389 -0.00612 0.01528 -0.00599 0.0169 C -0.00547 0.02084 -0.00456 0.03033 -0.00417 0.03403 C -0.00339 0.04352 -0.00378 0.04329 -0.00235 0.05093 C -0.00222 0.05255 -0.00196 0.05417 -0.00157 0.05556 C -0.00039 0.0588 0.00013 0.06296 0.00208 0.06505 L 0.00468 0.06806 C 0.00494 0.06968 0.00494 0.0713 0.00546 0.07269 C 0.00742 0.07755 0.00911 0.07894 0.01158 0.08195 C 0.01419 0.09514 0.01067 0.07917 0.01432 0.08982 C 0.01666 0.09653 0.01354 0.09259 0.01692 0.09746 C 0.02226 0.10509 0.01692 0.09699 0.02226 0.10209 C 0.02408 0.10394 0.02578 0.10625 0.0276 0.10834 C 0.02838 0.10949 0.02916 0.11088 0.0302 0.11158 L 0.03554 0.11459 C 0.04674 0.1213 0.03685 0.11597 0.06549 0.11759 L 0.08737 0.11921 C 0.08971 0.13102 0.08658 0.11644 0.0901 0.12847 C 0.09049 0.13009 0.09075 0.13171 0.09088 0.1331 C 0.09192 0.17037 0.09179 0.15695 0.09179 0.17361 " pathEditMode="relative" rAng="0" ptsTypes="AAAAAAAAAAAAAAAAAAAAAA">
                                      <p:cBhvr>
                                        <p:cTn id="33" dur="2000" fill="hold"/>
                                        <p:tgtEl>
                                          <p:spTgt spid="50"/>
                                        </p:tgtEl>
                                        <p:attrNameLst>
                                          <p:attrName>ppt_x</p:attrName>
                                          <p:attrName>ppt_y</p:attrName>
                                        </p:attrNameLst>
                                      </p:cBhvr>
                                      <p:rCtr x="4753" y="8750"/>
                                    </p:animMotion>
                                  </p:childTnLst>
                                </p:cTn>
                              </p:par>
                              <p:par>
                                <p:cTn id="34" presetID="1" presetClass="entr" presetSubtype="0" fill="hold" grpId="0" nodeType="withEffect">
                                  <p:stCondLst>
                                    <p:cond delay="1500"/>
                                  </p:stCondLst>
                                  <p:childTnLst>
                                    <p:set>
                                      <p:cBhvr>
                                        <p:cTn id="35" dur="1" fill="hold">
                                          <p:stCondLst>
                                            <p:cond delay="0"/>
                                          </p:stCondLst>
                                        </p:cTn>
                                        <p:tgtEl>
                                          <p:spTgt spid="60"/>
                                        </p:tgtEl>
                                        <p:attrNameLst>
                                          <p:attrName>style.visibility</p:attrName>
                                        </p:attrNameLst>
                                      </p:cBhvr>
                                      <p:to>
                                        <p:strVal val="visible"/>
                                      </p:to>
                                    </p:set>
                                  </p:childTnLst>
                                </p:cTn>
                              </p:par>
                              <p:par>
                                <p:cTn id="36" presetID="42" presetClass="path" presetSubtype="0" accel="50000" decel="50000" fill="hold" grpId="1" nodeType="withEffect">
                                  <p:stCondLst>
                                    <p:cond delay="0"/>
                                  </p:stCondLst>
                                  <p:childTnLst>
                                    <p:animMotion origin="layout" path="M -2.91667E-6 3.7037E-6 L 0.00196 0.17453 " pathEditMode="relative" rAng="0" ptsTypes="AA">
                                      <p:cBhvr>
                                        <p:cTn id="37" dur="2000" fill="hold"/>
                                        <p:tgtEl>
                                          <p:spTgt spid="51"/>
                                        </p:tgtEl>
                                        <p:attrNameLst>
                                          <p:attrName>ppt_x</p:attrName>
                                          <p:attrName>ppt_y</p:attrName>
                                        </p:attrNameLst>
                                      </p:cBhvr>
                                      <p:rCtr x="91" y="8727"/>
                                    </p:animMotion>
                                  </p:childTnLst>
                                </p:cTn>
                              </p:par>
                              <p:par>
                                <p:cTn id="38" presetID="0" presetClass="path" presetSubtype="0" accel="50000" decel="50000" fill="hold" grpId="2" nodeType="withEffect">
                                  <p:stCondLst>
                                    <p:cond delay="0"/>
                                  </p:stCondLst>
                                  <p:childTnLst>
                                    <p:animMotion origin="layout" path="M -0.01705 0.15995 L -0.01705 0.16018 C -0.01757 0.16389 -0.01784 0.16782 -0.01797 0.17176 C -0.01823 0.17546 -0.01862 0.17893 -0.01875 0.18264 C -0.01901 0.18773 -0.0194 0.19838 -0.02044 0.2044 C -0.02083 0.20694 -0.02148 0.20949 -0.02174 0.21227 C -0.02213 0.21412 -0.02213 0.21597 -0.02252 0.21759 C -0.02291 0.21898 -0.02369 0.22014 -0.02409 0.22153 C -0.02448 0.22291 -0.02448 0.2243 -0.02487 0.22592 C -0.02565 0.2287 -0.02695 0.23125 -0.02786 0.23379 L -0.03086 0.2419 C -0.03138 0.24328 -0.03216 0.24421 -0.03242 0.24583 C -0.03424 0.25602 -0.03164 0.24352 -0.03463 0.25416 C -0.03515 0.25532 -0.03515 0.25671 -0.03554 0.2581 C -0.03802 0.2669 -0.03645 0.25625 -0.03854 0.27037 C -0.0388 0.27199 -0.03906 0.27384 -0.03919 0.27569 C -0.03958 0.2787 -0.04023 0.28125 -0.04153 0.28356 C -0.04218 0.28472 -0.04297 0.28565 -0.04375 0.28634 C -0.04518 0.2875 -0.04661 0.28796 -0.0483 0.28889 L -0.05052 0.29051 C -0.06718 0.30023 -0.05195 0.2919 -0.09817 0.29328 C -0.09974 0.29375 -0.1013 0.29398 -0.10273 0.29444 C -0.1056 0.2956 -0.10755 0.29676 -0.11041 0.29861 C -0.11106 0.29907 -0.11185 0.29907 -0.11263 0.29977 L -0.11705 0.30509 C -0.11731 0.30648 -0.11744 0.30787 -0.11784 0.30926 C -0.11875 0.31227 -0.12031 0.31435 -0.12083 0.31736 L -0.12317 0.3294 C -0.12343 0.33078 -0.12369 0.33194 -0.12382 0.33356 C -0.12422 0.33634 -0.12435 0.33912 -0.12461 0.34166 C -0.125 0.34444 -0.12617 0.34953 -0.12617 0.34977 C -0.12851 0.4456 -0.12708 0.37963 -0.12851 0.45741 C -0.12877 0.4706 -0.1289 0.48333 -0.12916 0.49653 C -0.12955 0.52245 -0.12968 0.54861 -0.12981 0.57477 C -0.12968 0.58287 -0.12955 0.59074 -0.12916 0.59907 C -0.1289 0.6044 -0.12773 0.61528 -0.12773 0.61551 C -0.12747 0.63866 -0.12773 0.66203 -0.12682 0.68518 C -0.12682 0.68819 -0.12539 0.69051 -0.12539 0.69328 L -0.12539 0.70162 " pathEditMode="relative" rAng="0" ptsTypes="AAAAAAAAAAAAAAAAAAAAAAAAAAAAAAAAAAAAAAA">
                                      <p:cBhvr>
                                        <p:cTn id="39" dur="2000" fill="hold"/>
                                        <p:tgtEl>
                                          <p:spTgt spid="49"/>
                                        </p:tgtEl>
                                        <p:attrNameLst>
                                          <p:attrName>ppt_x</p:attrName>
                                          <p:attrName>ppt_y</p:attrName>
                                        </p:attrNameLst>
                                      </p:cBhvr>
                                      <p:rCtr x="-5638" y="27083"/>
                                    </p:animMotion>
                                  </p:childTnLst>
                                </p:cTn>
                              </p:par>
                            </p:childTnLst>
                          </p:cTn>
                        </p:par>
                        <p:par>
                          <p:cTn id="40" fill="hold">
                            <p:stCondLst>
                              <p:cond delay="2000"/>
                            </p:stCondLst>
                            <p:childTnLst>
                              <p:par>
                                <p:cTn id="41" presetID="1" presetClass="exit" presetSubtype="0" fill="hold" grpId="3" nodeType="afterEffect">
                                  <p:stCondLst>
                                    <p:cond delay="0"/>
                                  </p:stCondLst>
                                  <p:childTnLst>
                                    <p:set>
                                      <p:cBhvr>
                                        <p:cTn id="42" dur="1" fill="hold">
                                          <p:stCondLst>
                                            <p:cond delay="0"/>
                                          </p:stCondLst>
                                        </p:cTn>
                                        <p:tgtEl>
                                          <p:spTgt spid="49"/>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92"/>
                                        </p:tgtEl>
                                        <p:attrNameLst>
                                          <p:attrName>style.visibility</p:attrName>
                                        </p:attrNameLst>
                                      </p:cBhvr>
                                      <p:to>
                                        <p:strVal val="hidden"/>
                                      </p:to>
                                    </p:set>
                                  </p:childTnLst>
                                </p:cTn>
                              </p:par>
                            </p:childTnLst>
                          </p:cTn>
                        </p:par>
                        <p:par>
                          <p:cTn id="53" fill="hold">
                            <p:stCondLst>
                              <p:cond delay="0"/>
                            </p:stCondLst>
                            <p:childTnLst>
                              <p:par>
                                <p:cTn id="54" presetID="1" presetClass="emph" presetSubtype="2" fill="hold" nodeType="afterEffect">
                                  <p:stCondLst>
                                    <p:cond delay="0"/>
                                  </p:stCondLst>
                                  <p:childTnLst>
                                    <p:animClr clrSpc="rgb" dir="cw">
                                      <p:cBhvr>
                                        <p:cTn id="55" dur="250" fill="hold"/>
                                        <p:tgtEl>
                                          <p:spTgt spid="52"/>
                                        </p:tgtEl>
                                        <p:attrNameLst>
                                          <p:attrName>fillcolor</p:attrName>
                                        </p:attrNameLst>
                                      </p:cBhvr>
                                      <p:to>
                                        <a:srgbClr val="FFCCCC"/>
                                      </p:to>
                                    </p:animClr>
                                    <p:set>
                                      <p:cBhvr>
                                        <p:cTn id="56" dur="250" fill="hold"/>
                                        <p:tgtEl>
                                          <p:spTgt spid="52"/>
                                        </p:tgtEl>
                                        <p:attrNameLst>
                                          <p:attrName>fill.type</p:attrName>
                                        </p:attrNameLst>
                                      </p:cBhvr>
                                      <p:to>
                                        <p:strVal val="solid"/>
                                      </p:to>
                                    </p:set>
                                    <p:set>
                                      <p:cBhvr>
                                        <p:cTn id="57" dur="250" fill="hold"/>
                                        <p:tgtEl>
                                          <p:spTgt spid="52"/>
                                        </p:tgtEl>
                                        <p:attrNameLst>
                                          <p:attrName>fill.on</p:attrName>
                                        </p:attrNameLst>
                                      </p:cBhvr>
                                      <p:to>
                                        <p:strVal val="true"/>
                                      </p:to>
                                    </p:set>
                                  </p:childTnLst>
                                </p:cTn>
                              </p:par>
                              <p:par>
                                <p:cTn id="58" presetID="7" presetClass="emph" presetSubtype="2" fill="hold" nodeType="withEffect">
                                  <p:stCondLst>
                                    <p:cond delay="0"/>
                                  </p:stCondLst>
                                  <p:childTnLst>
                                    <p:animClr clrSpc="rgb" dir="cw">
                                      <p:cBhvr>
                                        <p:cTn id="59" dur="250" fill="hold"/>
                                        <p:tgtEl>
                                          <p:spTgt spid="52"/>
                                        </p:tgtEl>
                                        <p:attrNameLst>
                                          <p:attrName>stroke.color</p:attrName>
                                        </p:attrNameLst>
                                      </p:cBhvr>
                                      <p:to>
                                        <a:srgbClr val="FF3300"/>
                                      </p:to>
                                    </p:animClr>
                                    <p:set>
                                      <p:cBhvr>
                                        <p:cTn id="60" dur="250" fill="hold"/>
                                        <p:tgtEl>
                                          <p:spTgt spid="52"/>
                                        </p:tgtEl>
                                        <p:attrNameLst>
                                          <p:attrName>stroke.on</p:attrName>
                                        </p:attrNameLst>
                                      </p:cBhvr>
                                      <p:to>
                                        <p:strVal val="true"/>
                                      </p:to>
                                    </p:set>
                                  </p:childTnLst>
                                </p:cTn>
                              </p:par>
                            </p:childTnLst>
                          </p:cTn>
                        </p:par>
                        <p:par>
                          <p:cTn id="61" fill="hold">
                            <p:stCondLst>
                              <p:cond delay="250"/>
                            </p:stCondLst>
                            <p:childTnLst>
                              <p:par>
                                <p:cTn id="62" presetID="0" presetClass="path" presetSubtype="0" accel="50000" decel="50000" fill="hold" grpId="1" nodeType="afterEffect">
                                  <p:stCondLst>
                                    <p:cond delay="0"/>
                                  </p:stCondLst>
                                  <p:childTnLst>
                                    <p:animMotion origin="layout" path="M -2.5E-6 -1.85185E-6 L -2.5E-6 0.00046 C -0.00273 -0.00023 -0.00534 -0.00139 -0.00807 -0.00139 C -0.01601 -0.00139 -0.01562 -0.00139 -0.02057 0.00185 C -0.02252 0.01273 -0.02096 0.0088 -0.02422 0.01435 C -0.02695 0.02871 -0.02422 0.0132 -0.02591 0.04838 C -0.02591 0.05139 -0.02708 0.05787 -0.02864 0.05972 C -0.03138 0.06273 -0.03711 0.06343 -0.04023 0.06435 C -0.04804 0.06389 -0.05573 0.06389 -0.06367 0.06273 C -0.06445 0.06273 -0.06536 0.06227 -0.06627 0.06134 C -0.06705 0.06019 -0.06771 0.05787 -0.06797 0.05648 C -0.06888 0.05347 -0.06966 0.04699 -0.06966 0.04746 C -0.07031 0.03588 -0.07096 0.01621 -0.07161 0.00486 C -0.07174 0.0007 -0.07213 -0.00254 -0.07213 -0.00625 C -0.07213 -0.01041 -0.07213 -0.01435 -0.07161 -0.01875 C -0.07148 -0.0206 -0.0707 -0.02199 -0.0707 -0.02338 C -0.07018 -0.05532 -0.07018 -0.08727 -0.06966 -0.11944 C -0.07083 -0.1456 -0.07096 -0.14977 -0.07161 -0.18009 C -0.07213 -0.20347 -0.07213 -0.22685 -0.07213 -0.25046 C -0.07213 -0.27986 -0.07213 -0.30903 -0.07161 -0.33819 C -0.07161 -0.33981 -0.07096 -0.3412 -0.0707 -0.34305 C -0.07031 -0.3456 -0.07018 -0.34815 -0.06966 -0.35069 C -0.07018 -0.37384 -0.0707 -0.39722 -0.0707 -0.42014 C -0.0707 -0.49884 -0.0707 -0.4662 -0.06901 -0.50903 C -0.06745 -0.54305 -0.06888 -0.52338 -0.06705 -0.54676 C -0.06797 -0.58866 -0.06849 -0.58611 -0.06705 -0.62824 C -0.06679 -0.63796 -0.06614 -0.63935 -0.06445 -0.64861 C -0.06406 -0.65023 -0.06393 -0.65185 -0.06367 -0.65324 C -0.0612 -0.65903 -0.0625 -0.65648 -0.05989 -0.66088 C -0.05963 -0.6625 -0.05963 -0.66458 -0.05898 -0.66574 C -0.05833 -0.6669 -0.05716 -0.66643 -0.05638 -0.66713 C -0.05143 -0.67176 -0.05599 -0.66944 -0.05104 -0.67199 C -0.0487 -0.67315 -0.04635 -0.67384 -0.04388 -0.67523 C -0.0414 -0.67662 -0.0375 -0.67893 -0.03476 -0.67986 C -0.03255 -0.68055 -0.03008 -0.68079 -0.02786 -0.68102 C 0.00977 -0.67754 -0.03437 -0.68102 0.03998 -0.68102 C 0.04792 -0.68102 0.0556 -0.68032 0.06341 -0.67986 C 0.06446 -0.6794 0.06563 -0.67893 0.06693 -0.67824 C 0.06784 -0.67778 0.06875 -0.67708 0.06966 -0.67662 C 0.07578 -0.6743 0.07344 -0.67616 0.07839 -0.67361 C 0.08034 -0.67268 0.08386 -0.6706 0.08386 -0.67037 C 0.0892 -0.66134 0.08151 -0.67407 0.08828 -0.66412 C 0.08946 -0.66273 0.09011 -0.66088 0.09102 -0.65949 C 0.09427 -0.64213 0.08893 -0.66759 0.09453 -0.65162 C 0.09545 -0.64884 0.09532 -0.64491 0.09636 -0.64213 C 0.09753 -0.63912 0.09922 -0.63634 0.09987 -0.63287 L 0.10365 -0.61412 C 0.10365 -0.61389 0.10521 -0.60463 0.10521 -0.6044 L 0.10716 -0.59977 L 0.10886 -0.58426 L 0.1099 -0.57639 C 0.11016 -0.56736 0.11094 -0.55879 0.11094 -0.54977 C 0.11094 -0.54421 0.1099 -0.53403 0.1099 -0.53379 " pathEditMode="relative" rAng="0" ptsTypes="AAAAAAAAAAAAAAAAAAAAAAAAAAAAAAAAAAAAAAAAAAAAAAAAAAAAA">
                                      <p:cBhvr>
                                        <p:cTn id="63" dur="2000" fill="hold"/>
                                        <p:tgtEl>
                                          <p:spTgt spid="52"/>
                                        </p:tgtEl>
                                        <p:attrNameLst>
                                          <p:attrName>ppt_x</p:attrName>
                                          <p:attrName>ppt_y</p:attrName>
                                        </p:attrNameLst>
                                      </p:cBhvr>
                                      <p:rCtr x="1940" y="-30833"/>
                                    </p:animMotion>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94"/>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80"/>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7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94"/>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72"/>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80"/>
                                        </p:tgtEl>
                                        <p:attrNameLst>
                                          <p:attrName>style.visibility</p:attrName>
                                        </p:attrNameLst>
                                      </p:cBhvr>
                                      <p:to>
                                        <p:strVal val="hidden"/>
                                      </p:to>
                                    </p:set>
                                  </p:childTnLst>
                                </p:cTn>
                              </p:par>
                            </p:childTnLst>
                          </p:cTn>
                        </p:par>
                        <p:par>
                          <p:cTn id="80" fill="hold">
                            <p:stCondLst>
                              <p:cond delay="0"/>
                            </p:stCondLst>
                            <p:childTnLst>
                              <p:par>
                                <p:cTn id="81" presetID="0" presetClass="path" presetSubtype="0" accel="50000" decel="50000" fill="hold" grpId="2" nodeType="afterEffect">
                                  <p:stCondLst>
                                    <p:cond delay="0"/>
                                  </p:stCondLst>
                                  <p:childTnLst>
                                    <p:animMotion origin="layout" path="M -0.00052 0.17453 L -0.00052 0.17476 C -0.00052 0.17847 -0.00013 0.18264 -0.00013 0.1868 C 0.00039 0.19861 -0.00013 0.21064 0.00078 0.22199 C 0.00091 0.22361 0.00248 0.22291 0.00313 0.22361 C 0.00482 0.22523 0.00599 0.22916 0.00782 0.22916 L 0.03112 0.23055 C 0.03698 0.2375 0.02982 0.2287 0.03594 0.23773 C 0.03659 0.23865 0.03737 0.23935 0.03815 0.24051 L 0.04063 0.25324 C 0.04089 0.25463 0.04063 0.25648 0.04141 0.2574 L 0.04362 0.26018 C 0.04414 0.26296 0.04427 0.2662 0.04519 0.26851 C 0.04584 0.27014 0.04636 0.27129 0.04675 0.27268 C 0.04844 0.2787 0.04636 0.27592 0.04935 0.2787 " pathEditMode="relative" rAng="0" ptsTypes="AAAAAAAAAAAAAAA">
                                      <p:cBhvr>
                                        <p:cTn id="82" dur="2000" fill="hold"/>
                                        <p:tgtEl>
                                          <p:spTgt spid="51"/>
                                        </p:tgtEl>
                                        <p:attrNameLst>
                                          <p:attrName>ppt_x</p:attrName>
                                          <p:attrName>ppt_y</p:attrName>
                                        </p:attrNameLst>
                                      </p:cBhvr>
                                      <p:rCtr x="2487" y="5208"/>
                                    </p:animMotion>
                                  </p:childTnLst>
                                </p:cTn>
                              </p:par>
                              <p:par>
                                <p:cTn id="83" presetID="0" presetClass="path" presetSubtype="0" accel="50000" decel="50000" fill="hold" grpId="2" nodeType="withEffect">
                                  <p:stCondLst>
                                    <p:cond delay="0"/>
                                  </p:stCondLst>
                                  <p:childTnLst>
                                    <p:animMotion origin="layout" path="M 0.09179 0.17361 L 0.09179 0.17384 C 0.09231 0.17778 0.09323 0.18195 0.09362 0.18658 C 0.09362 0.19005 0.09296 0.19352 0.0927 0.19699 C 0.09244 0.19838 0.09205 0.19977 0.09179 0.20139 C 0.0914 0.20301 0.0914 0.20533 0.09101 0.20695 C 0.09088 0.20857 0.09088 0.21042 0.09036 0.21134 C 0.08984 0.21296 0.08867 0.21389 0.08776 0.21459 C 0.08151 0.21991 0.0776 0.21806 0.06953 0.21898 C 0.06849 0.21921 0.06328 0.21991 0.06158 0.22176 C 0.06093 0.22269 0.06054 0.22361 0.06015 0.22477 C 0.05859 0.22801 0.0582 0.2294 0.05781 0.23357 C 0.05716 0.2375 0.05755 0.2419 0.05625 0.24514 L 0.05468 0.24954 C 0.05429 0.25116 0.05429 0.25278 0.0539 0.25394 C 0.05351 0.25579 0.05286 0.25695 0.05247 0.25857 C 0.05182 0.26111 0.0513 0.26435 0.05065 0.26736 C 0.05065 0.26875 0.05065 0.2706 0.05 0.27176 C 0.04817 0.27523 0.04856 0.27338 0.04856 0.27778 " pathEditMode="relative" rAng="0" ptsTypes="AAAAAAAAAAAAAAAAAAA">
                                      <p:cBhvr>
                                        <p:cTn id="84" dur="2000" fill="hold"/>
                                        <p:tgtEl>
                                          <p:spTgt spid="50"/>
                                        </p:tgtEl>
                                        <p:attrNameLst>
                                          <p:attrName>ppt_x</p:attrName>
                                          <p:attrName>ppt_y</p:attrName>
                                        </p:attrNameLst>
                                      </p:cBhvr>
                                      <p:rCtr x="-2083" y="5208"/>
                                    </p:animMotion>
                                  </p:childTnLst>
                                </p:cTn>
                              </p:par>
                              <p:par>
                                <p:cTn id="85" presetID="0" presetClass="path" presetSubtype="0" accel="50000" decel="50000" fill="hold" grpId="2" nodeType="withEffect">
                                  <p:stCondLst>
                                    <p:cond delay="0"/>
                                  </p:stCondLst>
                                  <p:childTnLst>
                                    <p:animMotion origin="layout" path="M 0.10847 -0.53912 L 0.10847 -0.53889 C 0.10755 -0.53518 0.1069 -0.53102 0.10612 -0.52685 C 0.1056 -0.52407 0.10404 -0.51852 0.10404 -0.51829 C 0.10365 -0.5125 0.10326 -0.49977 0.10209 -0.49259 C 0.1013 -0.48981 0.10104 -0.4868 0.09987 -0.48426 C 0.09909 -0.48287 0.09831 -0.48171 0.09779 -0.48009 C 0.09584 -0.47569 0.09753 -0.47592 0.09453 -0.47176 C 0.09362 -0.47083 0.09245 -0.47014 0.09141 -0.46921 C 0.08907 -0.46018 0.09219 -0.46921 0.08724 -0.46366 C 0.0862 -0.4625 0.08607 -0.46065 0.08516 -0.45949 C 0.08425 -0.45856 0.08282 -0.45879 0.0819 -0.4581 C 0.08073 -0.45741 0.07982 -0.45602 0.07865 -0.45532 C 0.07318 -0.45231 0.07084 -0.45254 0.06498 -0.45116 C 0.06094 -0.44954 0.05417 -0.44653 0.05026 -0.44583 C 0.04714 -0.44537 0.04375 -0.44514 0.04063 -0.44444 C 0.03867 -0.44398 0.03308 -0.44236 0.03112 -0.44166 C 0.02891 -0.44097 0.02696 -0.43981 0.02487 -0.43889 L 0.02162 -0.4375 C 0.02058 -0.43704 0.0194 -0.4368 0.01849 -0.43611 C 0.01706 -0.43518 0.0155 -0.43449 0.01433 -0.43333 C 0.01302 -0.43241 0.01224 -0.43055 0.0112 -0.42916 C 0.01016 -0.42824 0.00899 -0.42754 0.00795 -0.42639 C 0.00651 -0.42384 0.00456 -0.42153 0.00378 -0.41829 L 0.0017 -0.40995 C 0.0013 -0.40694 0.00065 -0.4037 0.00065 -0.40046 C -0.00091 -0.38125 -0.00104 -0.36597 -0.00143 -0.34537 C -0.00208 -0.32662 -0.00221 -0.30787 -0.00247 -0.28889 L -0.00143 -0.23935 " pathEditMode="relative" rAng="0" ptsTypes="AAAAAAAAAAAAAAAAAAAAAAAAAAAAA">
                                      <p:cBhvr>
                                        <p:cTn id="86" dur="2000" fill="hold"/>
                                        <p:tgtEl>
                                          <p:spTgt spid="52"/>
                                        </p:tgtEl>
                                        <p:attrNameLst>
                                          <p:attrName>ppt_x</p:attrName>
                                          <p:attrName>ppt_y</p:attrName>
                                        </p:attrNameLst>
                                      </p:cBhvr>
                                      <p:rCtr x="-5547" y="14977"/>
                                    </p:animMotion>
                                  </p:childTnLst>
                                </p:cTn>
                              </p:par>
                              <p:par>
                                <p:cTn id="87" presetID="1" presetClass="entr" presetSubtype="0"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childTnLst>
                                </p:cTn>
                              </p:par>
                              <p:par>
                                <p:cTn id="89" presetID="42" presetClass="path" presetSubtype="0" accel="50000" decel="50000" fill="hold" grpId="1" nodeType="withEffect">
                                  <p:stCondLst>
                                    <p:cond delay="0"/>
                                  </p:stCondLst>
                                  <p:childTnLst>
                                    <p:animMotion origin="layout" path="M -1.25E-6 3.7037E-6 L 0.00195 0.17453 " pathEditMode="relative" rAng="0" ptsTypes="AA">
                                      <p:cBhvr>
                                        <p:cTn id="90" dur="2000" fill="hold"/>
                                        <p:tgtEl>
                                          <p:spTgt spid="48"/>
                                        </p:tgtEl>
                                        <p:attrNameLst>
                                          <p:attrName>ppt_x</p:attrName>
                                          <p:attrName>ppt_y</p:attrName>
                                        </p:attrNameLst>
                                      </p:cBhvr>
                                      <p:rCtr x="91" y="8727"/>
                                    </p:animMotion>
                                  </p:childTnLst>
                                </p:cTn>
                              </p:par>
                              <p:par>
                                <p:cTn id="91" presetID="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childTnLst>
                                </p:cTn>
                              </p:par>
                              <p:par>
                                <p:cTn id="93" presetID="0" presetClass="path" presetSubtype="0" accel="50000" decel="50000" fill="hold" grpId="1" nodeType="withEffect">
                                  <p:stCondLst>
                                    <p:cond delay="0"/>
                                  </p:stCondLst>
                                  <p:childTnLst>
                                    <p:animMotion origin="layout" path="M -1.25E-6 1.11111E-6 L -1.25E-6 0.00023 C -0.00052 0.00463 -0.00156 0.00903 -0.00169 0.01389 C -0.00169 0.01551 -0.00091 0.0169 -0.00091 0.01852 C -0.00039 0.02245 0.00065 0.03194 0.00104 0.03565 C 0.00182 0.04514 0.00143 0.04491 0.00274 0.05255 C 0.003 0.05417 0.00313 0.05579 0.00352 0.05717 C 0.00469 0.06042 0.00534 0.06458 0.00716 0.06667 L 0.00977 0.06967 C 0.01016 0.0713 0.01016 0.07292 0.01055 0.0743 C 0.01263 0.07917 0.01419 0.08055 0.0168 0.08356 C 0.01927 0.09676 0.01589 0.08079 0.0194 0.09143 C 0.02175 0.09815 0.01862 0.09421 0.02201 0.09907 C 0.02748 0.10671 0.02201 0.09861 0.02748 0.1037 C 0.0293 0.10555 0.03086 0.10787 0.03268 0.10995 C 0.03346 0.11111 0.03438 0.1125 0.03542 0.11319 L 0.04063 0.1162 C 0.05195 0.12292 0.04206 0.11759 0.0707 0.11921 L 0.09271 0.12083 C 0.09492 0.13264 0.09193 0.11805 0.09531 0.13009 C 0.0957 0.13171 0.09596 0.13333 0.09623 0.13472 C 0.09714 0.17199 0.09714 0.15856 0.09714 0.17523 " pathEditMode="relative" rAng="0" ptsTypes="AAAAAAAAAAAAAAAAAAAAAA">
                                      <p:cBhvr>
                                        <p:cTn id="94" dur="2000" fill="hold"/>
                                        <p:tgtEl>
                                          <p:spTgt spid="55"/>
                                        </p:tgtEl>
                                        <p:attrNameLst>
                                          <p:attrName>ppt_x</p:attrName>
                                          <p:attrName>ppt_y</p:attrName>
                                        </p:attrNameLst>
                                      </p:cBhvr>
                                      <p:rCtr x="4766" y="8750"/>
                                    </p:animMotion>
                                  </p:childTnLst>
                                </p:cTn>
                              </p:par>
                            </p:childTnLst>
                          </p:cTn>
                        </p:par>
                        <p:par>
                          <p:cTn id="95" fill="hold">
                            <p:stCondLst>
                              <p:cond delay="2000"/>
                            </p:stCondLst>
                            <p:childTnLst>
                              <p:par>
                                <p:cTn id="96" presetID="1" presetClass="exit" presetSubtype="0" fill="hold" grpId="3" nodeType="afterEffect">
                                  <p:stCondLst>
                                    <p:cond delay="0"/>
                                  </p:stCondLst>
                                  <p:childTnLst>
                                    <p:set>
                                      <p:cBhvr>
                                        <p:cTn id="97" dur="1" fill="hold">
                                          <p:stCondLst>
                                            <p:cond delay="0"/>
                                          </p:stCondLst>
                                        </p:cTn>
                                        <p:tgtEl>
                                          <p:spTgt spid="51"/>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103"/>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xit" presetSubtype="0" fill="hold" nodeType="clickEffect">
                                  <p:stCondLst>
                                    <p:cond delay="0"/>
                                  </p:stCondLst>
                                  <p:childTnLst>
                                    <p:set>
                                      <p:cBhvr>
                                        <p:cTn id="105" dur="1" fill="hold">
                                          <p:stCondLst>
                                            <p:cond delay="0"/>
                                          </p:stCondLst>
                                        </p:cTn>
                                        <p:tgtEl>
                                          <p:spTgt spid="103"/>
                                        </p:tgtEl>
                                        <p:attrNameLst>
                                          <p:attrName>style.visibility</p:attrName>
                                        </p:attrNameLst>
                                      </p:cBhvr>
                                      <p:to>
                                        <p:strVal val="hidden"/>
                                      </p:to>
                                    </p:set>
                                  </p:childTnLst>
                                </p:cTn>
                              </p:par>
                            </p:childTnLst>
                          </p:cTn>
                        </p:par>
                        <p:par>
                          <p:cTn id="106" fill="hold">
                            <p:stCondLst>
                              <p:cond delay="0"/>
                            </p:stCondLst>
                            <p:childTnLst>
                              <p:par>
                                <p:cTn id="107" presetID="42" presetClass="path" presetSubtype="0" accel="50000" decel="50000" fill="hold" grpId="3" nodeType="afterEffect">
                                  <p:stCondLst>
                                    <p:cond delay="0"/>
                                  </p:stCondLst>
                                  <p:childTnLst>
                                    <p:animMotion origin="layout" path="M 0.04739 0.2794 L 0.04713 0.32917 " pathEditMode="relative" rAng="0" ptsTypes="AA">
                                      <p:cBhvr>
                                        <p:cTn id="108" dur="2000" fill="hold"/>
                                        <p:tgtEl>
                                          <p:spTgt spid="50"/>
                                        </p:tgtEl>
                                        <p:attrNameLst>
                                          <p:attrName>ppt_x</p:attrName>
                                          <p:attrName>ppt_y</p:attrName>
                                        </p:attrNameLst>
                                      </p:cBhvr>
                                      <p:rCtr x="-13" y="2477"/>
                                    </p:animMotion>
                                  </p:childTnLst>
                                </p:cTn>
                              </p:par>
                              <p:par>
                                <p:cTn id="109" presetID="0" presetClass="path" presetSubtype="0" accel="50000" decel="50000" fill="hold" grpId="2" nodeType="withEffect">
                                  <p:stCondLst>
                                    <p:cond delay="0"/>
                                  </p:stCondLst>
                                  <p:childTnLst>
                                    <p:animMotion origin="layout" path="M 0.09492 0.17407 L 0.09492 0.1743 C 0.09531 0.17824 0.09636 0.18241 0.09675 0.18704 C 0.09675 0.19051 0.09623 0.19398 0.09583 0.19745 C 0.09557 0.19884 0.09518 0.20023 0.09492 0.20185 C 0.09453 0.20347 0.09453 0.20579 0.09401 0.20741 C 0.09401 0.20903 0.09401 0.21088 0.09362 0.2118 C 0.09297 0.21342 0.09193 0.21435 0.09115 0.21505 C 0.08451 0.22037 0.0806 0.21852 0.07253 0.21944 C 0.07162 0.21967 0.06628 0.22037 0.06471 0.22222 C 0.06406 0.22315 0.06354 0.22407 0.06315 0.22523 C 0.06172 0.22847 0.0612 0.22986 0.06094 0.23403 C 0.06029 0.23796 0.06055 0.24236 0.05925 0.2456 L 0.05755 0.25 C 0.05742 0.25162 0.05729 0.25324 0.0569 0.2544 C 0.05651 0.25625 0.05586 0.25741 0.05547 0.25903 C 0.05469 0.26157 0.05417 0.26481 0.05378 0.26782 C 0.05365 0.26921 0.05365 0.27106 0.053 0.27222 C 0.05117 0.27569 0.05156 0.27384 0.05156 0.27824 " pathEditMode="relative" rAng="0" ptsTypes="AAAAAAAAAAAAAAAAAAA">
                                      <p:cBhvr>
                                        <p:cTn id="110" dur="2000" fill="hold"/>
                                        <p:tgtEl>
                                          <p:spTgt spid="55"/>
                                        </p:tgtEl>
                                        <p:attrNameLst>
                                          <p:attrName>ppt_x</p:attrName>
                                          <p:attrName>ppt_y</p:attrName>
                                        </p:attrNameLst>
                                      </p:cBhvr>
                                      <p:rCtr x="-2083" y="5208"/>
                                    </p:animMotion>
                                  </p:childTnLst>
                                </p:cTn>
                              </p:par>
                              <p:par>
                                <p:cTn id="111" presetID="0" presetClass="path" presetSubtype="0" accel="50000" decel="50000" fill="hold" grpId="2" nodeType="withEffect">
                                  <p:stCondLst>
                                    <p:cond delay="0"/>
                                  </p:stCondLst>
                                  <p:childTnLst>
                                    <p:animMotion origin="layout" path="M 0.00065 0.17453 L 0.00065 0.17476 C 0.00065 0.17847 0.00104 0.18264 0.00104 0.1868 C 0.00156 0.19861 0.00104 0.21064 0.00195 0.22199 C 0.00195 0.22361 0.00352 0.22291 0.0043 0.22361 C 0.00586 0.22523 0.00716 0.22916 0.00886 0.22916 L 0.03177 0.23055 C 0.0375 0.2375 0.03047 0.2287 0.03646 0.23773 C 0.03711 0.23865 0.03789 0.23935 0.0388 0.24051 L 0.04115 0.25324 C 0.04141 0.25463 0.04115 0.25648 0.04193 0.2574 L 0.04401 0.26018 C 0.04466 0.26296 0.04479 0.2662 0.0457 0.26851 C 0.04636 0.27014 0.04688 0.27129 0.04727 0.27268 C 0.04883 0.2787 0.04688 0.27592 0.04974 0.2787 " pathEditMode="relative" rAng="0" ptsTypes="AAAAAAAAAAAAAAA">
                                      <p:cBhvr>
                                        <p:cTn id="112" dur="2000" fill="hold"/>
                                        <p:tgtEl>
                                          <p:spTgt spid="48"/>
                                        </p:tgtEl>
                                        <p:attrNameLst>
                                          <p:attrName>ppt_x</p:attrName>
                                          <p:attrName>ppt_y</p:attrName>
                                        </p:attrNameLst>
                                      </p:cBhvr>
                                      <p:rCtr x="2448" y="5208"/>
                                    </p:animMotion>
                                  </p:childTnLst>
                                </p:cTn>
                              </p:par>
                            </p:childTnLst>
                          </p:cTn>
                        </p:par>
                        <p:par>
                          <p:cTn id="113" fill="hold">
                            <p:stCondLst>
                              <p:cond delay="2000"/>
                            </p:stCondLst>
                            <p:childTnLst>
                              <p:par>
                                <p:cTn id="114" presetID="1" presetClass="exit" presetSubtype="0" fill="hold" grpId="3" nodeType="afterEffect">
                                  <p:stCondLst>
                                    <p:cond delay="0"/>
                                  </p:stCondLst>
                                  <p:childTnLst>
                                    <p:set>
                                      <p:cBhvr>
                                        <p:cTn id="115" dur="1" fill="hold">
                                          <p:stCondLst>
                                            <p:cond delay="0"/>
                                          </p:stCondLst>
                                        </p:cTn>
                                        <p:tgtEl>
                                          <p:spTgt spid="48"/>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42" presetClass="path" presetSubtype="0" accel="50000" decel="50000" fill="hold" grpId="4" nodeType="clickEffect">
                                  <p:stCondLst>
                                    <p:cond delay="0"/>
                                  </p:stCondLst>
                                  <p:childTnLst>
                                    <p:animMotion origin="layout" path="M 0.04713 0.32917 L 0.04687 0.37593 " pathEditMode="relative" rAng="0" ptsTypes="AA">
                                      <p:cBhvr>
                                        <p:cTn id="119" dur="2000" fill="hold"/>
                                        <p:tgtEl>
                                          <p:spTgt spid="50"/>
                                        </p:tgtEl>
                                        <p:attrNameLst>
                                          <p:attrName>ppt_x</p:attrName>
                                          <p:attrName>ppt_y</p:attrName>
                                        </p:attrNameLst>
                                      </p:cBhvr>
                                      <p:rCtr x="-13" y="2338"/>
                                    </p:animMotion>
                                  </p:childTnLst>
                                </p:cTn>
                              </p:par>
                              <p:par>
                                <p:cTn id="120" presetID="42" presetClass="path" presetSubtype="0" accel="50000" decel="50000" fill="hold" grpId="3" nodeType="withEffect">
                                  <p:stCondLst>
                                    <p:cond delay="0"/>
                                  </p:stCondLst>
                                  <p:childTnLst>
                                    <p:animMotion origin="layout" path="M 0.05052 0.27986 L 0.05026 0.32963 " pathEditMode="relative" rAng="0" ptsTypes="AA">
                                      <p:cBhvr>
                                        <p:cTn id="121" dur="2000" fill="hold"/>
                                        <p:tgtEl>
                                          <p:spTgt spid="55"/>
                                        </p:tgtEl>
                                        <p:attrNameLst>
                                          <p:attrName>ppt_x</p:attrName>
                                          <p:attrName>ppt_y</p:attrName>
                                        </p:attrNameLst>
                                      </p:cBhvr>
                                      <p:rCtr x="-13" y="2477"/>
                                    </p:animMotion>
                                  </p:childTnLst>
                                </p:cTn>
                              </p:par>
                            </p:childTnLst>
                          </p:cTn>
                        </p:par>
                      </p:childTnLst>
                    </p:cTn>
                  </p:par>
                  <p:par>
                    <p:cTn id="122" fill="hold">
                      <p:stCondLst>
                        <p:cond delay="indefinite"/>
                      </p:stCondLst>
                      <p:childTnLst>
                        <p:par>
                          <p:cTn id="123" fill="hold">
                            <p:stCondLst>
                              <p:cond delay="0"/>
                            </p:stCondLst>
                            <p:childTnLst>
                              <p:par>
                                <p:cTn id="124" presetID="0" presetClass="path" presetSubtype="0" accel="50000" decel="50000" fill="hold" grpId="5" nodeType="clickEffect">
                                  <p:stCondLst>
                                    <p:cond delay="0"/>
                                  </p:stCondLst>
                                  <p:childTnLst>
                                    <p:animMotion origin="layout" path="M 0.04687 0.37593 L 0.04687 0.37616 C 0.04778 0.38588 0.04687 0.39769 0.04882 0.4081 C 0.04908 0.40972 0.04908 0.41158 0.04974 0.41296 C 0.05026 0.41459 0.05169 0.41482 0.05234 0.41621 C 0.05286 0.41806 0.05351 0.41991 0.05403 0.42107 C 0.05494 0.42199 0.05586 0.42199 0.0569 0.42269 C 0.05807 0.42269 0.05911 0.42338 0.06041 0.42384 C 0.06132 0.42431 0.06224 0.42523 0.06302 0.4257 C 0.06679 0.42662 0.07005 0.42662 0.07356 0.42732 C 0.07604 0.42778 0.08151 0.42963 0.08333 0.43218 L 0.0888 0.43866 C 0.08971 0.43935 0.09049 0.44121 0.0914 0.4419 L 0.09414 0.44329 C 0.09505 0.44491 0.09583 0.44653 0.09661 0.44792 C 0.09778 0.44884 0.09869 0.44908 0.09921 0.45116 C 0.10052 0.45371 0.1013 0.46065 0.1013 0.46088 C 0.10143 0.46945 0.10247 0.47824 0.10247 0.4875 C 0.10247 0.51852 0.10247 0.49931 0.10039 0.51296 C 0.10026 0.51412 0.09921 0.52315 0.09869 0.5257 C 0.09778 0.52801 0.09492 0.53241 0.09336 0.5338 C 0.09153 0.53472 0.08971 0.53542 0.08789 0.53681 L 0.08515 0.5382 C 0.0845 0.53866 0.08333 0.53982 0.08255 0.53982 L 0.03307 0.54236 L -0.0142 0.53982 C -0.01602 0.53959 -0.01823 0.53843 -0.02032 0.5382 C -0.02774 0.53796 -0.03568 0.53704 -0.04336 0.53681 L -0.11016 0.53542 " pathEditMode="relative" rAng="0" ptsTypes="AAAAAAAAAAAAAAAAAAAAAAAAAAAAA">
                                      <p:cBhvr>
                                        <p:cTn id="125" dur="2000" fill="hold"/>
                                        <p:tgtEl>
                                          <p:spTgt spid="50"/>
                                        </p:tgtEl>
                                        <p:attrNameLst>
                                          <p:attrName>ppt_x</p:attrName>
                                          <p:attrName>ppt_y</p:attrName>
                                        </p:attrNameLst>
                                      </p:cBhvr>
                                      <p:rCtr x="-5078" y="8310"/>
                                    </p:animMotion>
                                  </p:childTnLst>
                                </p:cTn>
                              </p:par>
                              <p:par>
                                <p:cTn id="126" presetID="42" presetClass="path" presetSubtype="0" accel="50000" decel="50000" fill="hold" grpId="4" nodeType="withEffect">
                                  <p:stCondLst>
                                    <p:cond delay="0"/>
                                  </p:stCondLst>
                                  <p:childTnLst>
                                    <p:animMotion origin="layout" path="M 0.05026 0.32963 L 0.05 0.37639 " pathEditMode="relative" rAng="0" ptsTypes="AA">
                                      <p:cBhvr>
                                        <p:cTn id="127" dur="2000" fill="hold"/>
                                        <p:tgtEl>
                                          <p:spTgt spid="55"/>
                                        </p:tgtEl>
                                        <p:attrNameLst>
                                          <p:attrName>ppt_x</p:attrName>
                                          <p:attrName>ppt_y</p:attrName>
                                        </p:attrNameLst>
                                      </p:cBhvr>
                                      <p:rCtr x="-13" y="2338"/>
                                    </p:animMotion>
                                  </p:childTnLst>
                                </p:cTn>
                              </p:par>
                            </p:childTnLst>
                          </p:cTn>
                        </p:par>
                      </p:childTnLst>
                    </p:cTn>
                  </p:par>
                  <p:par>
                    <p:cTn id="128" fill="hold">
                      <p:stCondLst>
                        <p:cond delay="indefinite"/>
                      </p:stCondLst>
                      <p:childTnLst>
                        <p:par>
                          <p:cTn id="129" fill="hold">
                            <p:stCondLst>
                              <p:cond delay="0"/>
                            </p:stCondLst>
                            <p:childTnLst>
                              <p:par>
                                <p:cTn id="130" presetID="7" presetClass="emph" presetSubtype="2" fill="hold" nodeType="clickEffect">
                                  <p:stCondLst>
                                    <p:cond delay="0"/>
                                  </p:stCondLst>
                                  <p:childTnLst>
                                    <p:animClr clrSpc="rgb" dir="cw">
                                      <p:cBhvr>
                                        <p:cTn id="131" dur="10" fill="hold"/>
                                        <p:tgtEl>
                                          <p:spTgt spid="62"/>
                                        </p:tgtEl>
                                        <p:attrNameLst>
                                          <p:attrName>stroke.color</p:attrName>
                                        </p:attrNameLst>
                                      </p:cBhvr>
                                      <p:to>
                                        <a:srgbClr val="FF0000"/>
                                      </p:to>
                                    </p:animClr>
                                    <p:set>
                                      <p:cBhvr>
                                        <p:cTn id="132" dur="10" fill="hold"/>
                                        <p:tgtEl>
                                          <p:spTgt spid="62"/>
                                        </p:tgtEl>
                                        <p:attrNameLst>
                                          <p:attrName>stroke.on</p:attrName>
                                        </p:attrNameLst>
                                      </p:cBhvr>
                                      <p:to>
                                        <p:strVal val="true"/>
                                      </p:to>
                                    </p:set>
                                  </p:childTnLst>
                                </p:cTn>
                              </p:par>
                            </p:childTnLst>
                          </p:cTn>
                        </p:par>
                        <p:par>
                          <p:cTn id="133" fill="hold">
                            <p:stCondLst>
                              <p:cond delay="10"/>
                            </p:stCondLst>
                            <p:childTnLst>
                              <p:par>
                                <p:cTn id="134" presetID="1" presetClass="exit" presetSubtype="0" fill="hold" grpId="1" nodeType="afterEffect">
                                  <p:stCondLst>
                                    <p:cond delay="0"/>
                                  </p:stCondLst>
                                  <p:childTnLst>
                                    <p:set>
                                      <p:cBhvr>
                                        <p:cTn id="135" dur="1" fill="hold">
                                          <p:stCondLst>
                                            <p:cond delay="0"/>
                                          </p:stCondLst>
                                        </p:cTn>
                                        <p:tgtEl>
                                          <p:spTgt spid="60"/>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7" presetClass="emph" presetSubtype="2" fill="hold" nodeType="clickEffect">
                                  <p:stCondLst>
                                    <p:cond delay="0"/>
                                  </p:stCondLst>
                                  <p:childTnLst>
                                    <p:animClr clrSpc="rgb" dir="cw">
                                      <p:cBhvr>
                                        <p:cTn id="139" dur="10" fill="hold"/>
                                        <p:tgtEl>
                                          <p:spTgt spid="58"/>
                                        </p:tgtEl>
                                        <p:attrNameLst>
                                          <p:attrName>stroke.color</p:attrName>
                                        </p:attrNameLst>
                                      </p:cBhvr>
                                      <p:to>
                                        <a:srgbClr val="009900"/>
                                      </p:to>
                                    </p:animClr>
                                    <p:set>
                                      <p:cBhvr>
                                        <p:cTn id="140" dur="10" fill="hold"/>
                                        <p:tgtEl>
                                          <p:spTgt spid="58"/>
                                        </p:tgtEl>
                                        <p:attrNameLst>
                                          <p:attrName>stroke.on</p:attrName>
                                        </p:attrNameLst>
                                      </p:cBhvr>
                                      <p:to>
                                        <p:strVal val="true"/>
                                      </p:to>
                                    </p:set>
                                  </p:childTnLst>
                                </p:cTn>
                              </p:par>
                            </p:childTnLst>
                          </p:cTn>
                        </p:par>
                        <p:par>
                          <p:cTn id="141" fill="hold">
                            <p:stCondLst>
                              <p:cond delay="10"/>
                            </p:stCondLst>
                            <p:childTnLst>
                              <p:par>
                                <p:cTn id="142" presetID="7" presetClass="emph" presetSubtype="2" fill="hold" nodeType="afterEffect">
                                  <p:stCondLst>
                                    <p:cond delay="0"/>
                                  </p:stCondLst>
                                  <p:childTnLst>
                                    <p:animClr clrSpc="rgb" dir="cw">
                                      <p:cBhvr>
                                        <p:cTn id="143" dur="250" fill="hold"/>
                                        <p:tgtEl>
                                          <p:spTgt spid="52"/>
                                        </p:tgtEl>
                                        <p:attrNameLst>
                                          <p:attrName>stroke.color</p:attrName>
                                        </p:attrNameLst>
                                      </p:cBhvr>
                                      <p:to>
                                        <a:schemeClr val="accent1"/>
                                      </p:to>
                                    </p:animClr>
                                    <p:set>
                                      <p:cBhvr>
                                        <p:cTn id="144" dur="250" fill="hold"/>
                                        <p:tgtEl>
                                          <p:spTgt spid="52"/>
                                        </p:tgtEl>
                                        <p:attrNameLst>
                                          <p:attrName>stroke.on</p:attrName>
                                        </p:attrNameLst>
                                      </p:cBhvr>
                                      <p:to>
                                        <p:strVal val="true"/>
                                      </p:to>
                                    </p:set>
                                  </p:childTnLst>
                                </p:cTn>
                              </p:par>
                              <p:par>
                                <p:cTn id="145" presetID="1" presetClass="emph" presetSubtype="2" fill="hold" nodeType="withEffect">
                                  <p:stCondLst>
                                    <p:cond delay="0"/>
                                  </p:stCondLst>
                                  <p:childTnLst>
                                    <p:animClr clrSpc="rgb" dir="cw">
                                      <p:cBhvr>
                                        <p:cTn id="146" dur="250" fill="hold"/>
                                        <p:tgtEl>
                                          <p:spTgt spid="52"/>
                                        </p:tgtEl>
                                        <p:attrNameLst>
                                          <p:attrName>fillcolor</p:attrName>
                                        </p:attrNameLst>
                                      </p:cBhvr>
                                      <p:to>
                                        <a:srgbClr val="66FFFF"/>
                                      </p:to>
                                    </p:animClr>
                                    <p:set>
                                      <p:cBhvr>
                                        <p:cTn id="147" dur="250" fill="hold"/>
                                        <p:tgtEl>
                                          <p:spTgt spid="52"/>
                                        </p:tgtEl>
                                        <p:attrNameLst>
                                          <p:attrName>fill.type</p:attrName>
                                        </p:attrNameLst>
                                      </p:cBhvr>
                                      <p:to>
                                        <p:strVal val="solid"/>
                                      </p:to>
                                    </p:set>
                                    <p:set>
                                      <p:cBhvr>
                                        <p:cTn id="148" dur="250" fill="hold"/>
                                        <p:tgtEl>
                                          <p:spTgt spid="52"/>
                                        </p:tgtEl>
                                        <p:attrNameLst>
                                          <p:attrName>fill.on</p:attrName>
                                        </p:attrNameLst>
                                      </p:cBhvr>
                                      <p:to>
                                        <p:strVal val="true"/>
                                      </p:to>
                                    </p:set>
                                  </p:childTnLst>
                                </p:cTn>
                              </p:par>
                            </p:childTnLst>
                          </p:cTn>
                        </p:par>
                        <p:par>
                          <p:cTn id="149" fill="hold">
                            <p:stCondLst>
                              <p:cond delay="260"/>
                            </p:stCondLst>
                            <p:childTnLst>
                              <p:par>
                                <p:cTn id="150" presetID="42" presetClass="path" presetSubtype="0" accel="50000" decel="50000" fill="hold" grpId="3" nodeType="afterEffect">
                                  <p:stCondLst>
                                    <p:cond delay="0"/>
                                  </p:stCondLst>
                                  <p:childTnLst>
                                    <p:animMotion origin="layout" path="M -0.00065 -0.23935 L -0.00065 -0.00139 " pathEditMode="relative" rAng="0" ptsTypes="AA">
                                      <p:cBhvr>
                                        <p:cTn id="151" dur="2000" fill="hold"/>
                                        <p:tgtEl>
                                          <p:spTgt spid="52"/>
                                        </p:tgtEl>
                                        <p:attrNameLst>
                                          <p:attrName>ppt_x</p:attrName>
                                          <p:attrName>ppt_y</p:attrName>
                                        </p:attrNameLst>
                                      </p:cBhvr>
                                      <p:rCtr x="0" y="11898"/>
                                    </p:animMotion>
                                  </p:childTnLst>
                                </p:cTn>
                              </p:par>
                            </p:childTnLst>
                          </p:cTn>
                        </p:par>
                        <p:par>
                          <p:cTn id="152" fill="hold">
                            <p:stCondLst>
                              <p:cond delay="2260"/>
                            </p:stCondLst>
                            <p:childTnLst>
                              <p:par>
                                <p:cTn id="153" presetID="1" presetClass="exit" presetSubtype="0" fill="hold" grpId="6" nodeType="afterEffect">
                                  <p:stCondLst>
                                    <p:cond delay="0"/>
                                  </p:stCondLst>
                                  <p:childTnLst>
                                    <p:set>
                                      <p:cBhvr>
                                        <p:cTn id="154" dur="1" fill="hold">
                                          <p:stCondLst>
                                            <p:cond delay="0"/>
                                          </p:stCondLst>
                                        </p:cTn>
                                        <p:tgtEl>
                                          <p:spTgt spid="50"/>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0" grpId="2" animBg="1"/>
      <p:bldP spid="50" grpId="3" animBg="1"/>
      <p:bldP spid="50" grpId="4" animBg="1"/>
      <p:bldP spid="50" grpId="5" animBg="1"/>
      <p:bldP spid="50" grpId="6" animBg="1"/>
      <p:bldP spid="51" grpId="0" animBg="1"/>
      <p:bldP spid="51" grpId="1" animBg="1"/>
      <p:bldP spid="51" grpId="2" animBg="1"/>
      <p:bldP spid="51" grpId="3" animBg="1"/>
      <p:bldP spid="48" grpId="0" animBg="1"/>
      <p:bldP spid="48" grpId="1" animBg="1"/>
      <p:bldP spid="48" grpId="2" animBg="1"/>
      <p:bldP spid="48" grpId="3" animBg="1"/>
      <p:bldP spid="49" grpId="0" animBg="1"/>
      <p:bldP spid="49" grpId="1" animBg="1"/>
      <p:bldP spid="49" grpId="2" animBg="1"/>
      <p:bldP spid="49" grpId="3" animBg="1"/>
      <p:bldP spid="55" grpId="0" animBg="1"/>
      <p:bldP spid="55" grpId="1" animBg="1"/>
      <p:bldP spid="55" grpId="2" animBg="1"/>
      <p:bldP spid="55" grpId="3" animBg="1"/>
      <p:bldP spid="55" grpId="4" animBg="1"/>
      <p:bldP spid="60" grpId="0" animBg="1"/>
      <p:bldP spid="60" grpId="1" animBg="1"/>
      <p:bldP spid="52" grpId="0" animBg="1"/>
      <p:bldP spid="52" grpId="1" animBg="1"/>
      <p:bldP spid="52" grpId="2" animBg="1"/>
      <p:bldP spid="52" grpId="3"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3FDA8A-BBFB-48A1-88B9-4C7DF46BF3B4}" type="slidenum">
              <a:rPr lang="hr-HR" smtClean="0"/>
              <a:pPr/>
              <a:t>41</a:t>
            </a:fld>
            <a:endParaRPr lang="hr-HR"/>
          </a:p>
        </p:txBody>
      </p:sp>
      <p:sp>
        <p:nvSpPr>
          <p:cNvPr id="8" name="Rectangle 7"/>
          <p:cNvSpPr>
            <a:spLocks noGrp="1"/>
          </p:cNvSpPr>
          <p:nvPr/>
        </p:nvSpPr>
        <p:spPr bwMode="auto">
          <a:xfrm>
            <a:off x="1685417" y="899682"/>
            <a:ext cx="8748713"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GB" altLang="en-US" sz="2000" dirty="0"/>
          </a:p>
        </p:txBody>
      </p:sp>
      <p:sp>
        <p:nvSpPr>
          <p:cNvPr id="10" name="Title 1"/>
          <p:cNvSpPr txBox="1">
            <a:spLocks/>
          </p:cNvSpPr>
          <p:nvPr/>
        </p:nvSpPr>
        <p:spPr>
          <a:xfrm>
            <a:off x="1668016" y="-41998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Speculative Dataflow Circuit</a:t>
            </a:r>
            <a:endParaRPr lang="en-US" sz="3600" baseline="30000" dirty="0"/>
          </a:p>
        </p:txBody>
      </p:sp>
      <p:sp>
        <p:nvSpPr>
          <p:cNvPr id="6" name="Rectangle 3"/>
          <p:cNvSpPr txBox="1">
            <a:spLocks/>
          </p:cNvSpPr>
          <p:nvPr/>
        </p:nvSpPr>
        <p:spPr bwMode="auto">
          <a:xfrm>
            <a:off x="4367808" y="4653137"/>
            <a:ext cx="396044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2000" b="1" dirty="0"/>
              <a:t>Single speculation at a time cannot achieve maximum parallelism</a:t>
            </a:r>
            <a:endParaRPr lang="en-GB" altLang="en-US" sz="2000" dirty="0"/>
          </a:p>
        </p:txBody>
      </p:sp>
      <p:sp>
        <p:nvSpPr>
          <p:cNvPr id="7" name="Rounded Rectangle 6"/>
          <p:cNvSpPr/>
          <p:nvPr/>
        </p:nvSpPr>
        <p:spPr>
          <a:xfrm>
            <a:off x="3771832" y="4362003"/>
            <a:ext cx="4648339" cy="1080120"/>
          </a:xfrm>
          <a:prstGeom prst="roundRect">
            <a:avLst/>
          </a:prstGeom>
          <a:solidFill>
            <a:schemeClr val="bg2"/>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1">
                    <a:lumMod val="50000"/>
                  </a:schemeClr>
                </a:solidFill>
                <a:latin typeface="+mj-lt"/>
              </a:rPr>
              <a:t>Single speculation at a time </a:t>
            </a:r>
          </a:p>
          <a:p>
            <a:pPr algn="ctr"/>
            <a:r>
              <a:rPr lang="en-US" sz="2200" b="1" dirty="0">
                <a:solidFill>
                  <a:schemeClr val="accent1">
                    <a:lumMod val="50000"/>
                  </a:schemeClr>
                </a:solidFill>
                <a:latin typeface="+mj-lt"/>
              </a:rPr>
              <a:t>cannot achieve maximum parallelism</a:t>
            </a:r>
          </a:p>
        </p:txBody>
      </p:sp>
      <p:pic>
        <p:nvPicPr>
          <p:cNvPr id="3" name="Picture 2"/>
          <p:cNvPicPr>
            <a:picLocks noChangeAspect="1"/>
          </p:cNvPicPr>
          <p:nvPr/>
        </p:nvPicPr>
        <p:blipFill rotWithShape="1">
          <a:blip r:embed="rId3"/>
          <a:srcRect l="3141" t="6701" r="13306" b="63145"/>
          <a:stretch/>
        </p:blipFill>
        <p:spPr>
          <a:xfrm>
            <a:off x="1878202" y="2276872"/>
            <a:ext cx="8435599" cy="1712490"/>
          </a:xfrm>
          <a:prstGeom prst="rect">
            <a:avLst/>
          </a:prstGeom>
        </p:spPr>
      </p:pic>
    </p:spTree>
    <p:extLst>
      <p:ext uri="{BB962C8B-B14F-4D97-AF65-F5344CB8AC3E}">
        <p14:creationId xmlns:p14="http://schemas.microsoft.com/office/powerpoint/2010/main" val="18659987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016" y="-228600"/>
            <a:ext cx="8964488" cy="1143000"/>
          </a:xfrm>
        </p:spPr>
        <p:txBody>
          <a:bodyPr>
            <a:normAutofit/>
          </a:bodyPr>
          <a:lstStyle/>
          <a:p>
            <a:pPr algn="ctr"/>
            <a:r>
              <a:rPr lang="en-US" sz="3600" dirty="0"/>
              <a:t>Overview</a:t>
            </a:r>
          </a:p>
        </p:txBody>
      </p:sp>
      <p:sp>
        <p:nvSpPr>
          <p:cNvPr id="9" name="Content Placeholder 2"/>
          <p:cNvSpPr>
            <a:spLocks noGrp="1"/>
          </p:cNvSpPr>
          <p:nvPr>
            <p:ph idx="1"/>
          </p:nvPr>
        </p:nvSpPr>
        <p:spPr>
          <a:xfrm>
            <a:off x="1991544" y="1700808"/>
            <a:ext cx="8604448" cy="4104456"/>
          </a:xfrm>
        </p:spPr>
        <p:txBody>
          <a:bodyPr>
            <a:noAutofit/>
          </a:bodyPr>
          <a:lstStyle/>
          <a:p>
            <a:r>
              <a:rPr lang="en-US" sz="2400" dirty="0">
                <a:latin typeface="+mj-lt"/>
              </a:rPr>
              <a:t>Background </a:t>
            </a:r>
          </a:p>
          <a:p>
            <a:r>
              <a:rPr lang="en-US" sz="2400" dirty="0">
                <a:latin typeface="+mj-lt"/>
              </a:rPr>
              <a:t>Speculation: Basic Idea</a:t>
            </a:r>
          </a:p>
          <a:p>
            <a:r>
              <a:rPr lang="en-US" sz="2400" dirty="0">
                <a:latin typeface="+mj-lt"/>
              </a:rPr>
              <a:t>Components for Speculation </a:t>
            </a:r>
          </a:p>
          <a:p>
            <a:r>
              <a:rPr lang="en-US" sz="2400" b="1" dirty="0">
                <a:latin typeface="+mj-lt"/>
              </a:rPr>
              <a:t>Increasing Performance</a:t>
            </a:r>
          </a:p>
          <a:p>
            <a:r>
              <a:rPr lang="en-US" sz="2400" dirty="0">
                <a:latin typeface="+mj-lt"/>
              </a:rPr>
              <a:t>Evaluation</a:t>
            </a:r>
          </a:p>
          <a:p>
            <a:r>
              <a:rPr lang="en-US" sz="2400" dirty="0">
                <a:latin typeface="+mj-lt"/>
              </a:rPr>
              <a:t>Conclusion</a:t>
            </a:r>
          </a:p>
          <a:p>
            <a:endParaRPr lang="en-US" sz="2400" dirty="0">
              <a:latin typeface="+mj-lt"/>
            </a:endParaRPr>
          </a:p>
        </p:txBody>
      </p:sp>
      <p:sp>
        <p:nvSpPr>
          <p:cNvPr id="3" name="Slide Number Placeholder 2"/>
          <p:cNvSpPr>
            <a:spLocks noGrp="1"/>
          </p:cNvSpPr>
          <p:nvPr>
            <p:ph type="sldNum" sz="quarter" idx="12"/>
          </p:nvPr>
        </p:nvSpPr>
        <p:spPr/>
        <p:txBody>
          <a:bodyPr/>
          <a:lstStyle/>
          <a:p>
            <a:fld id="{A33FDA8A-BBFB-48A1-88B9-4C7DF46BF3B4}" type="slidenum">
              <a:rPr lang="hr-HR" smtClean="0"/>
              <a:pPr/>
              <a:t>42</a:t>
            </a:fld>
            <a:endParaRPr lang="hr-HR"/>
          </a:p>
        </p:txBody>
      </p:sp>
    </p:spTree>
    <p:extLst>
      <p:ext uri="{BB962C8B-B14F-4D97-AF65-F5344CB8AC3E}">
        <p14:creationId xmlns:p14="http://schemas.microsoft.com/office/powerpoint/2010/main" val="3275069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3FDA8A-BBFB-48A1-88B9-4C7DF46BF3B4}" type="slidenum">
              <a:rPr lang="hr-HR" smtClean="0"/>
              <a:pPr/>
              <a:t>43</a:t>
            </a:fld>
            <a:endParaRPr lang="hr-HR"/>
          </a:p>
        </p:txBody>
      </p:sp>
      <p:sp>
        <p:nvSpPr>
          <p:cNvPr id="50" name="Title 1"/>
          <p:cNvSpPr txBox="1">
            <a:spLocks/>
          </p:cNvSpPr>
          <p:nvPr/>
        </p:nvSpPr>
        <p:spPr>
          <a:xfrm>
            <a:off x="1668016" y="-41998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Increasing Performance</a:t>
            </a:r>
            <a:endParaRPr lang="en-US" sz="3600" baseline="30000" dirty="0"/>
          </a:p>
        </p:txBody>
      </p:sp>
      <p:sp>
        <p:nvSpPr>
          <p:cNvPr id="5" name="Content Placeholder 2"/>
          <p:cNvSpPr>
            <a:spLocks noGrp="1"/>
          </p:cNvSpPr>
          <p:nvPr>
            <p:ph idx="1"/>
          </p:nvPr>
        </p:nvSpPr>
        <p:spPr>
          <a:xfrm>
            <a:off x="1055440" y="836712"/>
            <a:ext cx="9540552" cy="2376264"/>
          </a:xfrm>
        </p:spPr>
        <p:txBody>
          <a:bodyPr>
            <a:noAutofit/>
          </a:bodyPr>
          <a:lstStyle/>
          <a:p>
            <a:r>
              <a:rPr lang="en-US" sz="2400" dirty="0">
                <a:latin typeface="+mj-lt"/>
              </a:rPr>
              <a:t>Merging the Save and Commit unit on cyclic paths</a:t>
            </a:r>
          </a:p>
        </p:txBody>
      </p:sp>
      <p:pic>
        <p:nvPicPr>
          <p:cNvPr id="4" name="Picture 3"/>
          <p:cNvPicPr>
            <a:picLocks noChangeAspect="1"/>
          </p:cNvPicPr>
          <p:nvPr/>
        </p:nvPicPr>
        <p:blipFill rotWithShape="1">
          <a:blip r:embed="rId3"/>
          <a:srcRect l="15196" t="6972" r="53715" b="63939"/>
          <a:stretch/>
        </p:blipFill>
        <p:spPr>
          <a:xfrm>
            <a:off x="2529845" y="2424580"/>
            <a:ext cx="2500588" cy="1316099"/>
          </a:xfrm>
          <a:prstGeom prst="rect">
            <a:avLst/>
          </a:prstGeom>
        </p:spPr>
      </p:pic>
      <p:pic>
        <p:nvPicPr>
          <p:cNvPr id="89" name="Picture 88"/>
          <p:cNvPicPr>
            <a:picLocks noChangeAspect="1"/>
          </p:cNvPicPr>
          <p:nvPr/>
        </p:nvPicPr>
        <p:blipFill rotWithShape="1">
          <a:blip r:embed="rId3"/>
          <a:srcRect l="15196" t="45253" r="53715" b="4710"/>
          <a:stretch/>
        </p:blipFill>
        <p:spPr>
          <a:xfrm>
            <a:off x="2529845" y="4404191"/>
            <a:ext cx="2500588" cy="2263924"/>
          </a:xfrm>
          <a:prstGeom prst="rect">
            <a:avLst/>
          </a:prstGeom>
        </p:spPr>
      </p:pic>
      <p:sp>
        <p:nvSpPr>
          <p:cNvPr id="12" name="Rectangle 3"/>
          <p:cNvSpPr txBox="1">
            <a:spLocks/>
          </p:cNvSpPr>
          <p:nvPr/>
        </p:nvSpPr>
        <p:spPr bwMode="auto">
          <a:xfrm>
            <a:off x="2168314" y="1412777"/>
            <a:ext cx="3135598" cy="97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n-US" altLang="en-US" sz="1600" b="1" dirty="0"/>
              <a:t>Commit unit:</a:t>
            </a:r>
          </a:p>
          <a:p>
            <a:pPr marL="285750" indent="-285750" algn="just"/>
            <a:r>
              <a:rPr lang="en-US" altLang="en-US" sz="1600" dirty="0"/>
              <a:t>Stalls speculative tokens</a:t>
            </a:r>
          </a:p>
          <a:p>
            <a:pPr marL="285750" indent="-285750" algn="just"/>
            <a:r>
              <a:rPr lang="en-US" altLang="en-US" sz="1600" dirty="0"/>
              <a:t>Discards </a:t>
            </a:r>
            <a:r>
              <a:rPr lang="en-US" altLang="en-US" sz="1600" dirty="0" err="1"/>
              <a:t>misspeculated</a:t>
            </a:r>
            <a:r>
              <a:rPr lang="en-US" altLang="en-US" sz="1600" dirty="0"/>
              <a:t> tokens</a:t>
            </a:r>
            <a:endParaRPr lang="en-GB" altLang="en-US" sz="1600" dirty="0"/>
          </a:p>
        </p:txBody>
      </p:sp>
      <p:sp>
        <p:nvSpPr>
          <p:cNvPr id="16" name="Rectangle 3"/>
          <p:cNvSpPr txBox="1">
            <a:spLocks/>
          </p:cNvSpPr>
          <p:nvPr/>
        </p:nvSpPr>
        <p:spPr bwMode="auto">
          <a:xfrm>
            <a:off x="2168314" y="3809980"/>
            <a:ext cx="3135598" cy="97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n-US" altLang="en-US" sz="1600" b="1" dirty="0"/>
              <a:t>Save unit:</a:t>
            </a:r>
          </a:p>
          <a:p>
            <a:pPr marL="285750" indent="-285750" algn="just"/>
            <a:r>
              <a:rPr lang="en-US" altLang="en-US" sz="1600" dirty="0"/>
              <a:t>Saves and reissues tokens</a:t>
            </a:r>
            <a:endParaRPr lang="en-GB" altLang="en-US" sz="1600" dirty="0"/>
          </a:p>
        </p:txBody>
      </p:sp>
    </p:spTree>
    <p:extLst>
      <p:ext uri="{BB962C8B-B14F-4D97-AF65-F5344CB8AC3E}">
        <p14:creationId xmlns:p14="http://schemas.microsoft.com/office/powerpoint/2010/main" val="3991876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3FDA8A-BBFB-48A1-88B9-4C7DF46BF3B4}" type="slidenum">
              <a:rPr lang="hr-HR" smtClean="0"/>
              <a:pPr/>
              <a:t>44</a:t>
            </a:fld>
            <a:endParaRPr lang="hr-HR"/>
          </a:p>
        </p:txBody>
      </p:sp>
      <p:sp>
        <p:nvSpPr>
          <p:cNvPr id="50" name="Title 1"/>
          <p:cNvSpPr txBox="1">
            <a:spLocks/>
          </p:cNvSpPr>
          <p:nvPr/>
        </p:nvSpPr>
        <p:spPr>
          <a:xfrm>
            <a:off x="1668016" y="-41998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Increasing Performance</a:t>
            </a:r>
            <a:endParaRPr lang="en-US" sz="3600" baseline="30000" dirty="0"/>
          </a:p>
        </p:txBody>
      </p:sp>
      <p:pic>
        <p:nvPicPr>
          <p:cNvPr id="4" name="Picture 3"/>
          <p:cNvPicPr>
            <a:picLocks noChangeAspect="1"/>
          </p:cNvPicPr>
          <p:nvPr/>
        </p:nvPicPr>
        <p:blipFill rotWithShape="1">
          <a:blip r:embed="rId3"/>
          <a:srcRect l="15196" t="6972" r="53715" b="63939"/>
          <a:stretch/>
        </p:blipFill>
        <p:spPr>
          <a:xfrm>
            <a:off x="2526720" y="2424580"/>
            <a:ext cx="2500588" cy="1316099"/>
          </a:xfrm>
          <a:prstGeom prst="rect">
            <a:avLst/>
          </a:prstGeom>
        </p:spPr>
      </p:pic>
      <p:pic>
        <p:nvPicPr>
          <p:cNvPr id="89" name="Picture 88"/>
          <p:cNvPicPr>
            <a:picLocks noChangeAspect="1"/>
          </p:cNvPicPr>
          <p:nvPr/>
        </p:nvPicPr>
        <p:blipFill rotWithShape="1">
          <a:blip r:embed="rId3"/>
          <a:srcRect l="15196" t="45253" r="53715" b="4710"/>
          <a:stretch/>
        </p:blipFill>
        <p:spPr>
          <a:xfrm>
            <a:off x="2526720" y="4404191"/>
            <a:ext cx="2500588" cy="2263924"/>
          </a:xfrm>
          <a:prstGeom prst="rect">
            <a:avLst/>
          </a:prstGeom>
        </p:spPr>
      </p:pic>
      <p:cxnSp>
        <p:nvCxnSpPr>
          <p:cNvPr id="11" name="Straight Arrow Connector 10"/>
          <p:cNvCxnSpPr/>
          <p:nvPr/>
        </p:nvCxnSpPr>
        <p:spPr>
          <a:xfrm>
            <a:off x="5591944" y="4098935"/>
            <a:ext cx="72008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Rectangle 3"/>
          <p:cNvSpPr txBox="1">
            <a:spLocks/>
          </p:cNvSpPr>
          <p:nvPr/>
        </p:nvSpPr>
        <p:spPr bwMode="auto">
          <a:xfrm>
            <a:off x="2165189" y="1412777"/>
            <a:ext cx="3135598" cy="97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n-US" altLang="en-US" sz="1600" b="1" dirty="0"/>
              <a:t>Commit unit:</a:t>
            </a:r>
          </a:p>
          <a:p>
            <a:pPr marL="285750" indent="-285750" algn="just"/>
            <a:r>
              <a:rPr lang="en-US" altLang="en-US" sz="1600" dirty="0"/>
              <a:t>Stalls speculative tokens</a:t>
            </a:r>
          </a:p>
          <a:p>
            <a:pPr marL="285750" indent="-285750" algn="just"/>
            <a:r>
              <a:rPr lang="en-US" altLang="en-US" sz="1600" dirty="0"/>
              <a:t>Discards </a:t>
            </a:r>
            <a:r>
              <a:rPr lang="en-US" altLang="en-US" sz="1600" dirty="0" err="1"/>
              <a:t>misspeculated</a:t>
            </a:r>
            <a:r>
              <a:rPr lang="en-US" altLang="en-US" sz="1600" dirty="0"/>
              <a:t> tokens</a:t>
            </a:r>
            <a:endParaRPr lang="en-GB" altLang="en-US" sz="1600" dirty="0"/>
          </a:p>
        </p:txBody>
      </p:sp>
      <p:sp>
        <p:nvSpPr>
          <p:cNvPr id="16" name="Rectangle 3"/>
          <p:cNvSpPr txBox="1">
            <a:spLocks/>
          </p:cNvSpPr>
          <p:nvPr/>
        </p:nvSpPr>
        <p:spPr bwMode="auto">
          <a:xfrm>
            <a:off x="2165189" y="3809980"/>
            <a:ext cx="3135598" cy="97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n-US" altLang="en-US" sz="1600" b="1" dirty="0"/>
              <a:t>Save unit:</a:t>
            </a:r>
          </a:p>
          <a:p>
            <a:pPr marL="285750" indent="-285750" algn="just"/>
            <a:r>
              <a:rPr lang="en-US" altLang="en-US" sz="1600" dirty="0"/>
              <a:t>Saves and reissues tokens</a:t>
            </a:r>
            <a:endParaRPr lang="en-GB" altLang="en-US" sz="1600" dirty="0"/>
          </a:p>
        </p:txBody>
      </p:sp>
      <p:sp>
        <p:nvSpPr>
          <p:cNvPr id="17" name="Rectangle 3"/>
          <p:cNvSpPr txBox="1">
            <a:spLocks/>
          </p:cNvSpPr>
          <p:nvPr/>
        </p:nvSpPr>
        <p:spPr bwMode="auto">
          <a:xfrm>
            <a:off x="6704818" y="1412777"/>
            <a:ext cx="3135598" cy="97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n-US" altLang="en-US" sz="1600" b="1" dirty="0"/>
              <a:t>Save-Commit unit:</a:t>
            </a:r>
          </a:p>
          <a:p>
            <a:pPr marL="285750" indent="-285750" algn="just"/>
            <a:r>
              <a:rPr lang="en-US" altLang="en-US" sz="1600" dirty="0"/>
              <a:t>Lets speculative tokens pass</a:t>
            </a:r>
          </a:p>
          <a:p>
            <a:pPr marL="285750" indent="-285750" algn="just"/>
            <a:r>
              <a:rPr lang="en-US" altLang="en-US" sz="1600" dirty="0"/>
              <a:t>Discards </a:t>
            </a:r>
            <a:r>
              <a:rPr lang="en-US" altLang="en-US" sz="1600" dirty="0" err="1"/>
              <a:t>misspeculated</a:t>
            </a:r>
            <a:r>
              <a:rPr lang="en-US" altLang="en-US" sz="1600" dirty="0"/>
              <a:t> tokens</a:t>
            </a:r>
          </a:p>
          <a:p>
            <a:pPr marL="285750" indent="-285750" algn="just"/>
            <a:r>
              <a:rPr lang="en-US" altLang="en-US" sz="1600" dirty="0"/>
              <a:t>Saves and reissues tokens</a:t>
            </a:r>
            <a:endParaRPr lang="en-GB" altLang="en-US" sz="1600" dirty="0"/>
          </a:p>
        </p:txBody>
      </p:sp>
      <p:pic>
        <p:nvPicPr>
          <p:cNvPr id="13" name="Picture 12"/>
          <p:cNvPicPr>
            <a:picLocks noChangeAspect="1"/>
          </p:cNvPicPr>
          <p:nvPr/>
        </p:nvPicPr>
        <p:blipFill rotWithShape="1">
          <a:blip r:embed="rId4"/>
          <a:srcRect l="53003" t="19204" r="20076" b="14135"/>
          <a:stretch/>
        </p:blipFill>
        <p:spPr>
          <a:xfrm>
            <a:off x="7135731" y="2852936"/>
            <a:ext cx="2638404" cy="3674920"/>
          </a:xfrm>
          <a:prstGeom prst="rect">
            <a:avLst/>
          </a:prstGeom>
        </p:spPr>
      </p:pic>
      <p:sp>
        <p:nvSpPr>
          <p:cNvPr id="14" name="Rectangle 13"/>
          <p:cNvSpPr/>
          <p:nvPr/>
        </p:nvSpPr>
        <p:spPr>
          <a:xfrm>
            <a:off x="2165189" y="1339525"/>
            <a:ext cx="3240360" cy="5328591"/>
          </a:xfrm>
          <a:prstGeom prst="rect">
            <a:avLst/>
          </a:prstGeom>
          <a:solidFill>
            <a:schemeClr val="bg1">
              <a:alpha val="3882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1055440" y="836712"/>
            <a:ext cx="9540552" cy="237626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400" smtClean="0">
                <a:latin typeface="+mj-lt"/>
              </a:rPr>
              <a:t>Merging the Save and Commit unit on cyclic paths</a:t>
            </a:r>
            <a:endParaRPr lang="en-US" sz="2400" dirty="0">
              <a:latin typeface="+mj-lt"/>
            </a:endParaRPr>
          </a:p>
        </p:txBody>
      </p:sp>
    </p:spTree>
    <p:extLst>
      <p:ext uri="{BB962C8B-B14F-4D97-AF65-F5344CB8AC3E}">
        <p14:creationId xmlns:p14="http://schemas.microsoft.com/office/powerpoint/2010/main" val="41290982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3FDA8A-BBFB-48A1-88B9-4C7DF46BF3B4}" type="slidenum">
              <a:rPr lang="hr-HR" smtClean="0"/>
              <a:pPr/>
              <a:t>45</a:t>
            </a:fld>
            <a:endParaRPr lang="hr-HR"/>
          </a:p>
        </p:txBody>
      </p:sp>
      <p:sp>
        <p:nvSpPr>
          <p:cNvPr id="50" name="Title 1"/>
          <p:cNvSpPr txBox="1">
            <a:spLocks/>
          </p:cNvSpPr>
          <p:nvPr/>
        </p:nvSpPr>
        <p:spPr>
          <a:xfrm>
            <a:off x="1668016" y="-41998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Increasing Performance</a:t>
            </a:r>
            <a:endParaRPr lang="en-US" sz="3600" baseline="30000" dirty="0"/>
          </a:p>
        </p:txBody>
      </p:sp>
      <p:pic>
        <p:nvPicPr>
          <p:cNvPr id="4" name="Picture 3"/>
          <p:cNvPicPr>
            <a:picLocks noChangeAspect="1"/>
          </p:cNvPicPr>
          <p:nvPr/>
        </p:nvPicPr>
        <p:blipFill rotWithShape="1">
          <a:blip r:embed="rId3"/>
          <a:srcRect l="15196" t="6972" r="53715" b="63939"/>
          <a:stretch/>
        </p:blipFill>
        <p:spPr>
          <a:xfrm>
            <a:off x="2526720" y="2424580"/>
            <a:ext cx="2500588" cy="1316099"/>
          </a:xfrm>
          <a:prstGeom prst="rect">
            <a:avLst/>
          </a:prstGeom>
        </p:spPr>
      </p:pic>
      <p:pic>
        <p:nvPicPr>
          <p:cNvPr id="89" name="Picture 88"/>
          <p:cNvPicPr>
            <a:picLocks noChangeAspect="1"/>
          </p:cNvPicPr>
          <p:nvPr/>
        </p:nvPicPr>
        <p:blipFill rotWithShape="1">
          <a:blip r:embed="rId3"/>
          <a:srcRect l="15196" t="45253" r="53715" b="4710"/>
          <a:stretch/>
        </p:blipFill>
        <p:spPr>
          <a:xfrm>
            <a:off x="2526720" y="4404191"/>
            <a:ext cx="2500588" cy="2263924"/>
          </a:xfrm>
          <a:prstGeom prst="rect">
            <a:avLst/>
          </a:prstGeom>
        </p:spPr>
      </p:pic>
      <p:cxnSp>
        <p:nvCxnSpPr>
          <p:cNvPr id="11" name="Straight Arrow Connector 10"/>
          <p:cNvCxnSpPr/>
          <p:nvPr/>
        </p:nvCxnSpPr>
        <p:spPr>
          <a:xfrm>
            <a:off x="5591944" y="4098935"/>
            <a:ext cx="72008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Rectangle 3"/>
          <p:cNvSpPr txBox="1">
            <a:spLocks/>
          </p:cNvSpPr>
          <p:nvPr/>
        </p:nvSpPr>
        <p:spPr bwMode="auto">
          <a:xfrm>
            <a:off x="2165189" y="1412777"/>
            <a:ext cx="3135598" cy="97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n-US" altLang="en-US" sz="1600" b="1" dirty="0"/>
              <a:t>Commit unit:</a:t>
            </a:r>
          </a:p>
          <a:p>
            <a:pPr marL="285750" indent="-285750" algn="just"/>
            <a:r>
              <a:rPr lang="en-US" altLang="en-US" sz="1600" dirty="0"/>
              <a:t>Stalls speculative tokens</a:t>
            </a:r>
          </a:p>
          <a:p>
            <a:pPr marL="285750" indent="-285750" algn="just"/>
            <a:r>
              <a:rPr lang="en-US" altLang="en-US" sz="1600" dirty="0"/>
              <a:t>Discards </a:t>
            </a:r>
            <a:r>
              <a:rPr lang="en-US" altLang="en-US" sz="1600" dirty="0" err="1"/>
              <a:t>misspeculated</a:t>
            </a:r>
            <a:r>
              <a:rPr lang="en-US" altLang="en-US" sz="1600" dirty="0"/>
              <a:t> tokens</a:t>
            </a:r>
            <a:endParaRPr lang="en-GB" altLang="en-US" sz="1600" dirty="0"/>
          </a:p>
        </p:txBody>
      </p:sp>
      <p:sp>
        <p:nvSpPr>
          <p:cNvPr id="16" name="Rectangle 3"/>
          <p:cNvSpPr txBox="1">
            <a:spLocks/>
          </p:cNvSpPr>
          <p:nvPr/>
        </p:nvSpPr>
        <p:spPr bwMode="auto">
          <a:xfrm>
            <a:off x="2165189" y="3809980"/>
            <a:ext cx="3135598" cy="97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n-US" altLang="en-US" sz="1600" b="1" dirty="0"/>
              <a:t>Save unit:</a:t>
            </a:r>
          </a:p>
          <a:p>
            <a:pPr marL="285750" indent="-285750" algn="just"/>
            <a:r>
              <a:rPr lang="en-US" altLang="en-US" sz="1600" dirty="0"/>
              <a:t>Saves and reissues tokens</a:t>
            </a:r>
            <a:endParaRPr lang="en-GB" altLang="en-US" sz="1600" dirty="0"/>
          </a:p>
        </p:txBody>
      </p:sp>
      <p:sp>
        <p:nvSpPr>
          <p:cNvPr id="17" name="Rectangle 3"/>
          <p:cNvSpPr txBox="1">
            <a:spLocks/>
          </p:cNvSpPr>
          <p:nvPr/>
        </p:nvSpPr>
        <p:spPr bwMode="auto">
          <a:xfrm>
            <a:off x="6704818" y="1412777"/>
            <a:ext cx="3135598" cy="97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n-US" altLang="en-US" sz="1600" b="1" dirty="0"/>
              <a:t>Save-Commit unit:</a:t>
            </a:r>
          </a:p>
          <a:p>
            <a:pPr marL="285750" indent="-285750" algn="just"/>
            <a:r>
              <a:rPr lang="en-US" altLang="en-US" sz="1600" dirty="0"/>
              <a:t>Lets speculative tokens pass</a:t>
            </a:r>
          </a:p>
          <a:p>
            <a:pPr marL="285750" indent="-285750" algn="just"/>
            <a:r>
              <a:rPr lang="en-US" altLang="en-US" sz="1600" dirty="0"/>
              <a:t>Discards </a:t>
            </a:r>
            <a:r>
              <a:rPr lang="en-US" altLang="en-US" sz="1600" dirty="0" err="1"/>
              <a:t>misspeculated</a:t>
            </a:r>
            <a:r>
              <a:rPr lang="en-US" altLang="en-US" sz="1600" dirty="0"/>
              <a:t> tokens</a:t>
            </a:r>
          </a:p>
          <a:p>
            <a:pPr marL="285750" indent="-285750" algn="just"/>
            <a:r>
              <a:rPr lang="en-US" altLang="en-US" sz="1600" dirty="0"/>
              <a:t>Saves and reissues tokens</a:t>
            </a:r>
            <a:endParaRPr lang="en-GB" altLang="en-US" sz="1600" dirty="0"/>
          </a:p>
        </p:txBody>
      </p:sp>
      <p:pic>
        <p:nvPicPr>
          <p:cNvPr id="13" name="Picture 12"/>
          <p:cNvPicPr>
            <a:picLocks noChangeAspect="1"/>
          </p:cNvPicPr>
          <p:nvPr/>
        </p:nvPicPr>
        <p:blipFill rotWithShape="1">
          <a:blip r:embed="rId4"/>
          <a:srcRect l="53003" t="19204" r="20076" b="14135"/>
          <a:stretch/>
        </p:blipFill>
        <p:spPr>
          <a:xfrm>
            <a:off x="7135731" y="2852936"/>
            <a:ext cx="2638404" cy="3674920"/>
          </a:xfrm>
          <a:prstGeom prst="rect">
            <a:avLst/>
          </a:prstGeom>
        </p:spPr>
      </p:pic>
      <p:sp>
        <p:nvSpPr>
          <p:cNvPr id="3" name="Rectangle 2"/>
          <p:cNvSpPr/>
          <p:nvPr/>
        </p:nvSpPr>
        <p:spPr>
          <a:xfrm>
            <a:off x="7641592" y="3219715"/>
            <a:ext cx="665450" cy="288032"/>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165189" y="1339525"/>
            <a:ext cx="3240360" cy="5328591"/>
          </a:xfrm>
          <a:prstGeom prst="rect">
            <a:avLst/>
          </a:prstGeom>
          <a:solidFill>
            <a:schemeClr val="bg1">
              <a:alpha val="3882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1055440" y="836712"/>
            <a:ext cx="9540552" cy="237626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400" smtClean="0">
                <a:latin typeface="+mj-lt"/>
              </a:rPr>
              <a:t>Merging the Save and Commit unit on cyclic paths</a:t>
            </a:r>
            <a:endParaRPr lang="en-US" sz="2400" dirty="0">
              <a:latin typeface="+mj-lt"/>
            </a:endParaRPr>
          </a:p>
        </p:txBody>
      </p:sp>
    </p:spTree>
    <p:extLst>
      <p:ext uri="{BB962C8B-B14F-4D97-AF65-F5344CB8AC3E}">
        <p14:creationId xmlns:p14="http://schemas.microsoft.com/office/powerpoint/2010/main" val="41230770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3FDA8A-BBFB-48A1-88B9-4C7DF46BF3B4}" type="slidenum">
              <a:rPr lang="hr-HR" smtClean="0"/>
              <a:pPr/>
              <a:t>46</a:t>
            </a:fld>
            <a:endParaRPr lang="hr-HR"/>
          </a:p>
        </p:txBody>
      </p:sp>
      <p:sp>
        <p:nvSpPr>
          <p:cNvPr id="50" name="Title 1"/>
          <p:cNvSpPr txBox="1">
            <a:spLocks/>
          </p:cNvSpPr>
          <p:nvPr/>
        </p:nvSpPr>
        <p:spPr>
          <a:xfrm>
            <a:off x="1668016" y="-41998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Increasing Performance</a:t>
            </a:r>
            <a:endParaRPr lang="en-US" sz="3600" baseline="30000" dirty="0"/>
          </a:p>
        </p:txBody>
      </p:sp>
      <p:pic>
        <p:nvPicPr>
          <p:cNvPr id="4" name="Picture 3"/>
          <p:cNvPicPr>
            <a:picLocks noChangeAspect="1"/>
          </p:cNvPicPr>
          <p:nvPr/>
        </p:nvPicPr>
        <p:blipFill rotWithShape="1">
          <a:blip r:embed="rId3"/>
          <a:srcRect l="15196" t="6972" r="53715" b="63939"/>
          <a:stretch/>
        </p:blipFill>
        <p:spPr>
          <a:xfrm>
            <a:off x="2526720" y="2424580"/>
            <a:ext cx="2500588" cy="1316099"/>
          </a:xfrm>
          <a:prstGeom prst="rect">
            <a:avLst/>
          </a:prstGeom>
        </p:spPr>
      </p:pic>
      <p:pic>
        <p:nvPicPr>
          <p:cNvPr id="89" name="Picture 88"/>
          <p:cNvPicPr>
            <a:picLocks noChangeAspect="1"/>
          </p:cNvPicPr>
          <p:nvPr/>
        </p:nvPicPr>
        <p:blipFill rotWithShape="1">
          <a:blip r:embed="rId3"/>
          <a:srcRect l="15196" t="45253" r="53715" b="4710"/>
          <a:stretch/>
        </p:blipFill>
        <p:spPr>
          <a:xfrm>
            <a:off x="2526720" y="4404191"/>
            <a:ext cx="2500588" cy="2263924"/>
          </a:xfrm>
          <a:prstGeom prst="rect">
            <a:avLst/>
          </a:prstGeom>
        </p:spPr>
      </p:pic>
      <p:cxnSp>
        <p:nvCxnSpPr>
          <p:cNvPr id="11" name="Straight Arrow Connector 10"/>
          <p:cNvCxnSpPr/>
          <p:nvPr/>
        </p:nvCxnSpPr>
        <p:spPr>
          <a:xfrm>
            <a:off x="5591944" y="4098935"/>
            <a:ext cx="72008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Rectangle 3"/>
          <p:cNvSpPr txBox="1">
            <a:spLocks/>
          </p:cNvSpPr>
          <p:nvPr/>
        </p:nvSpPr>
        <p:spPr bwMode="auto">
          <a:xfrm>
            <a:off x="2165189" y="1412777"/>
            <a:ext cx="3135598" cy="97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n-US" altLang="en-US" sz="1600" b="1" dirty="0"/>
              <a:t>Commit unit:</a:t>
            </a:r>
          </a:p>
          <a:p>
            <a:pPr marL="285750" indent="-285750" algn="just"/>
            <a:r>
              <a:rPr lang="en-US" altLang="en-US" sz="1600" dirty="0"/>
              <a:t>Stalls speculative tokens</a:t>
            </a:r>
          </a:p>
          <a:p>
            <a:pPr marL="285750" indent="-285750" algn="just"/>
            <a:r>
              <a:rPr lang="en-US" altLang="en-US" sz="1600" dirty="0"/>
              <a:t>Discards </a:t>
            </a:r>
            <a:r>
              <a:rPr lang="en-US" altLang="en-US" sz="1600" dirty="0" err="1"/>
              <a:t>misspeculated</a:t>
            </a:r>
            <a:r>
              <a:rPr lang="en-US" altLang="en-US" sz="1600" dirty="0"/>
              <a:t> tokens</a:t>
            </a:r>
            <a:endParaRPr lang="en-GB" altLang="en-US" sz="1600" dirty="0"/>
          </a:p>
        </p:txBody>
      </p:sp>
      <p:sp>
        <p:nvSpPr>
          <p:cNvPr id="16" name="Rectangle 3"/>
          <p:cNvSpPr txBox="1">
            <a:spLocks/>
          </p:cNvSpPr>
          <p:nvPr/>
        </p:nvSpPr>
        <p:spPr bwMode="auto">
          <a:xfrm>
            <a:off x="2165189" y="3809980"/>
            <a:ext cx="3135598" cy="97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n-US" altLang="en-US" sz="1600" b="1" dirty="0"/>
              <a:t>Save unit:</a:t>
            </a:r>
          </a:p>
          <a:p>
            <a:pPr marL="285750" indent="-285750" algn="just"/>
            <a:r>
              <a:rPr lang="en-US" altLang="en-US" sz="1600" dirty="0"/>
              <a:t>Saves and reissues tokens</a:t>
            </a:r>
            <a:endParaRPr lang="en-GB" altLang="en-US" sz="1600" dirty="0"/>
          </a:p>
        </p:txBody>
      </p:sp>
      <p:sp>
        <p:nvSpPr>
          <p:cNvPr id="17" name="Rectangle 3"/>
          <p:cNvSpPr txBox="1">
            <a:spLocks/>
          </p:cNvSpPr>
          <p:nvPr/>
        </p:nvSpPr>
        <p:spPr bwMode="auto">
          <a:xfrm>
            <a:off x="6704818" y="1412777"/>
            <a:ext cx="3135598" cy="97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n-US" altLang="en-US" sz="1600" b="1" dirty="0"/>
              <a:t>Save-Commit unit:</a:t>
            </a:r>
          </a:p>
          <a:p>
            <a:pPr marL="285750" indent="-285750" algn="just"/>
            <a:r>
              <a:rPr lang="en-US" altLang="en-US" sz="1600" dirty="0"/>
              <a:t>Lets speculative tokens pass</a:t>
            </a:r>
          </a:p>
          <a:p>
            <a:pPr marL="285750" indent="-285750" algn="just"/>
            <a:r>
              <a:rPr lang="en-US" altLang="en-US" sz="1600" dirty="0"/>
              <a:t>Discards </a:t>
            </a:r>
            <a:r>
              <a:rPr lang="en-US" altLang="en-US" sz="1600" dirty="0" err="1"/>
              <a:t>misspeculated</a:t>
            </a:r>
            <a:r>
              <a:rPr lang="en-US" altLang="en-US" sz="1600" dirty="0"/>
              <a:t> tokens</a:t>
            </a:r>
          </a:p>
          <a:p>
            <a:pPr marL="285750" indent="-285750" algn="just"/>
            <a:r>
              <a:rPr lang="en-US" altLang="en-US" sz="1600" dirty="0"/>
              <a:t>Saves and reissues tokens</a:t>
            </a:r>
            <a:endParaRPr lang="en-GB" altLang="en-US" sz="1600" dirty="0"/>
          </a:p>
        </p:txBody>
      </p:sp>
      <p:pic>
        <p:nvPicPr>
          <p:cNvPr id="13" name="Picture 12"/>
          <p:cNvPicPr>
            <a:picLocks noChangeAspect="1"/>
          </p:cNvPicPr>
          <p:nvPr/>
        </p:nvPicPr>
        <p:blipFill rotWithShape="1">
          <a:blip r:embed="rId4"/>
          <a:srcRect l="53003" t="19204" r="20076" b="14135"/>
          <a:stretch/>
        </p:blipFill>
        <p:spPr>
          <a:xfrm>
            <a:off x="7135731" y="2852936"/>
            <a:ext cx="2638404" cy="3674920"/>
          </a:xfrm>
          <a:prstGeom prst="rect">
            <a:avLst/>
          </a:prstGeom>
        </p:spPr>
      </p:pic>
      <p:sp>
        <p:nvSpPr>
          <p:cNvPr id="14" name="Rectangle 13"/>
          <p:cNvSpPr/>
          <p:nvPr/>
        </p:nvSpPr>
        <p:spPr>
          <a:xfrm>
            <a:off x="7830965" y="4501090"/>
            <a:ext cx="678602" cy="656102"/>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165189" y="1339525"/>
            <a:ext cx="3240360" cy="5328591"/>
          </a:xfrm>
          <a:prstGeom prst="rect">
            <a:avLst/>
          </a:prstGeom>
          <a:solidFill>
            <a:schemeClr val="bg1">
              <a:alpha val="3882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txBox="1">
            <a:spLocks/>
          </p:cNvSpPr>
          <p:nvPr/>
        </p:nvSpPr>
        <p:spPr>
          <a:xfrm>
            <a:off x="1055440" y="836712"/>
            <a:ext cx="9540552" cy="237626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400" smtClean="0">
                <a:latin typeface="+mj-lt"/>
              </a:rPr>
              <a:t>Merging the Save and Commit unit on cyclic paths</a:t>
            </a:r>
            <a:endParaRPr lang="en-US" sz="2400" dirty="0">
              <a:latin typeface="+mj-lt"/>
            </a:endParaRPr>
          </a:p>
        </p:txBody>
      </p:sp>
    </p:spTree>
    <p:extLst>
      <p:ext uri="{BB962C8B-B14F-4D97-AF65-F5344CB8AC3E}">
        <p14:creationId xmlns:p14="http://schemas.microsoft.com/office/powerpoint/2010/main" val="14373712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3FDA8A-BBFB-48A1-88B9-4C7DF46BF3B4}" type="slidenum">
              <a:rPr lang="hr-HR" smtClean="0"/>
              <a:pPr/>
              <a:t>47</a:t>
            </a:fld>
            <a:endParaRPr lang="hr-HR"/>
          </a:p>
        </p:txBody>
      </p:sp>
      <p:sp>
        <p:nvSpPr>
          <p:cNvPr id="50" name="Title 1"/>
          <p:cNvSpPr txBox="1">
            <a:spLocks/>
          </p:cNvSpPr>
          <p:nvPr/>
        </p:nvSpPr>
        <p:spPr>
          <a:xfrm>
            <a:off x="1668016" y="-41998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Increasing Performance</a:t>
            </a:r>
            <a:endParaRPr lang="en-US" sz="3600" baseline="30000" dirty="0"/>
          </a:p>
        </p:txBody>
      </p:sp>
      <p:pic>
        <p:nvPicPr>
          <p:cNvPr id="4" name="Picture 3"/>
          <p:cNvPicPr>
            <a:picLocks noChangeAspect="1"/>
          </p:cNvPicPr>
          <p:nvPr/>
        </p:nvPicPr>
        <p:blipFill rotWithShape="1">
          <a:blip r:embed="rId3"/>
          <a:srcRect l="15196" t="6972" r="53715" b="63939"/>
          <a:stretch/>
        </p:blipFill>
        <p:spPr>
          <a:xfrm>
            <a:off x="2526720" y="2424580"/>
            <a:ext cx="2500588" cy="1316099"/>
          </a:xfrm>
          <a:prstGeom prst="rect">
            <a:avLst/>
          </a:prstGeom>
        </p:spPr>
      </p:pic>
      <p:pic>
        <p:nvPicPr>
          <p:cNvPr id="89" name="Picture 88"/>
          <p:cNvPicPr>
            <a:picLocks noChangeAspect="1"/>
          </p:cNvPicPr>
          <p:nvPr/>
        </p:nvPicPr>
        <p:blipFill rotWithShape="1">
          <a:blip r:embed="rId3"/>
          <a:srcRect l="15196" t="45253" r="53715" b="4710"/>
          <a:stretch/>
        </p:blipFill>
        <p:spPr>
          <a:xfrm>
            <a:off x="2526720" y="4404191"/>
            <a:ext cx="2500588" cy="2263924"/>
          </a:xfrm>
          <a:prstGeom prst="rect">
            <a:avLst/>
          </a:prstGeom>
        </p:spPr>
      </p:pic>
      <p:cxnSp>
        <p:nvCxnSpPr>
          <p:cNvPr id="11" name="Straight Arrow Connector 10"/>
          <p:cNvCxnSpPr/>
          <p:nvPr/>
        </p:nvCxnSpPr>
        <p:spPr>
          <a:xfrm>
            <a:off x="5591944" y="4098935"/>
            <a:ext cx="72008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Rectangle 3"/>
          <p:cNvSpPr txBox="1">
            <a:spLocks/>
          </p:cNvSpPr>
          <p:nvPr/>
        </p:nvSpPr>
        <p:spPr bwMode="auto">
          <a:xfrm>
            <a:off x="2165189" y="1412777"/>
            <a:ext cx="3135598" cy="97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n-US" altLang="en-US" sz="1600" b="1" dirty="0"/>
              <a:t>Commit unit:</a:t>
            </a:r>
          </a:p>
          <a:p>
            <a:pPr marL="285750" indent="-285750" algn="just"/>
            <a:r>
              <a:rPr lang="en-US" altLang="en-US" sz="1600" dirty="0"/>
              <a:t>Stalls speculative tokens</a:t>
            </a:r>
          </a:p>
          <a:p>
            <a:pPr marL="285750" indent="-285750" algn="just"/>
            <a:r>
              <a:rPr lang="en-US" altLang="en-US" sz="1600" dirty="0"/>
              <a:t>Discards </a:t>
            </a:r>
            <a:r>
              <a:rPr lang="en-US" altLang="en-US" sz="1600" dirty="0" err="1"/>
              <a:t>misspeculated</a:t>
            </a:r>
            <a:r>
              <a:rPr lang="en-US" altLang="en-US" sz="1600" dirty="0"/>
              <a:t> tokens</a:t>
            </a:r>
            <a:endParaRPr lang="en-GB" altLang="en-US" sz="1600" dirty="0"/>
          </a:p>
        </p:txBody>
      </p:sp>
      <p:sp>
        <p:nvSpPr>
          <p:cNvPr id="16" name="Rectangle 3"/>
          <p:cNvSpPr txBox="1">
            <a:spLocks/>
          </p:cNvSpPr>
          <p:nvPr/>
        </p:nvSpPr>
        <p:spPr bwMode="auto">
          <a:xfrm>
            <a:off x="2165189" y="3809980"/>
            <a:ext cx="3135598" cy="97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n-US" altLang="en-US" sz="1600" b="1" dirty="0"/>
              <a:t>Save unit:</a:t>
            </a:r>
          </a:p>
          <a:p>
            <a:pPr marL="285750" indent="-285750" algn="just"/>
            <a:r>
              <a:rPr lang="en-US" altLang="en-US" sz="1600" dirty="0"/>
              <a:t>Saves and reissues tokens</a:t>
            </a:r>
            <a:endParaRPr lang="en-GB" altLang="en-US" sz="1600" dirty="0"/>
          </a:p>
        </p:txBody>
      </p:sp>
      <p:sp>
        <p:nvSpPr>
          <p:cNvPr id="17" name="Rectangle 3"/>
          <p:cNvSpPr txBox="1">
            <a:spLocks/>
          </p:cNvSpPr>
          <p:nvPr/>
        </p:nvSpPr>
        <p:spPr bwMode="auto">
          <a:xfrm>
            <a:off x="6704818" y="1412777"/>
            <a:ext cx="3135598" cy="97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n-US" altLang="en-US" sz="1600" b="1" dirty="0"/>
              <a:t>Save-Commit unit:</a:t>
            </a:r>
          </a:p>
          <a:p>
            <a:pPr marL="285750" indent="-285750" algn="just"/>
            <a:r>
              <a:rPr lang="en-US" altLang="en-US" sz="1600" dirty="0"/>
              <a:t>Lets speculative tokens pass</a:t>
            </a:r>
          </a:p>
          <a:p>
            <a:pPr marL="285750" indent="-285750" algn="just"/>
            <a:r>
              <a:rPr lang="en-US" altLang="en-US" sz="1600" dirty="0"/>
              <a:t>Discards </a:t>
            </a:r>
            <a:r>
              <a:rPr lang="en-US" altLang="en-US" sz="1600" dirty="0" err="1"/>
              <a:t>misspeculated</a:t>
            </a:r>
            <a:r>
              <a:rPr lang="en-US" altLang="en-US" sz="1600" dirty="0"/>
              <a:t> tokens</a:t>
            </a:r>
          </a:p>
          <a:p>
            <a:pPr marL="285750" indent="-285750" algn="just"/>
            <a:r>
              <a:rPr lang="en-US" altLang="en-US" sz="1600" dirty="0"/>
              <a:t>Saves and reissues tokens</a:t>
            </a:r>
            <a:endParaRPr lang="en-GB" altLang="en-US" sz="1600" dirty="0"/>
          </a:p>
        </p:txBody>
      </p:sp>
      <p:pic>
        <p:nvPicPr>
          <p:cNvPr id="13" name="Picture 12"/>
          <p:cNvPicPr>
            <a:picLocks noChangeAspect="1"/>
          </p:cNvPicPr>
          <p:nvPr/>
        </p:nvPicPr>
        <p:blipFill rotWithShape="1">
          <a:blip r:embed="rId4"/>
          <a:srcRect l="53003" t="19204" r="20076" b="14135"/>
          <a:stretch/>
        </p:blipFill>
        <p:spPr>
          <a:xfrm>
            <a:off x="7135731" y="2852936"/>
            <a:ext cx="2638404" cy="3674920"/>
          </a:xfrm>
          <a:prstGeom prst="rect">
            <a:avLst/>
          </a:prstGeom>
        </p:spPr>
      </p:pic>
      <p:sp>
        <p:nvSpPr>
          <p:cNvPr id="14" name="Rectangle 13"/>
          <p:cNvSpPr/>
          <p:nvPr/>
        </p:nvSpPr>
        <p:spPr>
          <a:xfrm>
            <a:off x="7827787" y="5301208"/>
            <a:ext cx="681780" cy="296062"/>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165189" y="1339525"/>
            <a:ext cx="3240360" cy="5328591"/>
          </a:xfrm>
          <a:prstGeom prst="rect">
            <a:avLst/>
          </a:prstGeom>
          <a:solidFill>
            <a:schemeClr val="bg1">
              <a:alpha val="3882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txBox="1">
            <a:spLocks/>
          </p:cNvSpPr>
          <p:nvPr/>
        </p:nvSpPr>
        <p:spPr>
          <a:xfrm>
            <a:off x="1055440" y="836712"/>
            <a:ext cx="9540552" cy="237626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400" smtClean="0">
                <a:latin typeface="+mj-lt"/>
              </a:rPr>
              <a:t>Merging the Save and Commit unit on cyclic paths</a:t>
            </a:r>
            <a:endParaRPr lang="en-US" sz="2400" dirty="0">
              <a:latin typeface="+mj-lt"/>
            </a:endParaRPr>
          </a:p>
        </p:txBody>
      </p:sp>
    </p:spTree>
    <p:extLst>
      <p:ext uri="{BB962C8B-B14F-4D97-AF65-F5344CB8AC3E}">
        <p14:creationId xmlns:p14="http://schemas.microsoft.com/office/powerpoint/2010/main" val="40573415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3FDA8A-BBFB-48A1-88B9-4C7DF46BF3B4}" type="slidenum">
              <a:rPr lang="hr-HR" smtClean="0"/>
              <a:pPr/>
              <a:t>48</a:t>
            </a:fld>
            <a:endParaRPr lang="hr-HR"/>
          </a:p>
        </p:txBody>
      </p:sp>
      <p:sp>
        <p:nvSpPr>
          <p:cNvPr id="50" name="Title 1"/>
          <p:cNvSpPr txBox="1">
            <a:spLocks/>
          </p:cNvSpPr>
          <p:nvPr/>
        </p:nvSpPr>
        <p:spPr>
          <a:xfrm>
            <a:off x="1668016" y="-41998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Increasing Performance</a:t>
            </a:r>
            <a:endParaRPr lang="en-US" sz="3600" baseline="30000" dirty="0"/>
          </a:p>
        </p:txBody>
      </p:sp>
      <p:pic>
        <p:nvPicPr>
          <p:cNvPr id="4" name="Picture 3"/>
          <p:cNvPicPr>
            <a:picLocks noChangeAspect="1"/>
          </p:cNvPicPr>
          <p:nvPr/>
        </p:nvPicPr>
        <p:blipFill rotWithShape="1">
          <a:blip r:embed="rId3"/>
          <a:srcRect l="15196" t="6972" r="53715" b="63939"/>
          <a:stretch/>
        </p:blipFill>
        <p:spPr>
          <a:xfrm>
            <a:off x="2526720" y="2424580"/>
            <a:ext cx="2500588" cy="1316099"/>
          </a:xfrm>
          <a:prstGeom prst="rect">
            <a:avLst/>
          </a:prstGeom>
        </p:spPr>
      </p:pic>
      <p:pic>
        <p:nvPicPr>
          <p:cNvPr id="89" name="Picture 88"/>
          <p:cNvPicPr>
            <a:picLocks noChangeAspect="1"/>
          </p:cNvPicPr>
          <p:nvPr/>
        </p:nvPicPr>
        <p:blipFill rotWithShape="1">
          <a:blip r:embed="rId3"/>
          <a:srcRect l="15196" t="45253" r="53715" b="4710"/>
          <a:stretch/>
        </p:blipFill>
        <p:spPr>
          <a:xfrm>
            <a:off x="2526720" y="4404191"/>
            <a:ext cx="2500588" cy="2263924"/>
          </a:xfrm>
          <a:prstGeom prst="rect">
            <a:avLst/>
          </a:prstGeom>
        </p:spPr>
      </p:pic>
      <p:cxnSp>
        <p:nvCxnSpPr>
          <p:cNvPr id="11" name="Straight Arrow Connector 10"/>
          <p:cNvCxnSpPr/>
          <p:nvPr/>
        </p:nvCxnSpPr>
        <p:spPr>
          <a:xfrm>
            <a:off x="5591944" y="4098935"/>
            <a:ext cx="72008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Rectangle 3"/>
          <p:cNvSpPr txBox="1">
            <a:spLocks/>
          </p:cNvSpPr>
          <p:nvPr/>
        </p:nvSpPr>
        <p:spPr bwMode="auto">
          <a:xfrm>
            <a:off x="2165189" y="1412777"/>
            <a:ext cx="3135598" cy="97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n-US" altLang="en-US" sz="1600" b="1" dirty="0"/>
              <a:t>Commit unit:</a:t>
            </a:r>
          </a:p>
          <a:p>
            <a:pPr marL="285750" indent="-285750" algn="just"/>
            <a:r>
              <a:rPr lang="en-US" altLang="en-US" sz="1600" dirty="0"/>
              <a:t>Stalls speculative tokens</a:t>
            </a:r>
          </a:p>
          <a:p>
            <a:pPr marL="285750" indent="-285750" algn="just"/>
            <a:r>
              <a:rPr lang="en-US" altLang="en-US" sz="1600" dirty="0"/>
              <a:t>Discards </a:t>
            </a:r>
            <a:r>
              <a:rPr lang="en-US" altLang="en-US" sz="1600" dirty="0" err="1"/>
              <a:t>misspeculated</a:t>
            </a:r>
            <a:r>
              <a:rPr lang="en-US" altLang="en-US" sz="1600" dirty="0"/>
              <a:t> tokens</a:t>
            </a:r>
            <a:endParaRPr lang="en-GB" altLang="en-US" sz="1600" dirty="0"/>
          </a:p>
        </p:txBody>
      </p:sp>
      <p:sp>
        <p:nvSpPr>
          <p:cNvPr id="16" name="Rectangle 3"/>
          <p:cNvSpPr txBox="1">
            <a:spLocks/>
          </p:cNvSpPr>
          <p:nvPr/>
        </p:nvSpPr>
        <p:spPr bwMode="auto">
          <a:xfrm>
            <a:off x="2165189" y="3809980"/>
            <a:ext cx="3135598" cy="97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n-US" altLang="en-US" sz="1600" b="1" dirty="0"/>
              <a:t>Save unit:</a:t>
            </a:r>
          </a:p>
          <a:p>
            <a:pPr marL="285750" indent="-285750" algn="just"/>
            <a:r>
              <a:rPr lang="en-US" altLang="en-US" sz="1600" dirty="0"/>
              <a:t>Saves and reissues tokens</a:t>
            </a:r>
            <a:endParaRPr lang="en-GB" altLang="en-US" sz="1600" dirty="0"/>
          </a:p>
        </p:txBody>
      </p:sp>
      <p:sp>
        <p:nvSpPr>
          <p:cNvPr id="17" name="Rectangle 3"/>
          <p:cNvSpPr txBox="1">
            <a:spLocks/>
          </p:cNvSpPr>
          <p:nvPr/>
        </p:nvSpPr>
        <p:spPr bwMode="auto">
          <a:xfrm>
            <a:off x="6704818" y="1412777"/>
            <a:ext cx="3135598" cy="97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n-US" altLang="en-US" sz="1600" b="1" dirty="0"/>
              <a:t>Save-Commit unit:</a:t>
            </a:r>
          </a:p>
          <a:p>
            <a:pPr marL="285750" indent="-285750" algn="just"/>
            <a:r>
              <a:rPr lang="en-US" altLang="en-US" sz="1600" dirty="0"/>
              <a:t>Lets speculative tokens pass</a:t>
            </a:r>
          </a:p>
          <a:p>
            <a:pPr marL="285750" indent="-285750" algn="just"/>
            <a:r>
              <a:rPr lang="en-US" altLang="en-US" sz="1600" dirty="0"/>
              <a:t>Discards </a:t>
            </a:r>
            <a:r>
              <a:rPr lang="en-US" altLang="en-US" sz="1600" dirty="0" err="1"/>
              <a:t>misspeculated</a:t>
            </a:r>
            <a:r>
              <a:rPr lang="en-US" altLang="en-US" sz="1600" dirty="0"/>
              <a:t> tokens</a:t>
            </a:r>
          </a:p>
          <a:p>
            <a:pPr marL="285750" indent="-285750" algn="just"/>
            <a:r>
              <a:rPr lang="en-US" altLang="en-US" sz="1600" dirty="0"/>
              <a:t>Saves and reissues tokens</a:t>
            </a:r>
            <a:endParaRPr lang="en-GB" altLang="en-US" sz="1600" dirty="0"/>
          </a:p>
        </p:txBody>
      </p:sp>
      <p:pic>
        <p:nvPicPr>
          <p:cNvPr id="13" name="Picture 12"/>
          <p:cNvPicPr>
            <a:picLocks noChangeAspect="1"/>
          </p:cNvPicPr>
          <p:nvPr/>
        </p:nvPicPr>
        <p:blipFill rotWithShape="1">
          <a:blip r:embed="rId4"/>
          <a:srcRect l="53003" t="19204" r="20076" b="14135"/>
          <a:stretch/>
        </p:blipFill>
        <p:spPr>
          <a:xfrm>
            <a:off x="7135731" y="2852936"/>
            <a:ext cx="2638404" cy="3674920"/>
          </a:xfrm>
          <a:prstGeom prst="rect">
            <a:avLst/>
          </a:prstGeom>
        </p:spPr>
      </p:pic>
      <p:sp>
        <p:nvSpPr>
          <p:cNvPr id="14" name="Rectangle 13"/>
          <p:cNvSpPr/>
          <p:nvPr/>
        </p:nvSpPr>
        <p:spPr>
          <a:xfrm>
            <a:off x="9110487" y="3150935"/>
            <a:ext cx="681780" cy="422081"/>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165189" y="1339525"/>
            <a:ext cx="3240360" cy="5328591"/>
          </a:xfrm>
          <a:prstGeom prst="rect">
            <a:avLst/>
          </a:prstGeom>
          <a:solidFill>
            <a:schemeClr val="bg1">
              <a:alpha val="3882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092355" y="5163704"/>
            <a:ext cx="681780" cy="422081"/>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p:cNvSpPr txBox="1">
            <a:spLocks/>
          </p:cNvSpPr>
          <p:nvPr/>
        </p:nvSpPr>
        <p:spPr>
          <a:xfrm>
            <a:off x="1055440" y="836712"/>
            <a:ext cx="9540552" cy="237626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400" smtClean="0">
                <a:latin typeface="+mj-lt"/>
              </a:rPr>
              <a:t>Merging the Save and Commit unit on cyclic paths</a:t>
            </a:r>
            <a:endParaRPr lang="en-US" sz="2400" dirty="0">
              <a:latin typeface="+mj-lt"/>
            </a:endParaRPr>
          </a:p>
        </p:txBody>
      </p:sp>
    </p:spTree>
    <p:extLst>
      <p:ext uri="{BB962C8B-B14F-4D97-AF65-F5344CB8AC3E}">
        <p14:creationId xmlns:p14="http://schemas.microsoft.com/office/powerpoint/2010/main" val="38982198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l="13251" r="54728" b="10835"/>
          <a:stretch/>
        </p:blipFill>
        <p:spPr>
          <a:xfrm>
            <a:off x="2255169" y="1684068"/>
            <a:ext cx="3264768" cy="5113532"/>
          </a:xfrm>
          <a:prstGeom prst="rect">
            <a:avLst/>
          </a:prstGeom>
        </p:spPr>
      </p:pic>
      <p:sp>
        <p:nvSpPr>
          <p:cNvPr id="4" name="Slide Number Placeholder 3"/>
          <p:cNvSpPr>
            <a:spLocks noGrp="1"/>
          </p:cNvSpPr>
          <p:nvPr>
            <p:ph type="sldNum" sz="quarter" idx="12"/>
          </p:nvPr>
        </p:nvSpPr>
        <p:spPr/>
        <p:txBody>
          <a:bodyPr/>
          <a:lstStyle/>
          <a:p>
            <a:fld id="{A33FDA8A-BBFB-48A1-88B9-4C7DF46BF3B4}" type="slidenum">
              <a:rPr lang="hr-HR" smtClean="0"/>
              <a:pPr/>
              <a:t>49</a:t>
            </a:fld>
            <a:endParaRPr lang="hr-HR"/>
          </a:p>
        </p:txBody>
      </p:sp>
      <p:sp>
        <p:nvSpPr>
          <p:cNvPr id="6" name="Title 1"/>
          <p:cNvSpPr txBox="1">
            <a:spLocks/>
          </p:cNvSpPr>
          <p:nvPr/>
        </p:nvSpPr>
        <p:spPr>
          <a:xfrm>
            <a:off x="1668016" y="-41998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Increasing Performance</a:t>
            </a:r>
            <a:endParaRPr lang="en-US" sz="3600" baseline="30000" dirty="0"/>
          </a:p>
        </p:txBody>
      </p:sp>
      <p:sp>
        <p:nvSpPr>
          <p:cNvPr id="9" name="Oval 8">
            <a:extLst>
              <a:ext uri="{FF2B5EF4-FFF2-40B4-BE49-F238E27FC236}">
                <a16:creationId xmlns:a16="http://schemas.microsoft.com/office/drawing/2014/main" id="{6D289546-B525-4ADD-BDBA-C3D6DA95D03C}"/>
              </a:ext>
            </a:extLst>
          </p:cNvPr>
          <p:cNvSpPr/>
          <p:nvPr/>
        </p:nvSpPr>
        <p:spPr>
          <a:xfrm>
            <a:off x="3961886" y="2578813"/>
            <a:ext cx="274638" cy="274637"/>
          </a:xfrm>
          <a:prstGeom prst="ellipse">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dirty="0"/>
          </a:p>
          <a:p>
            <a:pPr algn="ctr">
              <a:defRPr/>
            </a:pPr>
            <a:endParaRPr lang="en-US" dirty="0"/>
          </a:p>
        </p:txBody>
      </p:sp>
      <p:cxnSp>
        <p:nvCxnSpPr>
          <p:cNvPr id="10" name="Curved Connector 9"/>
          <p:cNvCxnSpPr/>
          <p:nvPr/>
        </p:nvCxnSpPr>
        <p:spPr>
          <a:xfrm>
            <a:off x="4236524" y="2774408"/>
            <a:ext cx="822960" cy="914400"/>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flipH="1">
            <a:off x="2956046" y="2791192"/>
            <a:ext cx="1005840" cy="1645920"/>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rot="5400000">
            <a:off x="3638165" y="3299604"/>
            <a:ext cx="914400" cy="3839"/>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1055440" y="836712"/>
            <a:ext cx="9540552" cy="2376264"/>
          </a:xfrm>
        </p:spPr>
        <p:txBody>
          <a:bodyPr>
            <a:noAutofit/>
          </a:bodyPr>
          <a:lstStyle/>
          <a:p>
            <a:r>
              <a:rPr lang="en-US" sz="2400" dirty="0">
                <a:latin typeface="+mj-lt"/>
              </a:rPr>
              <a:t>Merging the Save and Commit unit on cyclic paths</a:t>
            </a:r>
          </a:p>
        </p:txBody>
      </p:sp>
    </p:spTree>
    <p:extLst>
      <p:ext uri="{BB962C8B-B14F-4D97-AF65-F5344CB8AC3E}">
        <p14:creationId xmlns:p14="http://schemas.microsoft.com/office/powerpoint/2010/main" val="1257700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3FDA8A-BBFB-48A1-88B9-4C7DF46BF3B4}" type="slidenum">
              <a:rPr lang="hr-HR" smtClean="0"/>
              <a:pPr/>
              <a:t>5</a:t>
            </a:fld>
            <a:endParaRPr lang="hr-HR"/>
          </a:p>
        </p:txBody>
      </p:sp>
      <p:sp>
        <p:nvSpPr>
          <p:cNvPr id="8" name="Rectangle 7"/>
          <p:cNvSpPr>
            <a:spLocks noGrp="1"/>
          </p:cNvSpPr>
          <p:nvPr/>
        </p:nvSpPr>
        <p:spPr bwMode="auto">
          <a:xfrm>
            <a:off x="1685417" y="899682"/>
            <a:ext cx="8748713"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GB" altLang="en-US" sz="2000" dirty="0"/>
          </a:p>
        </p:txBody>
      </p:sp>
      <p:sp>
        <p:nvSpPr>
          <p:cNvPr id="5" name="Content Placeholder 2"/>
          <p:cNvSpPr txBox="1">
            <a:spLocks noChangeArrowheads="1"/>
          </p:cNvSpPr>
          <p:nvPr/>
        </p:nvSpPr>
        <p:spPr bwMode="auto">
          <a:xfrm>
            <a:off x="6661150" y="1009055"/>
            <a:ext cx="31686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
                <a:srgbClr val="9BBB59"/>
              </a:buClr>
              <a:buSzPct val="95000"/>
              <a:buFont typeface="Wingdings 2" panose="05020102010507070707" pitchFamily="18" charset="2"/>
              <a:buNone/>
            </a:pPr>
            <a:r>
              <a:rPr lang="en-US" altLang="en-US" sz="1400" dirty="0">
                <a:latin typeface="Consolas" panose="020B0609020204030204" pitchFamily="49" charset="0"/>
                <a:ea typeface="Consolas" panose="020B0609020204030204" pitchFamily="49" charset="0"/>
                <a:cs typeface="Consolas" panose="020B0609020204030204" pitchFamily="49" charset="0"/>
              </a:rPr>
              <a:t>1</a:t>
            </a:r>
            <a:r>
              <a:rPr lang="hr-HR" altLang="en-US" sz="1400" dirty="0">
                <a:latin typeface="Consolas" panose="020B0609020204030204" pitchFamily="49" charset="0"/>
                <a:ea typeface="Consolas" panose="020B0609020204030204" pitchFamily="49" charset="0"/>
                <a:cs typeface="Consolas" panose="020B0609020204030204" pitchFamily="49" charset="0"/>
              </a:rPr>
              <a:t>: a[0]=50.0; b[0]=30.0 </a:t>
            </a:r>
          </a:p>
          <a:p>
            <a:pPr eaLnBrk="1" hangingPunct="1">
              <a:spcBef>
                <a:spcPct val="0"/>
              </a:spcBef>
              <a:buClr>
                <a:srgbClr val="9BBB59"/>
              </a:buClr>
              <a:buSzPct val="95000"/>
              <a:buFont typeface="Wingdings 2" panose="05020102010507070707" pitchFamily="18" charset="2"/>
              <a:buNone/>
            </a:pPr>
            <a:r>
              <a:rPr lang="en-US" altLang="en-US" sz="1400" dirty="0">
                <a:latin typeface="Consolas" panose="020B0609020204030204" pitchFamily="49" charset="0"/>
                <a:ea typeface="Consolas" panose="020B0609020204030204" pitchFamily="49" charset="0"/>
                <a:cs typeface="Consolas" panose="020B0609020204030204" pitchFamily="49" charset="0"/>
              </a:rPr>
              <a:t>2</a:t>
            </a:r>
            <a:r>
              <a:rPr lang="hr-HR" altLang="en-US" sz="1400" dirty="0">
                <a:latin typeface="Consolas" panose="020B0609020204030204" pitchFamily="49" charset="0"/>
                <a:ea typeface="Consolas" panose="020B0609020204030204" pitchFamily="49" charset="0"/>
                <a:cs typeface="Consolas" panose="020B0609020204030204" pitchFamily="49" charset="0"/>
              </a:rPr>
              <a:t>: a[1]=40.0; b[1]=</a:t>
            </a:r>
            <a:r>
              <a:rPr lang="en-US" altLang="en-US" sz="1400" dirty="0">
                <a:latin typeface="Consolas" panose="020B0609020204030204" pitchFamily="49" charset="0"/>
                <a:ea typeface="Consolas" panose="020B0609020204030204" pitchFamily="49" charset="0"/>
                <a:cs typeface="Consolas" panose="020B0609020204030204" pitchFamily="49" charset="0"/>
              </a:rPr>
              <a:t>4</a:t>
            </a:r>
            <a:r>
              <a:rPr lang="hr-HR" altLang="en-US" sz="1400" dirty="0">
                <a:latin typeface="Consolas" panose="020B0609020204030204" pitchFamily="49" charset="0"/>
                <a:ea typeface="Consolas" panose="020B0609020204030204" pitchFamily="49" charset="0"/>
                <a:cs typeface="Consolas" panose="020B0609020204030204" pitchFamily="49" charset="0"/>
              </a:rPr>
              <a:t>0.0</a:t>
            </a:r>
          </a:p>
          <a:p>
            <a:pPr eaLnBrk="1" hangingPunct="1">
              <a:spcBef>
                <a:spcPct val="0"/>
              </a:spcBef>
              <a:buClr>
                <a:srgbClr val="9BBB59"/>
              </a:buClr>
              <a:buSzPct val="95000"/>
              <a:buFont typeface="Wingdings 2" panose="05020102010507070707" pitchFamily="18" charset="2"/>
              <a:buNone/>
            </a:pPr>
            <a:r>
              <a:rPr lang="en-US" altLang="en-US" sz="1400" dirty="0">
                <a:latin typeface="Consolas" panose="020B0609020204030204" pitchFamily="49" charset="0"/>
                <a:ea typeface="Consolas" panose="020B0609020204030204" pitchFamily="49" charset="0"/>
                <a:cs typeface="Consolas" panose="020B0609020204030204" pitchFamily="49" charset="0"/>
              </a:rPr>
              <a:t>3</a:t>
            </a:r>
            <a:r>
              <a:rPr lang="hr-HR" altLang="en-US" sz="1400" dirty="0">
                <a:latin typeface="Consolas" panose="020B0609020204030204" pitchFamily="49" charset="0"/>
                <a:ea typeface="Consolas" panose="020B0609020204030204" pitchFamily="49" charset="0"/>
                <a:cs typeface="Consolas" panose="020B0609020204030204" pitchFamily="49" charset="0"/>
              </a:rPr>
              <a:t>: a[2]=50.0; b[2]=60.0 → </a:t>
            </a:r>
            <a:r>
              <a:rPr lang="hr-HR" altLang="en-US" sz="1400" b="1" dirty="0">
                <a:solidFill>
                  <a:srgbClr val="FF0000"/>
                </a:solidFill>
                <a:latin typeface="Consolas" panose="020B0609020204030204" pitchFamily="49" charset="0"/>
                <a:ea typeface="Consolas" panose="020B0609020204030204" pitchFamily="49" charset="0"/>
                <a:cs typeface="Consolas" panose="020B0609020204030204" pitchFamily="49" charset="0"/>
              </a:rPr>
              <a:t>exit</a:t>
            </a:r>
            <a:r>
              <a:rPr lang="hr-HR" altLang="en-US" sz="1400" dirty="0">
                <a:latin typeface="Consolas" panose="020B0609020204030204" pitchFamily="49" charset="0"/>
                <a:ea typeface="Consolas" panose="020B0609020204030204" pitchFamily="49" charset="0"/>
                <a:cs typeface="Consolas" panose="020B0609020204030204" pitchFamily="49" charset="0"/>
              </a:rPr>
              <a:t> </a:t>
            </a:r>
            <a:endParaRPr lang="en-US" altLang="en-US" sz="1400" dirty="0">
              <a:latin typeface="Consolas" panose="020B0609020204030204" pitchFamily="49" charset="0"/>
              <a:ea typeface="Consolas" panose="020B0609020204030204" pitchFamily="49" charset="0"/>
              <a:cs typeface="Consolas" panose="020B0609020204030204" pitchFamily="49" charset="0"/>
            </a:endParaRPr>
          </a:p>
        </p:txBody>
      </p:sp>
      <p:sp>
        <p:nvSpPr>
          <p:cNvPr id="9" name="Title 1"/>
          <p:cNvSpPr>
            <a:spLocks noGrp="1"/>
          </p:cNvSpPr>
          <p:nvPr>
            <p:ph type="title"/>
          </p:nvPr>
        </p:nvSpPr>
        <p:spPr>
          <a:xfrm>
            <a:off x="1668016" y="-228600"/>
            <a:ext cx="8964488" cy="1143000"/>
          </a:xfrm>
        </p:spPr>
        <p:txBody>
          <a:bodyPr>
            <a:normAutofit/>
          </a:bodyPr>
          <a:lstStyle/>
          <a:p>
            <a:pPr algn="ctr"/>
            <a:r>
              <a:rPr lang="en-US" sz="3600" dirty="0" err="1"/>
              <a:t>Nonspeculative</a:t>
            </a:r>
            <a:r>
              <a:rPr lang="en-US" sz="3600" dirty="0"/>
              <a:t> vs. Speculative System</a:t>
            </a:r>
          </a:p>
        </p:txBody>
      </p:sp>
      <p:pic>
        <p:nvPicPr>
          <p:cNvPr id="12" name="Picture 11"/>
          <p:cNvPicPr>
            <a:picLocks noChangeAspect="1"/>
          </p:cNvPicPr>
          <p:nvPr/>
        </p:nvPicPr>
        <p:blipFill rotWithShape="1">
          <a:blip r:embed="rId3"/>
          <a:srcRect l="2365" t="4177" r="13042" b="63987"/>
          <a:stretch/>
        </p:blipFill>
        <p:spPr>
          <a:xfrm>
            <a:off x="2062377" y="2729380"/>
            <a:ext cx="8067246" cy="1707733"/>
          </a:xfrm>
          <a:prstGeom prst="rect">
            <a:avLst/>
          </a:prstGeom>
        </p:spPr>
      </p:pic>
      <p:sp>
        <p:nvSpPr>
          <p:cNvPr id="13" name="Content Placeholder 2"/>
          <p:cNvSpPr txBox="1">
            <a:spLocks noChangeArrowheads="1"/>
          </p:cNvSpPr>
          <p:nvPr/>
        </p:nvSpPr>
        <p:spPr bwMode="auto">
          <a:xfrm>
            <a:off x="2207569" y="1006674"/>
            <a:ext cx="323532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float d=0.0; x=100.0; int i=0; </a:t>
            </a:r>
          </a:p>
          <a:p>
            <a:pPr eaLnBrk="1" hangingPunct="1">
              <a:spcBef>
                <a:spcPct val="0"/>
              </a:spcBef>
              <a:buClr>
                <a:srgbClr val="9BBB59"/>
              </a:buClr>
              <a:buSzPct val="95000"/>
              <a:buFont typeface="Wingdings 2" panose="05020102010507070707" pitchFamily="18" charset="2"/>
              <a:buNone/>
            </a:pPr>
            <a:endParaRPr lang="hr-HR" altLang="en-US" sz="1400" dirty="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do {</a:t>
            </a:r>
          </a:p>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   d = a[i] + b[i];</a:t>
            </a:r>
            <a:endParaRPr lang="en-US" altLang="en-US" sz="1400" dirty="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buClr>
                <a:srgbClr val="9BBB59"/>
              </a:buClr>
              <a:buSzPct val="95000"/>
              <a:buFont typeface="Wingdings 2" panose="05020102010507070707" pitchFamily="18" charset="2"/>
              <a:buNone/>
            </a:pPr>
            <a:r>
              <a:rPr lang="en-US" altLang="en-US" sz="1400" dirty="0">
                <a:latin typeface="Consolas" panose="020B0609020204030204" pitchFamily="49" charset="0"/>
                <a:ea typeface="Consolas" panose="020B0609020204030204" pitchFamily="49" charset="0"/>
                <a:cs typeface="Consolas" panose="020B0609020204030204" pitchFamily="49" charset="0"/>
              </a:rPr>
              <a:t>   </a:t>
            </a:r>
            <a:r>
              <a:rPr lang="hr-HR" altLang="en-US" sz="1400" dirty="0">
                <a:latin typeface="Consolas" panose="020B0609020204030204" pitchFamily="49" charset="0"/>
                <a:ea typeface="Consolas" panose="020B0609020204030204" pitchFamily="49" charset="0"/>
                <a:cs typeface="Consolas" panose="020B0609020204030204" pitchFamily="49" charset="0"/>
              </a:rPr>
              <a:t>i++;</a:t>
            </a:r>
          </a:p>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a:t>
            </a:r>
            <a:r>
              <a:rPr lang="en-US" altLang="en-US" sz="1400" dirty="0">
                <a:latin typeface="Consolas" panose="020B0609020204030204" pitchFamily="49" charset="0"/>
                <a:ea typeface="Consolas" panose="020B0609020204030204" pitchFamily="49" charset="0"/>
                <a:cs typeface="Consolas" panose="020B0609020204030204" pitchFamily="49" charset="0"/>
              </a:rPr>
              <a:t> </a:t>
            </a:r>
          </a:p>
          <a:p>
            <a:pPr eaLnBrk="1" hangingPunct="1">
              <a:spcBef>
                <a:spcPct val="0"/>
              </a:spcBef>
              <a:buClr>
                <a:srgbClr val="9BBB59"/>
              </a:buClr>
              <a:buSzPct val="95000"/>
              <a:buFont typeface="Wingdings 2" panose="05020102010507070707" pitchFamily="18" charset="2"/>
              <a:buNone/>
            </a:pPr>
            <a:r>
              <a:rPr lang="en-US" altLang="en-US" sz="1400" dirty="0">
                <a:latin typeface="Consolas" panose="020B0609020204030204" pitchFamily="49" charset="0"/>
                <a:ea typeface="Consolas" panose="020B0609020204030204" pitchFamily="49" charset="0"/>
                <a:cs typeface="Consolas" panose="020B0609020204030204" pitchFamily="49" charset="0"/>
              </a:rPr>
              <a:t>while (d&lt;x);</a:t>
            </a:r>
          </a:p>
        </p:txBody>
      </p:sp>
    </p:spTree>
    <p:extLst>
      <p:ext uri="{BB962C8B-B14F-4D97-AF65-F5344CB8AC3E}">
        <p14:creationId xmlns:p14="http://schemas.microsoft.com/office/powerpoint/2010/main" val="25184398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a:srcRect l="13251" r="54728" b="10835"/>
          <a:stretch/>
        </p:blipFill>
        <p:spPr>
          <a:xfrm>
            <a:off x="2255169" y="1684068"/>
            <a:ext cx="3264768" cy="5113532"/>
          </a:xfrm>
          <a:prstGeom prst="rect">
            <a:avLst/>
          </a:prstGeom>
        </p:spPr>
      </p:pic>
      <p:pic>
        <p:nvPicPr>
          <p:cNvPr id="22" name="Picture 21"/>
          <p:cNvPicPr>
            <a:picLocks noChangeAspect="1"/>
          </p:cNvPicPr>
          <p:nvPr/>
        </p:nvPicPr>
        <p:blipFill rotWithShape="1">
          <a:blip r:embed="rId3"/>
          <a:srcRect l="48098" r="20099" b="10835"/>
          <a:stretch/>
        </p:blipFill>
        <p:spPr>
          <a:xfrm>
            <a:off x="6597849" y="1698031"/>
            <a:ext cx="3242568" cy="5113532"/>
          </a:xfrm>
          <a:prstGeom prst="rect">
            <a:avLst/>
          </a:prstGeom>
        </p:spPr>
      </p:pic>
      <p:sp>
        <p:nvSpPr>
          <p:cNvPr id="4" name="Slide Number Placeholder 3"/>
          <p:cNvSpPr>
            <a:spLocks noGrp="1"/>
          </p:cNvSpPr>
          <p:nvPr>
            <p:ph type="sldNum" sz="quarter" idx="12"/>
          </p:nvPr>
        </p:nvSpPr>
        <p:spPr/>
        <p:txBody>
          <a:bodyPr/>
          <a:lstStyle/>
          <a:p>
            <a:fld id="{A33FDA8A-BBFB-48A1-88B9-4C7DF46BF3B4}" type="slidenum">
              <a:rPr lang="hr-HR" smtClean="0"/>
              <a:pPr/>
              <a:t>50</a:t>
            </a:fld>
            <a:endParaRPr lang="hr-HR"/>
          </a:p>
        </p:txBody>
      </p:sp>
      <p:sp>
        <p:nvSpPr>
          <p:cNvPr id="6" name="Title 1"/>
          <p:cNvSpPr txBox="1">
            <a:spLocks/>
          </p:cNvSpPr>
          <p:nvPr/>
        </p:nvSpPr>
        <p:spPr>
          <a:xfrm>
            <a:off x="1668016" y="-41998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Increasing Performance</a:t>
            </a:r>
            <a:endParaRPr lang="en-US" sz="3600" baseline="30000" dirty="0"/>
          </a:p>
        </p:txBody>
      </p:sp>
      <p:cxnSp>
        <p:nvCxnSpPr>
          <p:cNvPr id="9" name="Straight Arrow Connector 8"/>
          <p:cNvCxnSpPr/>
          <p:nvPr/>
        </p:nvCxnSpPr>
        <p:spPr>
          <a:xfrm>
            <a:off x="5519936" y="4325547"/>
            <a:ext cx="72008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6D289546-B525-4ADD-BDBA-C3D6DA95D03C}"/>
              </a:ext>
            </a:extLst>
          </p:cNvPr>
          <p:cNvSpPr/>
          <p:nvPr/>
        </p:nvSpPr>
        <p:spPr>
          <a:xfrm>
            <a:off x="3961886" y="2578813"/>
            <a:ext cx="274638" cy="274637"/>
          </a:xfrm>
          <a:prstGeom prst="ellipse">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dirty="0"/>
          </a:p>
          <a:p>
            <a:pPr algn="ctr">
              <a:defRPr/>
            </a:pPr>
            <a:endParaRPr lang="en-US" dirty="0"/>
          </a:p>
        </p:txBody>
      </p:sp>
      <p:cxnSp>
        <p:nvCxnSpPr>
          <p:cNvPr id="11" name="Curved Connector 10"/>
          <p:cNvCxnSpPr/>
          <p:nvPr/>
        </p:nvCxnSpPr>
        <p:spPr>
          <a:xfrm>
            <a:off x="4236524" y="2774408"/>
            <a:ext cx="822960" cy="914400"/>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flipH="1">
            <a:off x="2956046" y="2791192"/>
            <a:ext cx="1005840" cy="1645920"/>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5400000">
            <a:off x="3638165" y="3299604"/>
            <a:ext cx="914400" cy="3839"/>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6D289546-B525-4ADD-BDBA-C3D6DA95D03C}"/>
              </a:ext>
            </a:extLst>
          </p:cNvPr>
          <p:cNvSpPr/>
          <p:nvPr/>
        </p:nvSpPr>
        <p:spPr>
          <a:xfrm>
            <a:off x="8307711" y="2608966"/>
            <a:ext cx="274638" cy="274637"/>
          </a:xfrm>
          <a:prstGeom prst="ellipse">
            <a:avLst/>
          </a:prstGeom>
          <a:solidFill>
            <a:srgbClr val="FFCC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dirty="0"/>
          </a:p>
          <a:p>
            <a:pPr algn="ctr">
              <a:defRPr/>
            </a:pPr>
            <a:endParaRPr lang="en-US" dirty="0"/>
          </a:p>
        </p:txBody>
      </p:sp>
      <p:cxnSp>
        <p:nvCxnSpPr>
          <p:cNvPr id="15" name="Curved Connector 14"/>
          <p:cNvCxnSpPr/>
          <p:nvPr/>
        </p:nvCxnSpPr>
        <p:spPr>
          <a:xfrm>
            <a:off x="8582349" y="2804561"/>
            <a:ext cx="822960" cy="914400"/>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flipH="1">
            <a:off x="7301871" y="2821345"/>
            <a:ext cx="1005840" cy="2926080"/>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5400000">
            <a:off x="7983990" y="3329757"/>
            <a:ext cx="914400" cy="3839"/>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209957" y="1480548"/>
            <a:ext cx="3240360" cy="5328591"/>
          </a:xfrm>
          <a:prstGeom prst="rect">
            <a:avLst/>
          </a:prstGeom>
          <a:solidFill>
            <a:schemeClr val="bg1">
              <a:alpha val="38824"/>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p:cNvSpPr>
            <a:spLocks noGrp="1"/>
          </p:cNvSpPr>
          <p:nvPr>
            <p:ph idx="1"/>
          </p:nvPr>
        </p:nvSpPr>
        <p:spPr>
          <a:xfrm>
            <a:off x="1055440" y="836712"/>
            <a:ext cx="9540552" cy="2376264"/>
          </a:xfrm>
        </p:spPr>
        <p:txBody>
          <a:bodyPr>
            <a:noAutofit/>
          </a:bodyPr>
          <a:lstStyle/>
          <a:p>
            <a:r>
              <a:rPr lang="en-US" sz="2400" dirty="0">
                <a:latin typeface="+mj-lt"/>
              </a:rPr>
              <a:t>Merging the Save and Commit unit on cyclic paths</a:t>
            </a:r>
          </a:p>
        </p:txBody>
      </p:sp>
    </p:spTree>
    <p:extLst>
      <p:ext uri="{BB962C8B-B14F-4D97-AF65-F5344CB8AC3E}">
        <p14:creationId xmlns:p14="http://schemas.microsoft.com/office/powerpoint/2010/main" val="36133578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3FDA8A-BBFB-48A1-88B9-4C7DF46BF3B4}" type="slidenum">
              <a:rPr lang="hr-HR" smtClean="0"/>
              <a:pPr/>
              <a:t>51</a:t>
            </a:fld>
            <a:endParaRPr lang="hr-HR"/>
          </a:p>
        </p:txBody>
      </p:sp>
      <p:sp>
        <p:nvSpPr>
          <p:cNvPr id="8" name="Rectangle 7"/>
          <p:cNvSpPr>
            <a:spLocks noGrp="1"/>
          </p:cNvSpPr>
          <p:nvPr/>
        </p:nvSpPr>
        <p:spPr bwMode="auto">
          <a:xfrm>
            <a:off x="1685417" y="899682"/>
            <a:ext cx="8748713"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GB" altLang="en-US" sz="2000" dirty="0"/>
          </a:p>
        </p:txBody>
      </p:sp>
      <p:sp>
        <p:nvSpPr>
          <p:cNvPr id="10" name="Title 1"/>
          <p:cNvSpPr txBox="1">
            <a:spLocks/>
          </p:cNvSpPr>
          <p:nvPr/>
        </p:nvSpPr>
        <p:spPr>
          <a:xfrm>
            <a:off x="1668016" y="-41998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Increasing Performance</a:t>
            </a:r>
            <a:endParaRPr lang="en-US" sz="3600" baseline="30000" dirty="0"/>
          </a:p>
        </p:txBody>
      </p:sp>
      <p:pic>
        <p:nvPicPr>
          <p:cNvPr id="7" name="Picture 6"/>
          <p:cNvPicPr>
            <a:picLocks noChangeAspect="1"/>
          </p:cNvPicPr>
          <p:nvPr/>
        </p:nvPicPr>
        <p:blipFill rotWithShape="1">
          <a:blip r:embed="rId3"/>
          <a:srcRect l="2365" t="40040" r="13042" b="24805"/>
          <a:stretch/>
        </p:blipFill>
        <p:spPr>
          <a:xfrm>
            <a:off x="1783354" y="2063441"/>
            <a:ext cx="8625295" cy="2016224"/>
          </a:xfrm>
          <a:prstGeom prst="rect">
            <a:avLst/>
          </a:prstGeom>
        </p:spPr>
      </p:pic>
    </p:spTree>
    <p:extLst>
      <p:ext uri="{BB962C8B-B14F-4D97-AF65-F5344CB8AC3E}">
        <p14:creationId xmlns:p14="http://schemas.microsoft.com/office/powerpoint/2010/main" val="35932522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016" y="-315416"/>
            <a:ext cx="8964488" cy="1143000"/>
          </a:xfrm>
        </p:spPr>
        <p:txBody>
          <a:bodyPr>
            <a:normAutofit/>
          </a:bodyPr>
          <a:lstStyle/>
          <a:p>
            <a:pPr algn="ctr"/>
            <a:r>
              <a:rPr lang="en-US" sz="3600" dirty="0"/>
              <a:t>Overview</a:t>
            </a:r>
          </a:p>
        </p:txBody>
      </p:sp>
      <p:sp>
        <p:nvSpPr>
          <p:cNvPr id="9" name="Content Placeholder 2"/>
          <p:cNvSpPr>
            <a:spLocks noGrp="1"/>
          </p:cNvSpPr>
          <p:nvPr>
            <p:ph idx="1"/>
          </p:nvPr>
        </p:nvSpPr>
        <p:spPr>
          <a:xfrm>
            <a:off x="1991544" y="1700808"/>
            <a:ext cx="8604448" cy="4104456"/>
          </a:xfrm>
        </p:spPr>
        <p:txBody>
          <a:bodyPr>
            <a:noAutofit/>
          </a:bodyPr>
          <a:lstStyle/>
          <a:p>
            <a:r>
              <a:rPr lang="en-US" sz="2400" dirty="0">
                <a:latin typeface="+mj-lt"/>
              </a:rPr>
              <a:t>Background </a:t>
            </a:r>
          </a:p>
          <a:p>
            <a:r>
              <a:rPr lang="en-US" sz="2400" dirty="0">
                <a:latin typeface="+mj-lt"/>
              </a:rPr>
              <a:t>Speculation: Basic Idea</a:t>
            </a:r>
          </a:p>
          <a:p>
            <a:r>
              <a:rPr lang="en-US" sz="2400" dirty="0">
                <a:latin typeface="+mj-lt"/>
              </a:rPr>
              <a:t>Components for Speculation </a:t>
            </a:r>
          </a:p>
          <a:p>
            <a:r>
              <a:rPr lang="en-US" sz="2400" dirty="0">
                <a:latin typeface="+mj-lt"/>
              </a:rPr>
              <a:t>Increasing Performance</a:t>
            </a:r>
          </a:p>
          <a:p>
            <a:r>
              <a:rPr lang="en-US" sz="2400" b="1" dirty="0">
                <a:latin typeface="+mj-lt"/>
              </a:rPr>
              <a:t>Evaluation</a:t>
            </a:r>
          </a:p>
          <a:p>
            <a:r>
              <a:rPr lang="en-US" sz="2400" dirty="0">
                <a:latin typeface="+mj-lt"/>
              </a:rPr>
              <a:t>Conclusion</a:t>
            </a:r>
          </a:p>
          <a:p>
            <a:endParaRPr lang="en-US" sz="2400" dirty="0">
              <a:latin typeface="+mj-lt"/>
            </a:endParaRPr>
          </a:p>
        </p:txBody>
      </p:sp>
      <p:sp>
        <p:nvSpPr>
          <p:cNvPr id="3" name="Slide Number Placeholder 2"/>
          <p:cNvSpPr>
            <a:spLocks noGrp="1"/>
          </p:cNvSpPr>
          <p:nvPr>
            <p:ph type="sldNum" sz="quarter" idx="12"/>
          </p:nvPr>
        </p:nvSpPr>
        <p:spPr/>
        <p:txBody>
          <a:bodyPr/>
          <a:lstStyle/>
          <a:p>
            <a:fld id="{A33FDA8A-BBFB-48A1-88B9-4C7DF46BF3B4}" type="slidenum">
              <a:rPr lang="hr-HR" smtClean="0"/>
              <a:pPr/>
              <a:t>52</a:t>
            </a:fld>
            <a:endParaRPr lang="hr-HR"/>
          </a:p>
        </p:txBody>
      </p:sp>
    </p:spTree>
    <p:extLst>
      <p:ext uri="{BB962C8B-B14F-4D97-AF65-F5344CB8AC3E}">
        <p14:creationId xmlns:p14="http://schemas.microsoft.com/office/powerpoint/2010/main" val="2198370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1668016" y="-31541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Results</a:t>
            </a:r>
          </a:p>
        </p:txBody>
      </p:sp>
      <p:sp>
        <p:nvSpPr>
          <p:cNvPr id="18" name="Content Placeholder 2"/>
          <p:cNvSpPr>
            <a:spLocks noGrp="1"/>
          </p:cNvSpPr>
          <p:nvPr>
            <p:ph idx="1"/>
          </p:nvPr>
        </p:nvSpPr>
        <p:spPr>
          <a:xfrm>
            <a:off x="1055440" y="908720"/>
            <a:ext cx="9937104" cy="2376264"/>
          </a:xfrm>
        </p:spPr>
        <p:txBody>
          <a:bodyPr>
            <a:noAutofit/>
          </a:bodyPr>
          <a:lstStyle/>
          <a:p>
            <a:r>
              <a:rPr lang="en-US" altLang="en-US" sz="2400" dirty="0">
                <a:latin typeface="+mj-lt"/>
              </a:rPr>
              <a:t>Timing and resources: traditional HLS (Static), dataflow circuits (Dynamic), and dataflow circuits with speculation (Speculative)</a:t>
            </a:r>
          </a:p>
          <a:p>
            <a:endParaRPr lang="en-US" sz="2400" dirty="0">
              <a:latin typeface="+mj-lt"/>
            </a:endParaRPr>
          </a:p>
        </p:txBody>
      </p:sp>
      <p:sp>
        <p:nvSpPr>
          <p:cNvPr id="8" name="Slide Number Placeholder 7"/>
          <p:cNvSpPr>
            <a:spLocks noGrp="1"/>
          </p:cNvSpPr>
          <p:nvPr>
            <p:ph type="sldNum" sz="quarter" idx="12"/>
          </p:nvPr>
        </p:nvSpPr>
        <p:spPr/>
        <p:txBody>
          <a:bodyPr/>
          <a:lstStyle/>
          <a:p>
            <a:fld id="{A33FDA8A-BBFB-48A1-88B9-4C7DF46BF3B4}" type="slidenum">
              <a:rPr lang="hr-HR" smtClean="0"/>
              <a:pPr/>
              <a:t>53</a:t>
            </a:fld>
            <a:endParaRPr lang="hr-HR"/>
          </a:p>
        </p:txBody>
      </p:sp>
    </p:spTree>
    <p:extLst>
      <p:ext uri="{BB962C8B-B14F-4D97-AF65-F5344CB8AC3E}">
        <p14:creationId xmlns:p14="http://schemas.microsoft.com/office/powerpoint/2010/main" val="10140629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9235" t="19913" r="71909" b="22696"/>
          <a:stretch/>
        </p:blipFill>
        <p:spPr>
          <a:xfrm>
            <a:off x="2242090" y="1772816"/>
            <a:ext cx="1261623" cy="4599524"/>
          </a:xfrm>
          <a:prstGeom prst="rect">
            <a:avLst/>
          </a:prstGeom>
        </p:spPr>
      </p:pic>
      <p:sp>
        <p:nvSpPr>
          <p:cNvPr id="8" name="Slide Number Placeholder 7"/>
          <p:cNvSpPr>
            <a:spLocks noGrp="1"/>
          </p:cNvSpPr>
          <p:nvPr>
            <p:ph type="sldNum" sz="quarter" idx="12"/>
          </p:nvPr>
        </p:nvSpPr>
        <p:spPr/>
        <p:txBody>
          <a:bodyPr/>
          <a:lstStyle/>
          <a:p>
            <a:fld id="{A33FDA8A-BBFB-48A1-88B9-4C7DF46BF3B4}" type="slidenum">
              <a:rPr lang="hr-HR" smtClean="0"/>
              <a:pPr/>
              <a:t>54</a:t>
            </a:fld>
            <a:endParaRPr lang="hr-HR" dirty="0"/>
          </a:p>
        </p:txBody>
      </p:sp>
      <p:sp>
        <p:nvSpPr>
          <p:cNvPr id="7" name="Title 1"/>
          <p:cNvSpPr txBox="1">
            <a:spLocks/>
          </p:cNvSpPr>
          <p:nvPr/>
        </p:nvSpPr>
        <p:spPr>
          <a:xfrm>
            <a:off x="1668016" y="-31541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Results</a:t>
            </a:r>
          </a:p>
        </p:txBody>
      </p:sp>
      <p:sp>
        <p:nvSpPr>
          <p:cNvPr id="10" name="Content Placeholder 2"/>
          <p:cNvSpPr txBox="1">
            <a:spLocks/>
          </p:cNvSpPr>
          <p:nvPr/>
        </p:nvSpPr>
        <p:spPr>
          <a:xfrm>
            <a:off x="1775520" y="6501666"/>
            <a:ext cx="8352928" cy="383718"/>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hr-HR" sz="1500" baseline="30000" dirty="0">
                <a:latin typeface="+mj-lt"/>
              </a:rPr>
              <a:t>1</a:t>
            </a:r>
            <a:r>
              <a:rPr lang="en-US" sz="1500" baseline="30000" dirty="0">
                <a:latin typeface="+mj-lt"/>
              </a:rPr>
              <a:t> </a:t>
            </a:r>
            <a:r>
              <a:rPr lang="en-US" sz="1500" dirty="0">
                <a:latin typeface="+mj-lt"/>
              </a:rPr>
              <a:t>Press et al. Numerical Recipes: The Art of Scientific Computing. Cambridge University Press, 3rd edition.</a:t>
            </a:r>
          </a:p>
        </p:txBody>
      </p:sp>
      <p:sp>
        <p:nvSpPr>
          <p:cNvPr id="11" name="Content Placeholder 2"/>
          <p:cNvSpPr txBox="1">
            <a:spLocks/>
          </p:cNvSpPr>
          <p:nvPr/>
        </p:nvSpPr>
        <p:spPr>
          <a:xfrm>
            <a:off x="3287688" y="1897648"/>
            <a:ext cx="288032" cy="398408"/>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1200" b="1" dirty="0">
                <a:latin typeface="+mj-lt"/>
              </a:rPr>
              <a:t>1</a:t>
            </a:r>
          </a:p>
        </p:txBody>
      </p:sp>
      <p:sp>
        <p:nvSpPr>
          <p:cNvPr id="12" name="Content Placeholder 2"/>
          <p:cNvSpPr>
            <a:spLocks noGrp="1"/>
          </p:cNvSpPr>
          <p:nvPr>
            <p:ph idx="1"/>
          </p:nvPr>
        </p:nvSpPr>
        <p:spPr>
          <a:xfrm>
            <a:off x="1055440" y="908720"/>
            <a:ext cx="9937104" cy="2376264"/>
          </a:xfrm>
        </p:spPr>
        <p:txBody>
          <a:bodyPr>
            <a:noAutofit/>
          </a:bodyPr>
          <a:lstStyle/>
          <a:p>
            <a:r>
              <a:rPr lang="en-US" altLang="en-US" sz="2400" dirty="0">
                <a:latin typeface="+mj-lt"/>
              </a:rPr>
              <a:t>Timing and resources: traditional HLS (Static), dataflow circuits (Dynamic), and dataflow circuits with speculation (Speculative)</a:t>
            </a:r>
          </a:p>
          <a:p>
            <a:endParaRPr lang="en-US" sz="2400" dirty="0">
              <a:latin typeface="+mj-lt"/>
            </a:endParaRPr>
          </a:p>
        </p:txBody>
      </p:sp>
    </p:spTree>
    <p:extLst>
      <p:ext uri="{BB962C8B-B14F-4D97-AF65-F5344CB8AC3E}">
        <p14:creationId xmlns:p14="http://schemas.microsoft.com/office/powerpoint/2010/main" val="31343004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9235" t="19913" r="57254" b="22696"/>
          <a:stretch/>
        </p:blipFill>
        <p:spPr>
          <a:xfrm>
            <a:off x="2242089" y="1772816"/>
            <a:ext cx="3349856" cy="4599524"/>
          </a:xfrm>
          <a:prstGeom prst="rect">
            <a:avLst/>
          </a:prstGeom>
        </p:spPr>
      </p:pic>
      <p:sp>
        <p:nvSpPr>
          <p:cNvPr id="8" name="Slide Number Placeholder 7"/>
          <p:cNvSpPr>
            <a:spLocks noGrp="1"/>
          </p:cNvSpPr>
          <p:nvPr>
            <p:ph type="sldNum" sz="quarter" idx="12"/>
          </p:nvPr>
        </p:nvSpPr>
        <p:spPr/>
        <p:txBody>
          <a:bodyPr/>
          <a:lstStyle/>
          <a:p>
            <a:fld id="{A33FDA8A-BBFB-48A1-88B9-4C7DF46BF3B4}" type="slidenum">
              <a:rPr lang="hr-HR" smtClean="0"/>
              <a:pPr/>
              <a:t>55</a:t>
            </a:fld>
            <a:endParaRPr lang="hr-HR"/>
          </a:p>
        </p:txBody>
      </p:sp>
      <p:sp>
        <p:nvSpPr>
          <p:cNvPr id="7" name="Title 1"/>
          <p:cNvSpPr txBox="1">
            <a:spLocks/>
          </p:cNvSpPr>
          <p:nvPr/>
        </p:nvSpPr>
        <p:spPr>
          <a:xfrm>
            <a:off x="1668016" y="-31541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Results</a:t>
            </a:r>
          </a:p>
        </p:txBody>
      </p:sp>
      <p:sp>
        <p:nvSpPr>
          <p:cNvPr id="10" name="Content Placeholder 2"/>
          <p:cNvSpPr txBox="1">
            <a:spLocks/>
          </p:cNvSpPr>
          <p:nvPr/>
        </p:nvSpPr>
        <p:spPr>
          <a:xfrm>
            <a:off x="1775520" y="6501666"/>
            <a:ext cx="8352928" cy="383718"/>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hr-HR" sz="1500" baseline="30000" dirty="0">
                <a:latin typeface="+mj-lt"/>
              </a:rPr>
              <a:t>1</a:t>
            </a:r>
            <a:r>
              <a:rPr lang="en-US" sz="1500" baseline="30000" dirty="0">
                <a:latin typeface="+mj-lt"/>
              </a:rPr>
              <a:t> </a:t>
            </a:r>
            <a:r>
              <a:rPr lang="en-US" sz="1500" dirty="0">
                <a:latin typeface="+mj-lt"/>
              </a:rPr>
              <a:t>Press et al. Numerical Recipes: The Art of Scientific Computing. Cambridge University Press, 3rd edition.</a:t>
            </a:r>
          </a:p>
        </p:txBody>
      </p:sp>
      <p:sp>
        <p:nvSpPr>
          <p:cNvPr id="11" name="Content Placeholder 2"/>
          <p:cNvSpPr txBox="1">
            <a:spLocks/>
          </p:cNvSpPr>
          <p:nvPr/>
        </p:nvSpPr>
        <p:spPr>
          <a:xfrm>
            <a:off x="3287688" y="1897648"/>
            <a:ext cx="288032" cy="398408"/>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1200" b="1" dirty="0">
                <a:latin typeface="+mj-lt"/>
              </a:rPr>
              <a:t>1</a:t>
            </a:r>
          </a:p>
        </p:txBody>
      </p:sp>
      <p:sp>
        <p:nvSpPr>
          <p:cNvPr id="12" name="Content Placeholder 2"/>
          <p:cNvSpPr>
            <a:spLocks noGrp="1"/>
          </p:cNvSpPr>
          <p:nvPr>
            <p:ph idx="1"/>
          </p:nvPr>
        </p:nvSpPr>
        <p:spPr>
          <a:xfrm>
            <a:off x="1055440" y="908720"/>
            <a:ext cx="9937104" cy="2376264"/>
          </a:xfrm>
        </p:spPr>
        <p:txBody>
          <a:bodyPr>
            <a:noAutofit/>
          </a:bodyPr>
          <a:lstStyle/>
          <a:p>
            <a:r>
              <a:rPr lang="en-US" altLang="en-US" sz="2400" dirty="0">
                <a:latin typeface="+mj-lt"/>
              </a:rPr>
              <a:t>Timing and resources: traditional HLS (Static), dataflow circuits (Dynamic), and dataflow circuits with speculation (Speculative)</a:t>
            </a:r>
          </a:p>
          <a:p>
            <a:endParaRPr lang="en-US" sz="2400" dirty="0">
              <a:latin typeface="+mj-lt"/>
            </a:endParaRPr>
          </a:p>
        </p:txBody>
      </p:sp>
    </p:spTree>
    <p:extLst>
      <p:ext uri="{BB962C8B-B14F-4D97-AF65-F5344CB8AC3E}">
        <p14:creationId xmlns:p14="http://schemas.microsoft.com/office/powerpoint/2010/main" val="20828883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9235" t="19913" r="49166" b="22696"/>
          <a:stretch/>
        </p:blipFill>
        <p:spPr>
          <a:xfrm>
            <a:off x="2242089" y="1772816"/>
            <a:ext cx="4501984" cy="4599524"/>
          </a:xfrm>
          <a:prstGeom prst="rect">
            <a:avLst/>
          </a:prstGeom>
        </p:spPr>
      </p:pic>
      <p:sp>
        <p:nvSpPr>
          <p:cNvPr id="8" name="Slide Number Placeholder 7"/>
          <p:cNvSpPr>
            <a:spLocks noGrp="1"/>
          </p:cNvSpPr>
          <p:nvPr>
            <p:ph type="sldNum" sz="quarter" idx="12"/>
          </p:nvPr>
        </p:nvSpPr>
        <p:spPr/>
        <p:txBody>
          <a:bodyPr/>
          <a:lstStyle/>
          <a:p>
            <a:fld id="{A33FDA8A-BBFB-48A1-88B9-4C7DF46BF3B4}" type="slidenum">
              <a:rPr lang="hr-HR" smtClean="0"/>
              <a:pPr/>
              <a:t>56</a:t>
            </a:fld>
            <a:endParaRPr lang="hr-HR"/>
          </a:p>
        </p:txBody>
      </p:sp>
      <p:sp>
        <p:nvSpPr>
          <p:cNvPr id="7" name="Title 1"/>
          <p:cNvSpPr txBox="1">
            <a:spLocks/>
          </p:cNvSpPr>
          <p:nvPr/>
        </p:nvSpPr>
        <p:spPr>
          <a:xfrm>
            <a:off x="1668016" y="-31541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Results</a:t>
            </a:r>
          </a:p>
        </p:txBody>
      </p:sp>
      <p:sp>
        <p:nvSpPr>
          <p:cNvPr id="6" name="Content Placeholder 2"/>
          <p:cNvSpPr txBox="1">
            <a:spLocks/>
          </p:cNvSpPr>
          <p:nvPr/>
        </p:nvSpPr>
        <p:spPr>
          <a:xfrm>
            <a:off x="1775520" y="6501666"/>
            <a:ext cx="8352928" cy="383718"/>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hr-HR" sz="1500" baseline="30000" dirty="0">
                <a:latin typeface="+mj-lt"/>
              </a:rPr>
              <a:t>1</a:t>
            </a:r>
            <a:r>
              <a:rPr lang="en-US" sz="1500" baseline="30000" dirty="0">
                <a:latin typeface="+mj-lt"/>
              </a:rPr>
              <a:t> </a:t>
            </a:r>
            <a:r>
              <a:rPr lang="en-US" sz="1500" dirty="0">
                <a:latin typeface="+mj-lt"/>
              </a:rPr>
              <a:t>Press et al. Numerical Recipes: The Art of Scientific Computing. Cambridge University Press, 3rd edition.</a:t>
            </a:r>
          </a:p>
        </p:txBody>
      </p:sp>
      <p:sp>
        <p:nvSpPr>
          <p:cNvPr id="10" name="Content Placeholder 2"/>
          <p:cNvSpPr txBox="1">
            <a:spLocks/>
          </p:cNvSpPr>
          <p:nvPr/>
        </p:nvSpPr>
        <p:spPr>
          <a:xfrm>
            <a:off x="3287688" y="1897648"/>
            <a:ext cx="288032" cy="398408"/>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1200" b="1" dirty="0">
                <a:latin typeface="+mj-lt"/>
              </a:rPr>
              <a:t>1</a:t>
            </a:r>
          </a:p>
        </p:txBody>
      </p:sp>
      <p:sp>
        <p:nvSpPr>
          <p:cNvPr id="11" name="Content Placeholder 2"/>
          <p:cNvSpPr>
            <a:spLocks noGrp="1"/>
          </p:cNvSpPr>
          <p:nvPr>
            <p:ph idx="1"/>
          </p:nvPr>
        </p:nvSpPr>
        <p:spPr>
          <a:xfrm>
            <a:off x="1055440" y="908720"/>
            <a:ext cx="9937104" cy="2376264"/>
          </a:xfrm>
        </p:spPr>
        <p:txBody>
          <a:bodyPr>
            <a:noAutofit/>
          </a:bodyPr>
          <a:lstStyle/>
          <a:p>
            <a:r>
              <a:rPr lang="en-US" altLang="en-US" sz="2400" dirty="0">
                <a:latin typeface="+mj-lt"/>
              </a:rPr>
              <a:t>Timing and resources: traditional HLS (Static), dataflow circuits (Dynamic), and dataflow circuits with speculation (Speculative)</a:t>
            </a:r>
          </a:p>
          <a:p>
            <a:endParaRPr lang="en-US" sz="2400" dirty="0">
              <a:latin typeface="+mj-lt"/>
            </a:endParaRPr>
          </a:p>
        </p:txBody>
      </p:sp>
    </p:spTree>
    <p:extLst>
      <p:ext uri="{BB962C8B-B14F-4D97-AF65-F5344CB8AC3E}">
        <p14:creationId xmlns:p14="http://schemas.microsoft.com/office/powerpoint/2010/main" val="3138809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9235" t="19913" r="34510" b="22696"/>
          <a:stretch/>
        </p:blipFill>
        <p:spPr>
          <a:xfrm>
            <a:off x="2242089" y="1772816"/>
            <a:ext cx="6590216" cy="4599524"/>
          </a:xfrm>
          <a:prstGeom prst="rect">
            <a:avLst/>
          </a:prstGeom>
        </p:spPr>
      </p:pic>
      <p:sp>
        <p:nvSpPr>
          <p:cNvPr id="8" name="Slide Number Placeholder 7"/>
          <p:cNvSpPr>
            <a:spLocks noGrp="1"/>
          </p:cNvSpPr>
          <p:nvPr>
            <p:ph type="sldNum" sz="quarter" idx="12"/>
          </p:nvPr>
        </p:nvSpPr>
        <p:spPr/>
        <p:txBody>
          <a:bodyPr/>
          <a:lstStyle/>
          <a:p>
            <a:fld id="{A33FDA8A-BBFB-48A1-88B9-4C7DF46BF3B4}" type="slidenum">
              <a:rPr lang="hr-HR" smtClean="0"/>
              <a:pPr/>
              <a:t>57</a:t>
            </a:fld>
            <a:endParaRPr lang="hr-HR"/>
          </a:p>
        </p:txBody>
      </p:sp>
      <p:sp>
        <p:nvSpPr>
          <p:cNvPr id="7" name="Title 1"/>
          <p:cNvSpPr txBox="1">
            <a:spLocks/>
          </p:cNvSpPr>
          <p:nvPr/>
        </p:nvSpPr>
        <p:spPr>
          <a:xfrm>
            <a:off x="1668016" y="-31541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Results</a:t>
            </a:r>
          </a:p>
        </p:txBody>
      </p:sp>
      <p:sp>
        <p:nvSpPr>
          <p:cNvPr id="6" name="Content Placeholder 2"/>
          <p:cNvSpPr txBox="1">
            <a:spLocks/>
          </p:cNvSpPr>
          <p:nvPr/>
        </p:nvSpPr>
        <p:spPr>
          <a:xfrm>
            <a:off x="1775520" y="6501666"/>
            <a:ext cx="8352928" cy="383718"/>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hr-HR" sz="1500" baseline="30000" dirty="0">
                <a:latin typeface="+mj-lt"/>
              </a:rPr>
              <a:t>1</a:t>
            </a:r>
            <a:r>
              <a:rPr lang="en-US" sz="1500" baseline="30000" dirty="0">
                <a:latin typeface="+mj-lt"/>
              </a:rPr>
              <a:t> </a:t>
            </a:r>
            <a:r>
              <a:rPr lang="en-US" sz="1500" dirty="0">
                <a:latin typeface="+mj-lt"/>
              </a:rPr>
              <a:t>Press et al. Numerical Recipes: The Art of Scientific Computing. Cambridge University Press, 3rd edition.</a:t>
            </a:r>
          </a:p>
        </p:txBody>
      </p:sp>
      <p:sp>
        <p:nvSpPr>
          <p:cNvPr id="10" name="Content Placeholder 2"/>
          <p:cNvSpPr txBox="1">
            <a:spLocks/>
          </p:cNvSpPr>
          <p:nvPr/>
        </p:nvSpPr>
        <p:spPr>
          <a:xfrm>
            <a:off x="3287688" y="1897648"/>
            <a:ext cx="288032" cy="398408"/>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1200" b="1" dirty="0">
                <a:latin typeface="+mj-lt"/>
              </a:rPr>
              <a:t>1</a:t>
            </a:r>
          </a:p>
        </p:txBody>
      </p:sp>
      <p:sp>
        <p:nvSpPr>
          <p:cNvPr id="11" name="Content Placeholder 2"/>
          <p:cNvSpPr txBox="1">
            <a:spLocks/>
          </p:cNvSpPr>
          <p:nvPr/>
        </p:nvSpPr>
        <p:spPr>
          <a:xfrm>
            <a:off x="1055440" y="908720"/>
            <a:ext cx="9937104" cy="237626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2400" smtClean="0">
                <a:latin typeface="+mj-lt"/>
              </a:rPr>
              <a:t>Timing and resources: traditional HLS (Static), dataflow circuits (Dynamic), and dataflow circuits with speculation (Speculative)</a:t>
            </a:r>
          </a:p>
          <a:p>
            <a:endParaRPr lang="en-US" sz="2400" dirty="0">
              <a:latin typeface="+mj-lt"/>
            </a:endParaRPr>
          </a:p>
        </p:txBody>
      </p:sp>
    </p:spTree>
    <p:extLst>
      <p:ext uri="{BB962C8B-B14F-4D97-AF65-F5344CB8AC3E}">
        <p14:creationId xmlns:p14="http://schemas.microsoft.com/office/powerpoint/2010/main" val="37542609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l="19235" t="19913" r="34510" b="22696"/>
          <a:stretch/>
        </p:blipFill>
        <p:spPr>
          <a:xfrm>
            <a:off x="2242089" y="1772816"/>
            <a:ext cx="6590216" cy="4599524"/>
          </a:xfrm>
          <a:prstGeom prst="rect">
            <a:avLst/>
          </a:prstGeom>
        </p:spPr>
      </p:pic>
      <p:sp>
        <p:nvSpPr>
          <p:cNvPr id="8" name="Slide Number Placeholder 7"/>
          <p:cNvSpPr>
            <a:spLocks noGrp="1"/>
          </p:cNvSpPr>
          <p:nvPr>
            <p:ph type="sldNum" sz="quarter" idx="12"/>
          </p:nvPr>
        </p:nvSpPr>
        <p:spPr/>
        <p:txBody>
          <a:bodyPr/>
          <a:lstStyle/>
          <a:p>
            <a:fld id="{A33FDA8A-BBFB-48A1-88B9-4C7DF46BF3B4}" type="slidenum">
              <a:rPr lang="hr-HR" smtClean="0"/>
              <a:pPr/>
              <a:t>58</a:t>
            </a:fld>
            <a:endParaRPr lang="hr-HR"/>
          </a:p>
        </p:txBody>
      </p:sp>
      <p:sp>
        <p:nvSpPr>
          <p:cNvPr id="7" name="Title 1"/>
          <p:cNvSpPr txBox="1">
            <a:spLocks/>
          </p:cNvSpPr>
          <p:nvPr/>
        </p:nvSpPr>
        <p:spPr>
          <a:xfrm>
            <a:off x="1668016" y="-31541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Results</a:t>
            </a:r>
          </a:p>
        </p:txBody>
      </p:sp>
      <p:sp>
        <p:nvSpPr>
          <p:cNvPr id="3" name="Rectangle 2"/>
          <p:cNvSpPr/>
          <p:nvPr/>
        </p:nvSpPr>
        <p:spPr>
          <a:xfrm>
            <a:off x="7968208" y="2600328"/>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981712" y="3395856"/>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75426" y="4200062"/>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975426" y="4981637"/>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975426" y="5767160"/>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1775520" y="6501666"/>
            <a:ext cx="8352928" cy="383718"/>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hr-HR" sz="1500" baseline="30000" dirty="0">
                <a:latin typeface="+mj-lt"/>
              </a:rPr>
              <a:t>1</a:t>
            </a:r>
            <a:r>
              <a:rPr lang="en-US" sz="1500" baseline="30000" dirty="0">
                <a:latin typeface="+mj-lt"/>
              </a:rPr>
              <a:t> </a:t>
            </a:r>
            <a:r>
              <a:rPr lang="en-US" sz="1500" dirty="0">
                <a:latin typeface="+mj-lt"/>
              </a:rPr>
              <a:t>Press et al. Numerical Recipes: The Art of Scientific Computing. Cambridge University Press, 3rd edition.</a:t>
            </a:r>
          </a:p>
        </p:txBody>
      </p:sp>
      <p:sp>
        <p:nvSpPr>
          <p:cNvPr id="16" name="Content Placeholder 2"/>
          <p:cNvSpPr txBox="1">
            <a:spLocks/>
          </p:cNvSpPr>
          <p:nvPr/>
        </p:nvSpPr>
        <p:spPr>
          <a:xfrm>
            <a:off x="3287688" y="1897648"/>
            <a:ext cx="288032" cy="398408"/>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1200" b="1" dirty="0">
                <a:latin typeface="+mj-lt"/>
              </a:rPr>
              <a:t>1</a:t>
            </a:r>
          </a:p>
        </p:txBody>
      </p:sp>
      <p:sp>
        <p:nvSpPr>
          <p:cNvPr id="17" name="Content Placeholder 2"/>
          <p:cNvSpPr txBox="1">
            <a:spLocks/>
          </p:cNvSpPr>
          <p:nvPr/>
        </p:nvSpPr>
        <p:spPr>
          <a:xfrm>
            <a:off x="1055440" y="908720"/>
            <a:ext cx="9937104" cy="237626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2400" smtClean="0">
                <a:latin typeface="+mj-lt"/>
              </a:rPr>
              <a:t>Timing and resources: traditional HLS (Static), dataflow circuits (Dynamic), and dataflow circuits with speculation (Speculative)</a:t>
            </a:r>
          </a:p>
          <a:p>
            <a:endParaRPr lang="en-US" sz="2400" dirty="0">
              <a:latin typeface="+mj-lt"/>
            </a:endParaRPr>
          </a:p>
        </p:txBody>
      </p:sp>
    </p:spTree>
    <p:extLst>
      <p:ext uri="{BB962C8B-B14F-4D97-AF65-F5344CB8AC3E}">
        <p14:creationId xmlns:p14="http://schemas.microsoft.com/office/powerpoint/2010/main" val="1882796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9235" t="19913" r="34510" b="22696"/>
          <a:stretch/>
        </p:blipFill>
        <p:spPr>
          <a:xfrm>
            <a:off x="2242089" y="1772816"/>
            <a:ext cx="6590216" cy="4599524"/>
          </a:xfrm>
          <a:prstGeom prst="rect">
            <a:avLst/>
          </a:prstGeom>
        </p:spPr>
      </p:pic>
      <p:sp>
        <p:nvSpPr>
          <p:cNvPr id="8" name="Slide Number Placeholder 7"/>
          <p:cNvSpPr>
            <a:spLocks noGrp="1"/>
          </p:cNvSpPr>
          <p:nvPr>
            <p:ph type="sldNum" sz="quarter" idx="12"/>
          </p:nvPr>
        </p:nvSpPr>
        <p:spPr/>
        <p:txBody>
          <a:bodyPr/>
          <a:lstStyle/>
          <a:p>
            <a:fld id="{A33FDA8A-BBFB-48A1-88B9-4C7DF46BF3B4}" type="slidenum">
              <a:rPr lang="hr-HR" smtClean="0"/>
              <a:pPr/>
              <a:t>59</a:t>
            </a:fld>
            <a:endParaRPr lang="hr-HR"/>
          </a:p>
        </p:txBody>
      </p:sp>
      <p:sp>
        <p:nvSpPr>
          <p:cNvPr id="7" name="Title 1"/>
          <p:cNvSpPr txBox="1">
            <a:spLocks/>
          </p:cNvSpPr>
          <p:nvPr/>
        </p:nvSpPr>
        <p:spPr>
          <a:xfrm>
            <a:off x="1668016" y="-31541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Results</a:t>
            </a:r>
          </a:p>
        </p:txBody>
      </p:sp>
      <p:sp>
        <p:nvSpPr>
          <p:cNvPr id="14" name="Rectangle 13"/>
          <p:cNvSpPr/>
          <p:nvPr/>
        </p:nvSpPr>
        <p:spPr>
          <a:xfrm>
            <a:off x="7968208" y="2852936"/>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981712" y="3648464"/>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975426" y="4452670"/>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975426" y="5234245"/>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975426" y="6019768"/>
            <a:ext cx="64807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775520" y="6501666"/>
            <a:ext cx="8352928" cy="383718"/>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hr-HR" sz="1500" baseline="30000" dirty="0">
                <a:latin typeface="+mj-lt"/>
              </a:rPr>
              <a:t>1</a:t>
            </a:r>
            <a:r>
              <a:rPr lang="en-US" sz="1500" baseline="30000" dirty="0">
                <a:latin typeface="+mj-lt"/>
              </a:rPr>
              <a:t> </a:t>
            </a:r>
            <a:r>
              <a:rPr lang="en-US" sz="1500" dirty="0">
                <a:latin typeface="+mj-lt"/>
              </a:rPr>
              <a:t>Press et al. Numerical Recipes: The Art of Scientific Computing. Cambridge University Press, 3rd edition.</a:t>
            </a:r>
          </a:p>
        </p:txBody>
      </p:sp>
      <p:sp>
        <p:nvSpPr>
          <p:cNvPr id="12" name="Content Placeholder 2"/>
          <p:cNvSpPr txBox="1">
            <a:spLocks/>
          </p:cNvSpPr>
          <p:nvPr/>
        </p:nvSpPr>
        <p:spPr>
          <a:xfrm>
            <a:off x="3287688" y="1897648"/>
            <a:ext cx="288032" cy="398408"/>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1200" b="1" dirty="0">
                <a:latin typeface="+mj-lt"/>
              </a:rPr>
              <a:t>1</a:t>
            </a:r>
          </a:p>
        </p:txBody>
      </p:sp>
      <p:sp>
        <p:nvSpPr>
          <p:cNvPr id="19" name="Content Placeholder 2"/>
          <p:cNvSpPr txBox="1">
            <a:spLocks/>
          </p:cNvSpPr>
          <p:nvPr/>
        </p:nvSpPr>
        <p:spPr>
          <a:xfrm>
            <a:off x="1055440" y="908720"/>
            <a:ext cx="9937104" cy="237626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2400" smtClean="0">
                <a:latin typeface="+mj-lt"/>
              </a:rPr>
              <a:t>Timing and resources: traditional HLS (Static), dataflow circuits (Dynamic), and dataflow circuits with speculation (Speculative)</a:t>
            </a:r>
          </a:p>
          <a:p>
            <a:endParaRPr lang="en-US" sz="2400" dirty="0">
              <a:latin typeface="+mj-lt"/>
            </a:endParaRPr>
          </a:p>
        </p:txBody>
      </p:sp>
    </p:spTree>
    <p:extLst>
      <p:ext uri="{BB962C8B-B14F-4D97-AF65-F5344CB8AC3E}">
        <p14:creationId xmlns:p14="http://schemas.microsoft.com/office/powerpoint/2010/main" val="3556916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3FDA8A-BBFB-48A1-88B9-4C7DF46BF3B4}" type="slidenum">
              <a:rPr lang="hr-HR" smtClean="0"/>
              <a:pPr/>
              <a:t>6</a:t>
            </a:fld>
            <a:endParaRPr lang="hr-HR"/>
          </a:p>
        </p:txBody>
      </p:sp>
      <p:sp>
        <p:nvSpPr>
          <p:cNvPr id="8" name="Rectangle 7"/>
          <p:cNvSpPr>
            <a:spLocks noGrp="1"/>
          </p:cNvSpPr>
          <p:nvPr/>
        </p:nvSpPr>
        <p:spPr bwMode="auto">
          <a:xfrm>
            <a:off x="1685417" y="899682"/>
            <a:ext cx="8748713"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90000"/>
              </a:lnSpc>
            </a:pPr>
            <a:endParaRPr lang="en-GB" altLang="en-US" sz="2000" dirty="0"/>
          </a:p>
        </p:txBody>
      </p:sp>
      <p:sp>
        <p:nvSpPr>
          <p:cNvPr id="5" name="Content Placeholder 2"/>
          <p:cNvSpPr txBox="1">
            <a:spLocks noChangeArrowheads="1"/>
          </p:cNvSpPr>
          <p:nvPr/>
        </p:nvSpPr>
        <p:spPr bwMode="auto">
          <a:xfrm>
            <a:off x="6661150" y="1009055"/>
            <a:ext cx="316865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
                <a:srgbClr val="9BBB59"/>
              </a:buClr>
              <a:buSzPct val="95000"/>
              <a:buFont typeface="Wingdings 2" panose="05020102010507070707" pitchFamily="18" charset="2"/>
              <a:buNone/>
            </a:pPr>
            <a:r>
              <a:rPr lang="en-US" altLang="en-US" sz="1400" dirty="0">
                <a:latin typeface="Consolas" panose="020B0609020204030204" pitchFamily="49" charset="0"/>
                <a:ea typeface="Consolas" panose="020B0609020204030204" pitchFamily="49" charset="0"/>
                <a:cs typeface="Consolas" panose="020B0609020204030204" pitchFamily="49" charset="0"/>
              </a:rPr>
              <a:t>1</a:t>
            </a:r>
            <a:r>
              <a:rPr lang="hr-HR" altLang="en-US" sz="1400" dirty="0">
                <a:latin typeface="Consolas" panose="020B0609020204030204" pitchFamily="49" charset="0"/>
                <a:ea typeface="Consolas" panose="020B0609020204030204" pitchFamily="49" charset="0"/>
                <a:cs typeface="Consolas" panose="020B0609020204030204" pitchFamily="49" charset="0"/>
              </a:rPr>
              <a:t>: a[0]=50.0; b[0]=30.0 </a:t>
            </a:r>
          </a:p>
          <a:p>
            <a:pPr eaLnBrk="1" hangingPunct="1">
              <a:spcBef>
                <a:spcPct val="0"/>
              </a:spcBef>
              <a:buClr>
                <a:srgbClr val="9BBB59"/>
              </a:buClr>
              <a:buSzPct val="95000"/>
              <a:buFont typeface="Wingdings 2" panose="05020102010507070707" pitchFamily="18" charset="2"/>
              <a:buNone/>
            </a:pPr>
            <a:r>
              <a:rPr lang="en-US" altLang="en-US" sz="1400" dirty="0">
                <a:latin typeface="Consolas" panose="020B0609020204030204" pitchFamily="49" charset="0"/>
                <a:ea typeface="Consolas" panose="020B0609020204030204" pitchFamily="49" charset="0"/>
                <a:cs typeface="Consolas" panose="020B0609020204030204" pitchFamily="49" charset="0"/>
              </a:rPr>
              <a:t>2</a:t>
            </a:r>
            <a:r>
              <a:rPr lang="hr-HR" altLang="en-US" sz="1400" dirty="0">
                <a:latin typeface="Consolas" panose="020B0609020204030204" pitchFamily="49" charset="0"/>
                <a:ea typeface="Consolas" panose="020B0609020204030204" pitchFamily="49" charset="0"/>
                <a:cs typeface="Consolas" panose="020B0609020204030204" pitchFamily="49" charset="0"/>
              </a:rPr>
              <a:t>: a[1]=40.0; b[1]=</a:t>
            </a:r>
            <a:r>
              <a:rPr lang="en-US" altLang="en-US" sz="1400" dirty="0">
                <a:latin typeface="Consolas" panose="020B0609020204030204" pitchFamily="49" charset="0"/>
                <a:ea typeface="Consolas" panose="020B0609020204030204" pitchFamily="49" charset="0"/>
                <a:cs typeface="Consolas" panose="020B0609020204030204" pitchFamily="49" charset="0"/>
              </a:rPr>
              <a:t>4</a:t>
            </a:r>
            <a:r>
              <a:rPr lang="hr-HR" altLang="en-US" sz="1400" dirty="0">
                <a:latin typeface="Consolas" panose="020B0609020204030204" pitchFamily="49" charset="0"/>
                <a:ea typeface="Consolas" panose="020B0609020204030204" pitchFamily="49" charset="0"/>
                <a:cs typeface="Consolas" panose="020B0609020204030204" pitchFamily="49" charset="0"/>
              </a:rPr>
              <a:t>0.0</a:t>
            </a:r>
          </a:p>
          <a:p>
            <a:pPr eaLnBrk="1" hangingPunct="1">
              <a:spcBef>
                <a:spcPct val="0"/>
              </a:spcBef>
              <a:buClr>
                <a:srgbClr val="9BBB59"/>
              </a:buClr>
              <a:buSzPct val="95000"/>
              <a:buFont typeface="Wingdings 2" panose="05020102010507070707" pitchFamily="18" charset="2"/>
              <a:buNone/>
            </a:pPr>
            <a:r>
              <a:rPr lang="en-US" altLang="en-US" sz="1400" dirty="0">
                <a:latin typeface="Consolas" panose="020B0609020204030204" pitchFamily="49" charset="0"/>
                <a:ea typeface="Consolas" panose="020B0609020204030204" pitchFamily="49" charset="0"/>
                <a:cs typeface="Consolas" panose="020B0609020204030204" pitchFamily="49" charset="0"/>
              </a:rPr>
              <a:t>3</a:t>
            </a:r>
            <a:r>
              <a:rPr lang="hr-HR" altLang="en-US" sz="1400" dirty="0">
                <a:latin typeface="Consolas" panose="020B0609020204030204" pitchFamily="49" charset="0"/>
                <a:ea typeface="Consolas" panose="020B0609020204030204" pitchFamily="49" charset="0"/>
                <a:cs typeface="Consolas" panose="020B0609020204030204" pitchFamily="49" charset="0"/>
              </a:rPr>
              <a:t>: a[2]=50.0; b[2]=60.0 → </a:t>
            </a:r>
            <a:r>
              <a:rPr lang="hr-HR" altLang="en-US" sz="1400" b="1" dirty="0">
                <a:solidFill>
                  <a:srgbClr val="FF0000"/>
                </a:solidFill>
                <a:latin typeface="Consolas" panose="020B0609020204030204" pitchFamily="49" charset="0"/>
                <a:ea typeface="Consolas" panose="020B0609020204030204" pitchFamily="49" charset="0"/>
                <a:cs typeface="Consolas" panose="020B0609020204030204" pitchFamily="49" charset="0"/>
              </a:rPr>
              <a:t>exit</a:t>
            </a:r>
            <a:r>
              <a:rPr lang="hr-HR" altLang="en-US" sz="1400" dirty="0">
                <a:latin typeface="Consolas" panose="020B0609020204030204" pitchFamily="49" charset="0"/>
                <a:ea typeface="Consolas" panose="020B0609020204030204" pitchFamily="49" charset="0"/>
                <a:cs typeface="Consolas" panose="020B0609020204030204" pitchFamily="49" charset="0"/>
              </a:rPr>
              <a:t> </a:t>
            </a:r>
            <a:endParaRPr lang="en-US" altLang="en-US" sz="1400" dirty="0">
              <a:latin typeface="Consolas" panose="020B0609020204030204" pitchFamily="49" charset="0"/>
              <a:ea typeface="Consolas" panose="020B0609020204030204" pitchFamily="49" charset="0"/>
              <a:cs typeface="Consolas" panose="020B0609020204030204" pitchFamily="49" charset="0"/>
            </a:endParaRPr>
          </a:p>
        </p:txBody>
      </p:sp>
      <p:sp>
        <p:nvSpPr>
          <p:cNvPr id="9" name="Title 1"/>
          <p:cNvSpPr>
            <a:spLocks noGrp="1"/>
          </p:cNvSpPr>
          <p:nvPr>
            <p:ph type="title"/>
          </p:nvPr>
        </p:nvSpPr>
        <p:spPr>
          <a:xfrm>
            <a:off x="1668016" y="-228600"/>
            <a:ext cx="8964488" cy="1143000"/>
          </a:xfrm>
        </p:spPr>
        <p:txBody>
          <a:bodyPr>
            <a:normAutofit/>
          </a:bodyPr>
          <a:lstStyle/>
          <a:p>
            <a:pPr algn="ctr"/>
            <a:r>
              <a:rPr lang="en-US" sz="3600" dirty="0" err="1"/>
              <a:t>Nonspeculative</a:t>
            </a:r>
            <a:r>
              <a:rPr lang="en-US" sz="3600" dirty="0"/>
              <a:t> vs. Speculative System</a:t>
            </a:r>
          </a:p>
        </p:txBody>
      </p:sp>
      <p:pic>
        <p:nvPicPr>
          <p:cNvPr id="3" name="Picture 2"/>
          <p:cNvPicPr>
            <a:picLocks noChangeAspect="1"/>
          </p:cNvPicPr>
          <p:nvPr/>
        </p:nvPicPr>
        <p:blipFill rotWithShape="1">
          <a:blip r:embed="rId3"/>
          <a:srcRect l="2365" t="4177" r="13042" b="24805"/>
          <a:stretch/>
        </p:blipFill>
        <p:spPr>
          <a:xfrm>
            <a:off x="2062377" y="2729380"/>
            <a:ext cx="8067246" cy="3809533"/>
          </a:xfrm>
          <a:prstGeom prst="rect">
            <a:avLst/>
          </a:prstGeom>
        </p:spPr>
      </p:pic>
      <p:sp>
        <p:nvSpPr>
          <p:cNvPr id="11" name="Content Placeholder 2"/>
          <p:cNvSpPr txBox="1">
            <a:spLocks noChangeArrowheads="1"/>
          </p:cNvSpPr>
          <p:nvPr/>
        </p:nvSpPr>
        <p:spPr bwMode="auto">
          <a:xfrm>
            <a:off x="2207569" y="1006674"/>
            <a:ext cx="323532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float d=0.0; x=100.0; int i=0; </a:t>
            </a:r>
          </a:p>
          <a:p>
            <a:pPr eaLnBrk="1" hangingPunct="1">
              <a:spcBef>
                <a:spcPct val="0"/>
              </a:spcBef>
              <a:buClr>
                <a:srgbClr val="9BBB59"/>
              </a:buClr>
              <a:buSzPct val="95000"/>
              <a:buFont typeface="Wingdings 2" panose="05020102010507070707" pitchFamily="18" charset="2"/>
              <a:buNone/>
            </a:pPr>
            <a:endParaRPr lang="hr-HR" altLang="en-US" sz="1400" dirty="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do {</a:t>
            </a:r>
          </a:p>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   d = a[i] + b[i];</a:t>
            </a:r>
            <a:endParaRPr lang="en-US" altLang="en-US" sz="1400" dirty="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buClr>
                <a:srgbClr val="9BBB59"/>
              </a:buClr>
              <a:buSzPct val="95000"/>
              <a:buFont typeface="Wingdings 2" panose="05020102010507070707" pitchFamily="18" charset="2"/>
              <a:buNone/>
            </a:pPr>
            <a:r>
              <a:rPr lang="en-US" altLang="en-US" sz="1400" dirty="0">
                <a:latin typeface="Consolas" panose="020B0609020204030204" pitchFamily="49" charset="0"/>
                <a:ea typeface="Consolas" panose="020B0609020204030204" pitchFamily="49" charset="0"/>
                <a:cs typeface="Consolas" panose="020B0609020204030204" pitchFamily="49" charset="0"/>
              </a:rPr>
              <a:t>   </a:t>
            </a:r>
            <a:r>
              <a:rPr lang="hr-HR" altLang="en-US" sz="1400" dirty="0">
                <a:latin typeface="Consolas" panose="020B0609020204030204" pitchFamily="49" charset="0"/>
                <a:ea typeface="Consolas" panose="020B0609020204030204" pitchFamily="49" charset="0"/>
                <a:cs typeface="Consolas" panose="020B0609020204030204" pitchFamily="49" charset="0"/>
              </a:rPr>
              <a:t>i++;</a:t>
            </a:r>
          </a:p>
          <a:p>
            <a:pPr eaLnBrk="1" hangingPunct="1">
              <a:spcBef>
                <a:spcPct val="0"/>
              </a:spcBef>
              <a:buClr>
                <a:srgbClr val="9BBB59"/>
              </a:buClr>
              <a:buSzPct val="95000"/>
              <a:buFont typeface="Wingdings 2" panose="05020102010507070707" pitchFamily="18" charset="2"/>
              <a:buNone/>
            </a:pPr>
            <a:r>
              <a:rPr lang="hr-HR" altLang="en-US" sz="1400" dirty="0">
                <a:latin typeface="Consolas" panose="020B0609020204030204" pitchFamily="49" charset="0"/>
                <a:ea typeface="Consolas" panose="020B0609020204030204" pitchFamily="49" charset="0"/>
                <a:cs typeface="Consolas" panose="020B0609020204030204" pitchFamily="49" charset="0"/>
              </a:rPr>
              <a:t>}</a:t>
            </a:r>
            <a:r>
              <a:rPr lang="en-US" altLang="en-US" sz="1400" dirty="0">
                <a:latin typeface="Consolas" panose="020B0609020204030204" pitchFamily="49" charset="0"/>
                <a:ea typeface="Consolas" panose="020B0609020204030204" pitchFamily="49" charset="0"/>
                <a:cs typeface="Consolas" panose="020B0609020204030204" pitchFamily="49" charset="0"/>
              </a:rPr>
              <a:t> </a:t>
            </a:r>
          </a:p>
          <a:p>
            <a:pPr eaLnBrk="1" hangingPunct="1">
              <a:spcBef>
                <a:spcPct val="0"/>
              </a:spcBef>
              <a:buClr>
                <a:srgbClr val="9BBB59"/>
              </a:buClr>
              <a:buSzPct val="95000"/>
              <a:buFont typeface="Wingdings 2" panose="05020102010507070707" pitchFamily="18" charset="2"/>
              <a:buNone/>
            </a:pPr>
            <a:r>
              <a:rPr lang="en-US" altLang="en-US" sz="1400" dirty="0">
                <a:latin typeface="Consolas" panose="020B0609020204030204" pitchFamily="49" charset="0"/>
                <a:ea typeface="Consolas" panose="020B0609020204030204" pitchFamily="49" charset="0"/>
                <a:cs typeface="Consolas" panose="020B0609020204030204" pitchFamily="49" charset="0"/>
              </a:rPr>
              <a:t>while (d&lt;x);</a:t>
            </a:r>
          </a:p>
        </p:txBody>
      </p:sp>
    </p:spTree>
    <p:extLst>
      <p:ext uri="{BB962C8B-B14F-4D97-AF65-F5344CB8AC3E}">
        <p14:creationId xmlns:p14="http://schemas.microsoft.com/office/powerpoint/2010/main" val="106324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9235" t="19913" r="26666" b="22696"/>
          <a:stretch/>
        </p:blipFill>
        <p:spPr>
          <a:xfrm>
            <a:off x="2242089" y="1772816"/>
            <a:ext cx="7707825" cy="4599524"/>
          </a:xfrm>
          <a:prstGeom prst="rect">
            <a:avLst/>
          </a:prstGeom>
        </p:spPr>
      </p:pic>
      <p:sp>
        <p:nvSpPr>
          <p:cNvPr id="8" name="Slide Number Placeholder 7"/>
          <p:cNvSpPr>
            <a:spLocks noGrp="1"/>
          </p:cNvSpPr>
          <p:nvPr>
            <p:ph type="sldNum" sz="quarter" idx="12"/>
          </p:nvPr>
        </p:nvSpPr>
        <p:spPr/>
        <p:txBody>
          <a:bodyPr/>
          <a:lstStyle/>
          <a:p>
            <a:fld id="{A33FDA8A-BBFB-48A1-88B9-4C7DF46BF3B4}" type="slidenum">
              <a:rPr lang="hr-HR" smtClean="0"/>
              <a:pPr/>
              <a:t>60</a:t>
            </a:fld>
            <a:endParaRPr lang="hr-HR"/>
          </a:p>
        </p:txBody>
      </p:sp>
      <p:sp>
        <p:nvSpPr>
          <p:cNvPr id="7" name="Title 1"/>
          <p:cNvSpPr txBox="1">
            <a:spLocks/>
          </p:cNvSpPr>
          <p:nvPr/>
        </p:nvSpPr>
        <p:spPr>
          <a:xfrm>
            <a:off x="1668016" y="-31541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Results</a:t>
            </a:r>
          </a:p>
        </p:txBody>
      </p:sp>
      <p:sp>
        <p:nvSpPr>
          <p:cNvPr id="6" name="Content Placeholder 2"/>
          <p:cNvSpPr txBox="1">
            <a:spLocks/>
          </p:cNvSpPr>
          <p:nvPr/>
        </p:nvSpPr>
        <p:spPr>
          <a:xfrm>
            <a:off x="1775520" y="6501666"/>
            <a:ext cx="8352928" cy="383718"/>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hr-HR" sz="1500" baseline="30000" dirty="0">
                <a:latin typeface="+mj-lt"/>
              </a:rPr>
              <a:t>1</a:t>
            </a:r>
            <a:r>
              <a:rPr lang="en-US" sz="1500" baseline="30000" dirty="0">
                <a:latin typeface="+mj-lt"/>
              </a:rPr>
              <a:t> </a:t>
            </a:r>
            <a:r>
              <a:rPr lang="en-US" sz="1500" dirty="0">
                <a:latin typeface="+mj-lt"/>
              </a:rPr>
              <a:t>Press et al. Numerical Recipes: The Art of Scientific Computing. Cambridge University Press, 3rd edition.</a:t>
            </a:r>
          </a:p>
        </p:txBody>
      </p:sp>
      <p:sp>
        <p:nvSpPr>
          <p:cNvPr id="11" name="Content Placeholder 2"/>
          <p:cNvSpPr txBox="1">
            <a:spLocks/>
          </p:cNvSpPr>
          <p:nvPr/>
        </p:nvSpPr>
        <p:spPr>
          <a:xfrm>
            <a:off x="3287688" y="1897648"/>
            <a:ext cx="288032" cy="398408"/>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1200" b="1" dirty="0">
                <a:latin typeface="+mj-lt"/>
              </a:rPr>
              <a:t>1</a:t>
            </a:r>
          </a:p>
        </p:txBody>
      </p:sp>
      <p:sp>
        <p:nvSpPr>
          <p:cNvPr id="10" name="Rectangle 9"/>
          <p:cNvSpPr/>
          <p:nvPr/>
        </p:nvSpPr>
        <p:spPr>
          <a:xfrm>
            <a:off x="9250848" y="2852936"/>
            <a:ext cx="5486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264352" y="3648464"/>
            <a:ext cx="5486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258066" y="4443115"/>
            <a:ext cx="5486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58066" y="5234245"/>
            <a:ext cx="5486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258066" y="6019768"/>
            <a:ext cx="5486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p:cNvSpPr txBox="1">
            <a:spLocks/>
          </p:cNvSpPr>
          <p:nvPr/>
        </p:nvSpPr>
        <p:spPr>
          <a:xfrm>
            <a:off x="1055440" y="908720"/>
            <a:ext cx="9937104" cy="237626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2400" smtClean="0">
                <a:latin typeface="+mj-lt"/>
              </a:rPr>
              <a:t>Timing and resources: traditional HLS (Static), dataflow circuits (Dynamic), and dataflow circuits with speculation (Speculative)</a:t>
            </a:r>
          </a:p>
          <a:p>
            <a:endParaRPr lang="en-US" sz="2400" dirty="0">
              <a:latin typeface="+mj-lt"/>
            </a:endParaRPr>
          </a:p>
        </p:txBody>
      </p:sp>
    </p:spTree>
    <p:extLst>
      <p:ext uri="{BB962C8B-B14F-4D97-AF65-F5344CB8AC3E}">
        <p14:creationId xmlns:p14="http://schemas.microsoft.com/office/powerpoint/2010/main" val="17301457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A33FDA8A-BBFB-48A1-88B9-4C7DF46BF3B4}" type="slidenum">
              <a:rPr lang="hr-HR" smtClean="0"/>
              <a:pPr/>
              <a:t>61</a:t>
            </a:fld>
            <a:endParaRPr lang="hr-HR"/>
          </a:p>
        </p:txBody>
      </p:sp>
      <p:sp>
        <p:nvSpPr>
          <p:cNvPr id="7" name="Title 1"/>
          <p:cNvSpPr txBox="1">
            <a:spLocks/>
          </p:cNvSpPr>
          <p:nvPr/>
        </p:nvSpPr>
        <p:spPr>
          <a:xfrm>
            <a:off x="1668016" y="-31541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Results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776" y="2369444"/>
            <a:ext cx="4032448" cy="3986907"/>
          </a:xfrm>
          <a:prstGeom prst="rect">
            <a:avLst/>
          </a:prstGeom>
        </p:spPr>
      </p:pic>
      <p:sp>
        <p:nvSpPr>
          <p:cNvPr id="10" name="Content Placeholder 2"/>
          <p:cNvSpPr txBox="1">
            <a:spLocks/>
          </p:cNvSpPr>
          <p:nvPr/>
        </p:nvSpPr>
        <p:spPr>
          <a:xfrm>
            <a:off x="1055440" y="908720"/>
            <a:ext cx="9937104" cy="237626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2400" dirty="0" smtClean="0">
                <a:latin typeface="+mj-lt"/>
              </a:rPr>
              <a:t>Timing and resources: traditional HLS (Static), dataflow circuits (Dynamic), and dataflow circuits with speculation (Speculative)</a:t>
            </a:r>
          </a:p>
          <a:p>
            <a:endParaRPr lang="en-US" sz="2400" dirty="0">
              <a:latin typeface="+mj-lt"/>
            </a:endParaRPr>
          </a:p>
        </p:txBody>
      </p:sp>
    </p:spTree>
    <p:extLst>
      <p:ext uri="{BB962C8B-B14F-4D97-AF65-F5344CB8AC3E}">
        <p14:creationId xmlns:p14="http://schemas.microsoft.com/office/powerpoint/2010/main" val="30903746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668016" y="-228600"/>
            <a:ext cx="8964488" cy="1143000"/>
          </a:xfrm>
        </p:spPr>
        <p:txBody>
          <a:bodyPr>
            <a:normAutofit/>
          </a:bodyPr>
          <a:lstStyle/>
          <a:p>
            <a:pPr algn="ctr"/>
            <a:r>
              <a:rPr lang="en-US" sz="3600" dirty="0"/>
              <a:t>Conclusions</a:t>
            </a:r>
          </a:p>
        </p:txBody>
      </p:sp>
      <p:sp>
        <p:nvSpPr>
          <p:cNvPr id="17" name="Content Placeholder 2"/>
          <p:cNvSpPr>
            <a:spLocks noGrp="1"/>
          </p:cNvSpPr>
          <p:nvPr>
            <p:ph idx="1"/>
          </p:nvPr>
        </p:nvSpPr>
        <p:spPr>
          <a:xfrm>
            <a:off x="1055440" y="1052736"/>
            <a:ext cx="9540552" cy="2376264"/>
          </a:xfrm>
        </p:spPr>
        <p:txBody>
          <a:bodyPr>
            <a:noAutofit/>
          </a:bodyPr>
          <a:lstStyle/>
          <a:p>
            <a:r>
              <a:rPr lang="en-US" sz="2400" dirty="0">
                <a:latin typeface="+mj-lt"/>
              </a:rPr>
              <a:t>Methodology to enable speculative execution in dataflow circuits</a:t>
            </a:r>
          </a:p>
          <a:p>
            <a:pPr lvl="1" algn="just">
              <a:lnSpc>
                <a:spcPct val="90000"/>
              </a:lnSpc>
            </a:pPr>
            <a:r>
              <a:rPr lang="en-US" altLang="en-US" sz="2200" dirty="0">
                <a:latin typeface="+mj-lt"/>
              </a:rPr>
              <a:t>Mirrors </a:t>
            </a:r>
            <a:r>
              <a:rPr lang="en-US" sz="2200" dirty="0">
                <a:latin typeface="+mj-lt"/>
              </a:rPr>
              <a:t>the squash-and-replay mechanism of processors</a:t>
            </a:r>
          </a:p>
          <a:p>
            <a:pPr lvl="1" algn="just">
              <a:lnSpc>
                <a:spcPct val="90000"/>
              </a:lnSpc>
            </a:pPr>
            <a:r>
              <a:rPr lang="en-US" sz="2200" dirty="0">
                <a:latin typeface="+mj-lt"/>
              </a:rPr>
              <a:t>Demonstrated on branch prediction</a:t>
            </a:r>
          </a:p>
          <a:p>
            <a:pPr lvl="1" algn="just">
              <a:lnSpc>
                <a:spcPct val="90000"/>
              </a:lnSpc>
            </a:pPr>
            <a:r>
              <a:rPr lang="en-US" altLang="en-US" sz="2200" dirty="0">
                <a:latin typeface="+mj-lt"/>
              </a:rPr>
              <a:t>Next step: apply to other forms of speculation (e.g., memory)</a:t>
            </a:r>
            <a:endParaRPr lang="en-US" dirty="0">
              <a:latin typeface="+mj-lt"/>
            </a:endParaRPr>
          </a:p>
        </p:txBody>
      </p:sp>
      <p:sp>
        <p:nvSpPr>
          <p:cNvPr id="3" name="Slide Number Placeholder 2"/>
          <p:cNvSpPr>
            <a:spLocks noGrp="1"/>
          </p:cNvSpPr>
          <p:nvPr>
            <p:ph type="sldNum" sz="quarter" idx="12"/>
          </p:nvPr>
        </p:nvSpPr>
        <p:spPr/>
        <p:txBody>
          <a:bodyPr/>
          <a:lstStyle/>
          <a:p>
            <a:fld id="{A33FDA8A-BBFB-48A1-88B9-4C7DF46BF3B4}" type="slidenum">
              <a:rPr lang="hr-HR" smtClean="0"/>
              <a:pPr/>
              <a:t>62</a:t>
            </a:fld>
            <a:endParaRPr lang="hr-HR"/>
          </a:p>
        </p:txBody>
      </p:sp>
      <p:sp>
        <p:nvSpPr>
          <p:cNvPr id="5" name="Rounded Rectangle 4"/>
          <p:cNvSpPr/>
          <p:nvPr/>
        </p:nvSpPr>
        <p:spPr>
          <a:xfrm>
            <a:off x="3753771" y="3601864"/>
            <a:ext cx="4684461" cy="1080120"/>
          </a:xfrm>
          <a:prstGeom prst="roundRect">
            <a:avLst/>
          </a:prstGeom>
          <a:solidFill>
            <a:schemeClr val="bg2"/>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lumMod val="50000"/>
                  </a:schemeClr>
                </a:solidFill>
                <a:latin typeface="+mj-lt"/>
              </a:rPr>
              <a:t>Speculative dataflow circuits for irregular and control-dominated applications</a:t>
            </a:r>
          </a:p>
        </p:txBody>
      </p:sp>
    </p:spTree>
    <p:extLst>
      <p:ext uri="{BB962C8B-B14F-4D97-AF65-F5344CB8AC3E}">
        <p14:creationId xmlns:p14="http://schemas.microsoft.com/office/powerpoint/2010/main" val="33602274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862064"/>
            <a:ext cx="8229600" cy="1143000"/>
          </a:xfrm>
        </p:spPr>
        <p:txBody>
          <a:bodyPr>
            <a:normAutofit fontScale="90000"/>
          </a:bodyPr>
          <a:lstStyle/>
          <a:p>
            <a:pPr algn="ctr"/>
            <a:r>
              <a:rPr lang="hr-HR" dirty="0" smtClean="0"/>
              <a:t>Thank you!</a:t>
            </a:r>
            <a:br>
              <a:rPr lang="hr-HR" dirty="0" smtClean="0"/>
            </a:br>
            <a:r>
              <a:rPr lang="hr-HR" dirty="0" smtClean="0"/>
              <a:t/>
            </a:r>
            <a:br>
              <a:rPr lang="hr-HR" dirty="0" smtClean="0"/>
            </a:br>
            <a:endParaRPr lang="en-US" sz="3100" dirty="0"/>
          </a:p>
        </p:txBody>
      </p:sp>
      <p:sp>
        <p:nvSpPr>
          <p:cNvPr id="3" name="Slide Number Placeholder 2"/>
          <p:cNvSpPr>
            <a:spLocks noGrp="1"/>
          </p:cNvSpPr>
          <p:nvPr>
            <p:ph type="sldNum" sz="quarter" idx="12"/>
          </p:nvPr>
        </p:nvSpPr>
        <p:spPr/>
        <p:txBody>
          <a:bodyPr/>
          <a:lstStyle/>
          <a:p>
            <a:fld id="{A33FDA8A-BBFB-48A1-88B9-4C7DF46BF3B4}" type="slidenum">
              <a:rPr lang="hr-HR" smtClean="0"/>
              <a:pPr/>
              <a:t>63</a:t>
            </a:fld>
            <a:endParaRPr lang="hr-HR"/>
          </a:p>
        </p:txBody>
      </p:sp>
    </p:spTree>
    <p:extLst>
      <p:ext uri="{BB962C8B-B14F-4D97-AF65-F5344CB8AC3E}">
        <p14:creationId xmlns:p14="http://schemas.microsoft.com/office/powerpoint/2010/main" val="757174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1668016" y="-228600"/>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smtClean="0"/>
              <a:t>Dataflow Circuits: Control Flow</a:t>
            </a:r>
            <a:endParaRPr lang="en-US" sz="3600" dirty="0"/>
          </a:p>
        </p:txBody>
      </p:sp>
      <p:sp>
        <p:nvSpPr>
          <p:cNvPr id="18" name="Content Placeholder 2"/>
          <p:cNvSpPr>
            <a:spLocks noGrp="1"/>
          </p:cNvSpPr>
          <p:nvPr>
            <p:ph idx="1"/>
          </p:nvPr>
        </p:nvSpPr>
        <p:spPr>
          <a:xfrm>
            <a:off x="551384" y="1052736"/>
            <a:ext cx="11233248" cy="1656184"/>
          </a:xfrm>
        </p:spPr>
        <p:txBody>
          <a:bodyPr>
            <a:noAutofit/>
          </a:bodyPr>
          <a:lstStyle/>
          <a:p>
            <a:r>
              <a:rPr lang="en-US" sz="2400" dirty="0">
                <a:latin typeface="+mj-lt"/>
              </a:rPr>
              <a:t>Although individual operations inside BBs are executed out of order, BBs are triggered in exactly the same order as the software execution of the unmodified original </a:t>
            </a:r>
            <a:r>
              <a:rPr lang="en-US" sz="2400" dirty="0" smtClean="0">
                <a:latin typeface="+mj-lt"/>
              </a:rPr>
              <a:t>program</a:t>
            </a:r>
          </a:p>
          <a:p>
            <a:pPr lvl="1"/>
            <a:r>
              <a:rPr lang="en-US" sz="2200" dirty="0">
                <a:latin typeface="+mj-lt"/>
              </a:rPr>
              <a:t>One token per </a:t>
            </a:r>
            <a:r>
              <a:rPr lang="en-US" sz="2200" dirty="0" smtClean="0">
                <a:latin typeface="+mj-lt"/>
              </a:rPr>
              <a:t>loop</a:t>
            </a:r>
          </a:p>
          <a:p>
            <a:pPr lvl="1"/>
            <a:r>
              <a:rPr lang="en-US" sz="2200" dirty="0">
                <a:latin typeface="+mj-lt"/>
              </a:rPr>
              <a:t>Strict token ordering on a </a:t>
            </a:r>
            <a:r>
              <a:rPr lang="en-US" sz="2200" dirty="0" smtClean="0">
                <a:latin typeface="+mj-lt"/>
              </a:rPr>
              <a:t>path: injected </a:t>
            </a:r>
            <a:r>
              <a:rPr lang="en-US" sz="2200" dirty="0">
                <a:latin typeface="+mj-lt"/>
              </a:rPr>
              <a:t>by repeatedly forking at every passage the single token of a cycle </a:t>
            </a:r>
            <a:endParaRPr lang="en-US" sz="2200" dirty="0" smtClean="0">
              <a:latin typeface="+mj-lt"/>
            </a:endParaRPr>
          </a:p>
          <a:p>
            <a:pPr lvl="1"/>
            <a:r>
              <a:rPr lang="en-US" sz="2200" dirty="0" smtClean="0">
                <a:latin typeface="+mj-lt"/>
              </a:rPr>
              <a:t>Determinism of tokens at the BB input: tokens </a:t>
            </a:r>
            <a:r>
              <a:rPr lang="en-US" sz="2200" dirty="0">
                <a:latin typeface="+mj-lt"/>
              </a:rPr>
              <a:t>can enter the BB only from the single active predecessor</a:t>
            </a:r>
          </a:p>
        </p:txBody>
      </p:sp>
      <p:sp>
        <p:nvSpPr>
          <p:cNvPr id="8" name="Slide Number Placeholder 7"/>
          <p:cNvSpPr>
            <a:spLocks noGrp="1"/>
          </p:cNvSpPr>
          <p:nvPr>
            <p:ph type="sldNum" sz="quarter" idx="12"/>
          </p:nvPr>
        </p:nvSpPr>
        <p:spPr/>
        <p:txBody>
          <a:bodyPr/>
          <a:lstStyle/>
          <a:p>
            <a:fld id="{A33FDA8A-BBFB-48A1-88B9-4C7DF46BF3B4}" type="slidenum">
              <a:rPr lang="hr-HR" smtClean="0"/>
              <a:pPr/>
              <a:t>64</a:t>
            </a:fld>
            <a:endParaRPr lang="hr-HR"/>
          </a:p>
        </p:txBody>
      </p:sp>
    </p:spTree>
    <p:extLst>
      <p:ext uri="{BB962C8B-B14F-4D97-AF65-F5344CB8AC3E}">
        <p14:creationId xmlns:p14="http://schemas.microsoft.com/office/powerpoint/2010/main" val="37032855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1668016" y="-228600"/>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Analysis: </a:t>
            </a:r>
            <a:r>
              <a:rPr lang="en-US" sz="3600" dirty="0" err="1"/>
              <a:t>Misprediction</a:t>
            </a:r>
            <a:endParaRPr lang="en-US" sz="3600" dirty="0"/>
          </a:p>
        </p:txBody>
      </p:sp>
      <p:sp>
        <p:nvSpPr>
          <p:cNvPr id="18" name="Content Placeholder 2"/>
          <p:cNvSpPr>
            <a:spLocks noGrp="1"/>
          </p:cNvSpPr>
          <p:nvPr>
            <p:ph idx="1"/>
          </p:nvPr>
        </p:nvSpPr>
        <p:spPr>
          <a:xfrm>
            <a:off x="1631504" y="1052736"/>
            <a:ext cx="8964488" cy="1008112"/>
          </a:xfrm>
        </p:spPr>
        <p:txBody>
          <a:bodyPr>
            <a:noAutofit/>
          </a:bodyPr>
          <a:lstStyle/>
          <a:p>
            <a:r>
              <a:rPr lang="en-US" altLang="en-US" sz="2400" dirty="0">
                <a:latin typeface="+mj-lt"/>
              </a:rPr>
              <a:t>No </a:t>
            </a:r>
            <a:r>
              <a:rPr lang="en-US" sz="2400" dirty="0">
                <a:latin typeface="+mj-lt"/>
              </a:rPr>
              <a:t>additional penalty for </a:t>
            </a:r>
            <a:r>
              <a:rPr lang="en-US" sz="2400" dirty="0" err="1">
                <a:latin typeface="+mj-lt"/>
              </a:rPr>
              <a:t>misprediction</a:t>
            </a:r>
            <a:r>
              <a:rPr lang="en-US" sz="2400" dirty="0">
                <a:latin typeface="+mj-lt"/>
              </a:rPr>
              <a:t> other than the longer latency of the corresponding dynamic </a:t>
            </a:r>
            <a:r>
              <a:rPr lang="en-US" sz="2400" dirty="0" err="1">
                <a:latin typeface="+mj-lt"/>
              </a:rPr>
              <a:t>nonspeculative</a:t>
            </a:r>
            <a:r>
              <a:rPr lang="en-US" sz="2400" dirty="0">
                <a:latin typeface="+mj-lt"/>
              </a:rPr>
              <a:t> circuit</a:t>
            </a:r>
          </a:p>
          <a:p>
            <a:r>
              <a:rPr lang="en-US" altLang="en-US" sz="2400" dirty="0">
                <a:latin typeface="+mj-lt"/>
              </a:rPr>
              <a:t>Newton-Raphson: </a:t>
            </a:r>
            <a:r>
              <a:rPr lang="en-US" altLang="en-US" sz="2400" i="1" dirty="0" err="1">
                <a:latin typeface="+mj-lt"/>
              </a:rPr>
              <a:t>p</a:t>
            </a:r>
            <a:r>
              <a:rPr lang="en-US" altLang="en-US" sz="2400" i="1" baseline="-25000" dirty="0" err="1">
                <a:latin typeface="+mj-lt"/>
              </a:rPr>
              <a:t>correct</a:t>
            </a:r>
            <a:r>
              <a:rPr lang="en-US" altLang="en-US" sz="2400" i="1" dirty="0">
                <a:latin typeface="+mj-lt"/>
              </a:rPr>
              <a:t> </a:t>
            </a:r>
            <a:r>
              <a:rPr lang="en-US" altLang="en-US" sz="2400" dirty="0">
                <a:latin typeface="+mj-lt"/>
              </a:rPr>
              <a:t>&gt; 22%</a:t>
            </a:r>
          </a:p>
          <a:p>
            <a:endParaRPr lang="en-US" sz="2400" dirty="0">
              <a:latin typeface="+mj-lt"/>
            </a:endParaRPr>
          </a:p>
        </p:txBody>
      </p:sp>
      <p:sp>
        <p:nvSpPr>
          <p:cNvPr id="8" name="Slide Number Placeholder 7"/>
          <p:cNvSpPr>
            <a:spLocks noGrp="1"/>
          </p:cNvSpPr>
          <p:nvPr>
            <p:ph type="sldNum" sz="quarter" idx="12"/>
          </p:nvPr>
        </p:nvSpPr>
        <p:spPr/>
        <p:txBody>
          <a:bodyPr/>
          <a:lstStyle/>
          <a:p>
            <a:fld id="{A33FDA8A-BBFB-48A1-88B9-4C7DF46BF3B4}" type="slidenum">
              <a:rPr lang="hr-HR" smtClean="0"/>
              <a:pPr/>
              <a:t>65</a:t>
            </a:fld>
            <a:endParaRPr lang="hr-HR"/>
          </a:p>
        </p:txBody>
      </p:sp>
      <p:sp>
        <p:nvSpPr>
          <p:cNvPr id="20" name="Content Placeholder 2">
            <a:extLst>
              <a:ext uri="{FF2B5EF4-FFF2-40B4-BE49-F238E27FC236}">
                <a16:creationId xmlns:a16="http://schemas.microsoft.com/office/drawing/2014/main" id="{9BEAC087-2DEB-4F7F-BFD5-8A3D242CF494}"/>
              </a:ext>
            </a:extLst>
          </p:cNvPr>
          <p:cNvSpPr txBox="1">
            <a:spLocks/>
          </p:cNvSpPr>
          <p:nvPr/>
        </p:nvSpPr>
        <p:spPr>
          <a:xfrm>
            <a:off x="3287688" y="2996952"/>
            <a:ext cx="5616624" cy="96002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2000" i="1" dirty="0" err="1">
                <a:latin typeface="+mj-lt"/>
              </a:rPr>
              <a:t>p</a:t>
            </a:r>
            <a:r>
              <a:rPr lang="en-US" sz="2000" i="1" baseline="-25000" dirty="0" err="1">
                <a:latin typeface="+mj-lt"/>
              </a:rPr>
              <a:t>correct</a:t>
            </a:r>
            <a:r>
              <a:rPr lang="en-US" sz="2000" i="1" dirty="0" err="1">
                <a:latin typeface="+mj-lt"/>
              </a:rPr>
              <a:t>・II</a:t>
            </a:r>
            <a:r>
              <a:rPr lang="en-US" sz="2000" i="1" baseline="-25000" dirty="0" err="1">
                <a:latin typeface="+mj-lt"/>
              </a:rPr>
              <a:t>spec_opt</a:t>
            </a:r>
            <a:r>
              <a:rPr lang="en-US" sz="2000" i="1" dirty="0">
                <a:latin typeface="+mj-lt"/>
              </a:rPr>
              <a:t> + (1 −</a:t>
            </a:r>
            <a:r>
              <a:rPr lang="en-US" sz="2000" i="1" dirty="0" err="1">
                <a:latin typeface="+mj-lt"/>
              </a:rPr>
              <a:t>p</a:t>
            </a:r>
            <a:r>
              <a:rPr lang="en-US" sz="2000" i="1" baseline="-25000" dirty="0" err="1">
                <a:latin typeface="+mj-lt"/>
              </a:rPr>
              <a:t>correct</a:t>
            </a:r>
            <a:r>
              <a:rPr lang="en-US" sz="2000" i="1" dirty="0">
                <a:latin typeface="+mj-lt"/>
              </a:rPr>
              <a:t> )・</a:t>
            </a:r>
            <a:r>
              <a:rPr lang="en-US" sz="2000" i="1" dirty="0" err="1">
                <a:latin typeface="+mj-lt"/>
              </a:rPr>
              <a:t>II</a:t>
            </a:r>
            <a:r>
              <a:rPr lang="en-US" sz="2000" i="1" baseline="-25000" dirty="0" err="1">
                <a:latin typeface="+mj-lt"/>
              </a:rPr>
              <a:t>nonspec</a:t>
            </a:r>
            <a:r>
              <a:rPr lang="en-US" sz="2000" i="1" dirty="0">
                <a:latin typeface="+mj-lt"/>
              </a:rPr>
              <a:t> &lt; </a:t>
            </a:r>
            <a:r>
              <a:rPr lang="en-US" sz="2000" i="1" dirty="0" err="1">
                <a:latin typeface="+mj-lt"/>
              </a:rPr>
              <a:t>II</a:t>
            </a:r>
            <a:r>
              <a:rPr lang="en-US" sz="2000" i="1" baseline="-25000" dirty="0" err="1">
                <a:latin typeface="+mj-lt"/>
              </a:rPr>
              <a:t>static</a:t>
            </a:r>
            <a:r>
              <a:rPr lang="en-US" sz="2000" i="1" dirty="0">
                <a:latin typeface="+mj-lt"/>
              </a:rPr>
              <a:t> </a:t>
            </a:r>
            <a:endParaRPr lang="en-US" sz="2000" i="1" dirty="0">
              <a:latin typeface="+mj-lt"/>
              <a:cs typeface="Consolas" panose="020B0609020204030204" pitchFamily="49" charset="0"/>
            </a:endParaRPr>
          </a:p>
        </p:txBody>
      </p:sp>
    </p:spTree>
    <p:extLst>
      <p:ext uri="{BB962C8B-B14F-4D97-AF65-F5344CB8AC3E}">
        <p14:creationId xmlns:p14="http://schemas.microsoft.com/office/powerpoint/2010/main" val="41525696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1668016" y="-228600"/>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Analysis: Aggressive Predication</a:t>
            </a:r>
          </a:p>
        </p:txBody>
      </p:sp>
      <p:sp>
        <p:nvSpPr>
          <p:cNvPr id="18" name="Content Placeholder 2"/>
          <p:cNvSpPr>
            <a:spLocks noGrp="1"/>
          </p:cNvSpPr>
          <p:nvPr>
            <p:ph idx="1"/>
          </p:nvPr>
        </p:nvSpPr>
        <p:spPr>
          <a:xfrm>
            <a:off x="1631504" y="1052736"/>
            <a:ext cx="8964488" cy="1008112"/>
          </a:xfrm>
        </p:spPr>
        <p:txBody>
          <a:bodyPr>
            <a:noAutofit/>
          </a:bodyPr>
          <a:lstStyle/>
          <a:p>
            <a:r>
              <a:rPr lang="en-US" sz="2400" dirty="0">
                <a:latin typeface="+mj-lt"/>
              </a:rPr>
              <a:t>If-conversion across basic blocks</a:t>
            </a:r>
          </a:p>
        </p:txBody>
      </p:sp>
      <p:sp>
        <p:nvSpPr>
          <p:cNvPr id="19" name="Content Placeholder 2">
            <a:extLst>
              <a:ext uri="{FF2B5EF4-FFF2-40B4-BE49-F238E27FC236}">
                <a16:creationId xmlns:a16="http://schemas.microsoft.com/office/drawing/2014/main" id="{9BEAC087-2DEB-4F7F-BFD5-8A3D242CF494}"/>
              </a:ext>
            </a:extLst>
          </p:cNvPr>
          <p:cNvSpPr txBox="1">
            <a:spLocks/>
          </p:cNvSpPr>
          <p:nvPr/>
        </p:nvSpPr>
        <p:spPr>
          <a:xfrm>
            <a:off x="1847528" y="2594461"/>
            <a:ext cx="3816424" cy="196813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spcBef>
                <a:spcPts val="0"/>
              </a:spcBef>
              <a:buNone/>
            </a:pPr>
            <a:r>
              <a:rPr lang="en-US" sz="1600" dirty="0" err="1">
                <a:latin typeface="Consolas" panose="020B0609020204030204" pitchFamily="49" charset="0"/>
                <a:cs typeface="Consolas" panose="020B0609020204030204" pitchFamily="49" charset="0"/>
              </a:rPr>
              <a:t>int</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i</a:t>
            </a:r>
            <a:r>
              <a:rPr lang="en-US" sz="1600" dirty="0">
                <a:latin typeface="Consolas" panose="020B0609020204030204" pitchFamily="49" charset="0"/>
                <a:cs typeface="Consolas" panose="020B0609020204030204" pitchFamily="49" charset="0"/>
              </a:rPr>
              <a:t> = 0;</a:t>
            </a:r>
          </a:p>
          <a:p>
            <a:pPr marL="0" indent="0">
              <a:spcBef>
                <a:spcPts val="0"/>
              </a:spcBef>
              <a:buNone/>
            </a:pPr>
            <a:r>
              <a:rPr lang="en-US" sz="1600" dirty="0" err="1">
                <a:latin typeface="Consolas" panose="020B0609020204030204" pitchFamily="49" charset="0"/>
                <a:cs typeface="Consolas" panose="020B0609020204030204" pitchFamily="49" charset="0"/>
              </a:rPr>
              <a:t>int</a:t>
            </a:r>
            <a:r>
              <a:rPr lang="en-US" sz="1600" dirty="0">
                <a:latin typeface="Consolas" panose="020B0609020204030204" pitchFamily="49" charset="0"/>
                <a:cs typeface="Consolas" panose="020B0609020204030204" pitchFamily="49" charset="0"/>
              </a:rPr>
              <a:t> s = 1;</a:t>
            </a:r>
          </a:p>
          <a:p>
            <a:pPr marL="0" indent="0">
              <a:spcBef>
                <a:spcPts val="0"/>
              </a:spcBef>
              <a:buNone/>
            </a:pPr>
            <a:endParaRPr lang="en-US" sz="1600" dirty="0">
              <a:latin typeface="Consolas" panose="020B0609020204030204" pitchFamily="49" charset="0"/>
              <a:cs typeface="Consolas" panose="020B0609020204030204" pitchFamily="49" charset="0"/>
            </a:endParaRPr>
          </a:p>
          <a:p>
            <a:pPr marL="0" indent="0">
              <a:spcBef>
                <a:spcPts val="0"/>
              </a:spcBef>
              <a:buNone/>
            </a:pPr>
            <a:r>
              <a:rPr lang="en-US" sz="1600" dirty="0">
                <a:latin typeface="Consolas" panose="020B0609020204030204" pitchFamily="49" charset="0"/>
                <a:cs typeface="Consolas" panose="020B0609020204030204" pitchFamily="49" charset="0"/>
              </a:rPr>
              <a:t>for</a:t>
            </a:r>
            <a:r>
              <a:rPr lang="hr-HR"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i</a:t>
            </a:r>
            <a:r>
              <a:rPr lang="en-US" sz="1600" dirty="0">
                <a:latin typeface="Consolas" panose="020B0609020204030204" pitchFamily="49" charset="0"/>
                <a:cs typeface="Consolas" panose="020B0609020204030204" pitchFamily="49" charset="0"/>
              </a:rPr>
              <a:t> = 0; </a:t>
            </a:r>
            <a:r>
              <a:rPr lang="en-US" sz="1600" dirty="0" err="1">
                <a:latin typeface="Consolas" panose="020B0609020204030204" pitchFamily="49" charset="0"/>
                <a:cs typeface="Consolas" panose="020B0609020204030204" pitchFamily="49" charset="0"/>
              </a:rPr>
              <a:t>i</a:t>
            </a:r>
            <a:r>
              <a:rPr lang="en-US" sz="1600" dirty="0">
                <a:latin typeface="Consolas" panose="020B0609020204030204" pitchFamily="49" charset="0"/>
                <a:cs typeface="Consolas" panose="020B0609020204030204" pitchFamily="49" charset="0"/>
              </a:rPr>
              <a:t> &lt; 12; </a:t>
            </a:r>
            <a:r>
              <a:rPr lang="en-US" sz="1600" dirty="0" err="1">
                <a:latin typeface="Consolas" panose="020B0609020204030204" pitchFamily="49" charset="0"/>
                <a:cs typeface="Consolas" panose="020B0609020204030204" pitchFamily="49" charset="0"/>
              </a:rPr>
              <a:t>i</a:t>
            </a:r>
            <a:r>
              <a:rPr lang="en-US" sz="1600" dirty="0">
                <a:latin typeface="Consolas" panose="020B0609020204030204" pitchFamily="49" charset="0"/>
                <a:cs typeface="Consolas" panose="020B0609020204030204" pitchFamily="49" charset="0"/>
              </a:rPr>
              <a:t>++</a:t>
            </a:r>
            <a:r>
              <a:rPr lang="hr-HR" sz="1600" dirty="0">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hr-HR" sz="1600" dirty="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a:p>
            <a:pPr marL="0" indent="0">
              <a:spcBef>
                <a:spcPts val="0"/>
              </a:spcBef>
              <a:buNone/>
            </a:pPr>
            <a:r>
              <a:rPr lang="en-US" sz="1600" dirty="0">
                <a:latin typeface="Consolas" panose="020B0609020204030204" pitchFamily="49" charset="0"/>
                <a:cs typeface="Consolas" panose="020B0609020204030204" pitchFamily="49" charset="0"/>
              </a:rPr>
              <a:t>	if (x[</a:t>
            </a:r>
            <a:r>
              <a:rPr lang="en-US" sz="1600" dirty="0" err="1">
                <a:latin typeface="Consolas" panose="020B0609020204030204" pitchFamily="49" charset="0"/>
                <a:cs typeface="Consolas" panose="020B0609020204030204" pitchFamily="49" charset="0"/>
              </a:rPr>
              <a:t>i</a:t>
            </a:r>
            <a:r>
              <a:rPr lang="en-US" sz="1600" dirty="0">
                <a:latin typeface="Consolas" panose="020B0609020204030204" pitchFamily="49" charset="0"/>
                <a:cs typeface="Consolas" panose="020B0609020204030204" pitchFamily="49" charset="0"/>
              </a:rPr>
              <a:t>]*s &gt;= 1000)</a:t>
            </a:r>
          </a:p>
          <a:p>
            <a:pPr marL="0" indent="0">
              <a:spcBef>
                <a:spcPts val="0"/>
              </a:spcBef>
              <a:buNone/>
            </a:pPr>
            <a:r>
              <a:rPr lang="en-US" sz="1600" dirty="0">
                <a:latin typeface="Consolas" panose="020B0609020204030204" pitchFamily="49" charset="0"/>
                <a:cs typeface="Consolas" panose="020B0609020204030204" pitchFamily="49" charset="0"/>
              </a:rPr>
              <a:t>		s+=1;</a:t>
            </a:r>
            <a:endParaRPr lang="hr-HR" sz="1600" dirty="0">
              <a:latin typeface="Consolas" panose="020B0609020204030204" pitchFamily="49" charset="0"/>
              <a:cs typeface="Consolas" panose="020B0609020204030204" pitchFamily="49" charset="0"/>
            </a:endParaRPr>
          </a:p>
          <a:p>
            <a:pPr marL="0" indent="0">
              <a:spcBef>
                <a:spcPts val="0"/>
              </a:spcBef>
              <a:buNone/>
            </a:pPr>
            <a:r>
              <a:rPr lang="hr-HR" sz="1600" dirty="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3915338572"/>
              </p:ext>
            </p:extLst>
          </p:nvPr>
        </p:nvGraphicFramePr>
        <p:xfrm>
          <a:off x="5735960" y="1689374"/>
          <a:ext cx="3043194" cy="5029200"/>
        </p:xfrm>
        <a:graphic>
          <a:graphicData uri="http://schemas.openxmlformats.org/drawingml/2006/table">
            <a:tbl>
              <a:tblPr firstRow="1" bandRow="1">
                <a:tableStyleId>{5940675A-B579-460E-94D1-54222C63F5DA}</a:tableStyleId>
              </a:tblPr>
              <a:tblGrid>
                <a:gridCol w="434742">
                  <a:extLst>
                    <a:ext uri="{9D8B030D-6E8A-4147-A177-3AD203B41FA5}">
                      <a16:colId xmlns:a16="http://schemas.microsoft.com/office/drawing/2014/main" val="2304948648"/>
                    </a:ext>
                  </a:extLst>
                </a:gridCol>
                <a:gridCol w="434742">
                  <a:extLst>
                    <a:ext uri="{9D8B030D-6E8A-4147-A177-3AD203B41FA5}">
                      <a16:colId xmlns:a16="http://schemas.microsoft.com/office/drawing/2014/main" val="182803778"/>
                    </a:ext>
                  </a:extLst>
                </a:gridCol>
                <a:gridCol w="434742">
                  <a:extLst>
                    <a:ext uri="{9D8B030D-6E8A-4147-A177-3AD203B41FA5}">
                      <a16:colId xmlns:a16="http://schemas.microsoft.com/office/drawing/2014/main" val="3997996827"/>
                    </a:ext>
                  </a:extLst>
                </a:gridCol>
                <a:gridCol w="434742">
                  <a:extLst>
                    <a:ext uri="{9D8B030D-6E8A-4147-A177-3AD203B41FA5}">
                      <a16:colId xmlns:a16="http://schemas.microsoft.com/office/drawing/2014/main" val="2655082137"/>
                    </a:ext>
                  </a:extLst>
                </a:gridCol>
                <a:gridCol w="434742">
                  <a:extLst>
                    <a:ext uri="{9D8B030D-6E8A-4147-A177-3AD203B41FA5}">
                      <a16:colId xmlns:a16="http://schemas.microsoft.com/office/drawing/2014/main" val="721035070"/>
                    </a:ext>
                  </a:extLst>
                </a:gridCol>
                <a:gridCol w="434742">
                  <a:extLst>
                    <a:ext uri="{9D8B030D-6E8A-4147-A177-3AD203B41FA5}">
                      <a16:colId xmlns:a16="http://schemas.microsoft.com/office/drawing/2014/main" val="3770153546"/>
                    </a:ext>
                  </a:extLst>
                </a:gridCol>
                <a:gridCol w="434742">
                  <a:extLst>
                    <a:ext uri="{9D8B030D-6E8A-4147-A177-3AD203B41FA5}">
                      <a16:colId xmlns:a16="http://schemas.microsoft.com/office/drawing/2014/main" val="1232896903"/>
                    </a:ext>
                  </a:extLst>
                </a:gridCol>
              </a:tblGrid>
              <a:tr h="318205">
                <a:tc>
                  <a:txBody>
                    <a:bodyPr/>
                    <a:lstStyle/>
                    <a:p>
                      <a:endParaRPr lang="en-US" sz="1600" dirty="0"/>
                    </a:p>
                  </a:txBody>
                  <a:tcPr>
                    <a:lnB w="12700" cap="flat" cmpd="sng" algn="ctr">
                      <a:solidFill>
                        <a:schemeClr val="tx1"/>
                      </a:solidFill>
                      <a:prstDash val="solid"/>
                      <a:round/>
                      <a:headEnd type="none" w="med" len="med"/>
                      <a:tailEnd type="none" w="med" len="med"/>
                    </a:lnB>
                    <a:solidFill>
                      <a:srgbClr val="AACCFF"/>
                    </a:solidFill>
                  </a:tcPr>
                </a:tc>
                <a:tc>
                  <a:txBody>
                    <a:bodyPr/>
                    <a:lstStyle/>
                    <a:p>
                      <a:endParaRPr lang="en-US" sz="1600" dirty="0"/>
                    </a:p>
                  </a:txBody>
                  <a:tcPr>
                    <a:solidFill>
                      <a:srgbClr val="AACCFF"/>
                    </a:solidFill>
                  </a:tcPr>
                </a:tc>
                <a:tc>
                  <a:txBody>
                    <a:bodyPr/>
                    <a:lstStyle/>
                    <a:p>
                      <a:endParaRPr lang="en-US" sz="1600" dirty="0"/>
                    </a:p>
                  </a:txBody>
                  <a:tcPr>
                    <a:solidFill>
                      <a:srgbClr val="AACCFF"/>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rgbClr val="AACCFF"/>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3579427"/>
                  </a:ext>
                </a:extLst>
              </a:tr>
              <a:tr h="318205">
                <a:tc>
                  <a:txBody>
                    <a:bodyPr/>
                    <a:lstStyle/>
                    <a:p>
                      <a:endParaRPr lang="en-US" sz="16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solidFill>
                      <a:srgbClr val="AACCFF"/>
                    </a:solidFill>
                  </a:tcPr>
                </a:tc>
                <a:tc>
                  <a:txBody>
                    <a:bodyPr/>
                    <a:lstStyle/>
                    <a:p>
                      <a:endParaRPr lang="en-US" sz="1600"/>
                    </a:p>
                  </a:txBody>
                  <a:tcPr>
                    <a:solidFill>
                      <a:srgbClr val="AACCFF"/>
                    </a:solidFill>
                  </a:tcPr>
                </a:tc>
                <a:tc>
                  <a:txBody>
                    <a:bodyPr/>
                    <a:lstStyle/>
                    <a:p>
                      <a:endParaRPr lang="en-US" sz="1600"/>
                    </a:p>
                  </a:txBody>
                  <a:tcPr>
                    <a:solidFill>
                      <a:srgbClr val="AACCFF"/>
                    </a:solidFill>
                  </a:tcPr>
                </a:tc>
                <a:tc>
                  <a:txBody>
                    <a:bodyPr/>
                    <a:lstStyle/>
                    <a:p>
                      <a:endParaRPr lang="en-US" sz="16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AACCFF"/>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90667872"/>
                  </a:ext>
                </a:extLst>
              </a:tr>
              <a:tr h="318205">
                <a:tc>
                  <a:txBody>
                    <a:bodyPr/>
                    <a:lstStyle/>
                    <a:p>
                      <a:endParaRPr lang="en-US" sz="16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AACCFF"/>
                    </a:solidFill>
                  </a:tcPr>
                </a:tc>
                <a:tc>
                  <a:txBody>
                    <a:bodyPr/>
                    <a:lstStyle/>
                    <a:p>
                      <a:endParaRPr lang="en-US" sz="1600" dirty="0"/>
                    </a:p>
                  </a:txBody>
                  <a:tcPr>
                    <a:solidFill>
                      <a:srgbClr val="AACCFF"/>
                    </a:solidFill>
                  </a:tcPr>
                </a:tc>
                <a:tc>
                  <a:txBody>
                    <a:bodyPr/>
                    <a:lstStyle/>
                    <a:p>
                      <a:endParaRPr lang="en-US" sz="1600" dirty="0"/>
                    </a:p>
                  </a:txBody>
                  <a:tcPr>
                    <a:solidFill>
                      <a:srgbClr val="AACCFF"/>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rgbClr val="AACCFF"/>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4389628"/>
                  </a:ext>
                </a:extLst>
              </a:tr>
              <a:tr h="318205">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solidFill>
                      <a:srgbClr val="AACCFF"/>
                    </a:solidFill>
                  </a:tcPr>
                </a:tc>
                <a:tc>
                  <a:txBody>
                    <a:bodyPr/>
                    <a:lstStyle/>
                    <a:p>
                      <a:endParaRPr lang="en-US" sz="1600" dirty="0"/>
                    </a:p>
                  </a:txBody>
                  <a:tcPr>
                    <a:solidFill>
                      <a:srgbClr val="AACCFF"/>
                    </a:solidFill>
                  </a:tcPr>
                </a:tc>
                <a:tc>
                  <a:txBody>
                    <a:bodyPr/>
                    <a:lstStyle/>
                    <a:p>
                      <a:endParaRPr lang="en-US" sz="1600" dirty="0"/>
                    </a:p>
                  </a:txBody>
                  <a:tcPr>
                    <a:solidFill>
                      <a:srgbClr val="AACCFF"/>
                    </a:solidFill>
                  </a:tcPr>
                </a:tc>
                <a:tc>
                  <a:txBody>
                    <a:bodyPr/>
                    <a:lstStyle/>
                    <a:p>
                      <a:endParaRPr lang="en-US"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AACCFF"/>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71397293"/>
                  </a:ext>
                </a:extLst>
              </a:tr>
              <a:tr h="318205">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solidFill>
                      <a:srgbClr val="AACCFF"/>
                    </a:solidFill>
                  </a:tcPr>
                </a:tc>
                <a:tc>
                  <a:txBody>
                    <a:bodyPr/>
                    <a:lstStyle/>
                    <a:p>
                      <a:endParaRPr lang="en-US" sz="1600" dirty="0"/>
                    </a:p>
                  </a:txBody>
                  <a:tcPr>
                    <a:solidFill>
                      <a:srgbClr val="AACCFF"/>
                    </a:solidFill>
                  </a:tcPr>
                </a:tc>
                <a:tc>
                  <a:txBody>
                    <a:bodyPr/>
                    <a:lstStyle/>
                    <a:p>
                      <a:endParaRPr lang="en-US" sz="1600" dirty="0"/>
                    </a:p>
                  </a:txBody>
                  <a:tcPr>
                    <a:solidFill>
                      <a:srgbClr val="AACCFF"/>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rgbClr val="AACCFF"/>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41623640"/>
                  </a:ext>
                </a:extLst>
              </a:tr>
              <a:tr h="318205">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solidFill>
                      <a:srgbClr val="AACCFF"/>
                    </a:solidFill>
                  </a:tcPr>
                </a:tc>
                <a:tc>
                  <a:txBody>
                    <a:bodyPr/>
                    <a:lstStyle/>
                    <a:p>
                      <a:endParaRPr lang="en-US" sz="1600" dirty="0"/>
                    </a:p>
                  </a:txBody>
                  <a:tcPr>
                    <a:solidFill>
                      <a:srgbClr val="AACCFF"/>
                    </a:solidFill>
                  </a:tcPr>
                </a:tc>
                <a:tc>
                  <a:txBody>
                    <a:bodyPr/>
                    <a:lstStyle/>
                    <a:p>
                      <a:endParaRPr lang="en-US" sz="1600" dirty="0"/>
                    </a:p>
                  </a:txBody>
                  <a:tcPr>
                    <a:solidFill>
                      <a:srgbClr val="AACCFF"/>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rgbClr val="AACCFF"/>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48490266"/>
                  </a:ext>
                </a:extLst>
              </a:tr>
              <a:tr h="318205">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AACCFF"/>
                    </a:solidFill>
                  </a:tcPr>
                </a:tc>
                <a:tc>
                  <a:txBody>
                    <a:bodyPr/>
                    <a:lstStyle/>
                    <a:p>
                      <a:endParaRPr lang="en-US" sz="1600" dirty="0"/>
                    </a:p>
                  </a:txBody>
                  <a:tcPr>
                    <a:solidFill>
                      <a:srgbClr val="AACCFF"/>
                    </a:solidFill>
                  </a:tcPr>
                </a:tc>
                <a:tc>
                  <a:txBody>
                    <a:bodyPr/>
                    <a:lstStyle/>
                    <a:p>
                      <a:endParaRPr lang="en-US" sz="1600" dirty="0"/>
                    </a:p>
                  </a:txBody>
                  <a:tcPr>
                    <a:solidFill>
                      <a:srgbClr val="AACCFF"/>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rgbClr val="AACCFF"/>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8885114"/>
                  </a:ext>
                </a:extLst>
              </a:tr>
              <a:tr h="318205">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solidFill>
                      <a:srgbClr val="AACCFF"/>
                    </a:solidFill>
                  </a:tcPr>
                </a:tc>
                <a:tc>
                  <a:txBody>
                    <a:bodyPr/>
                    <a:lstStyle/>
                    <a:p>
                      <a:endParaRPr lang="en-US" sz="1600" dirty="0"/>
                    </a:p>
                  </a:txBody>
                  <a:tcPr>
                    <a:solidFill>
                      <a:srgbClr val="AACCFF"/>
                    </a:solidFill>
                  </a:tcPr>
                </a:tc>
                <a:tc>
                  <a:txBody>
                    <a:bodyPr/>
                    <a:lstStyle/>
                    <a:p>
                      <a:endParaRPr lang="en-US" sz="1600" dirty="0"/>
                    </a:p>
                  </a:txBody>
                  <a:tcPr>
                    <a:solidFill>
                      <a:srgbClr val="AACCFF"/>
                    </a:solidFill>
                  </a:tcPr>
                </a:tc>
                <a:tc>
                  <a:txBody>
                    <a:bodyPr/>
                    <a:lstStyle/>
                    <a:p>
                      <a:endParaRPr lang="en-US" sz="1600" dirty="0"/>
                    </a:p>
                  </a:txBody>
                  <a:tcPr>
                    <a:lnT w="12700" cap="flat" cmpd="sng" algn="ctr">
                      <a:solidFill>
                        <a:schemeClr val="tx1"/>
                      </a:solidFill>
                      <a:prstDash val="solid"/>
                      <a:round/>
                      <a:headEnd type="none" w="med" len="med"/>
                      <a:tailEnd type="none" w="med" len="med"/>
                    </a:lnT>
                    <a:solidFill>
                      <a:srgbClr val="AACCFF"/>
                    </a:solidFill>
                  </a:tcPr>
                </a:tc>
                <a:extLst>
                  <a:ext uri="{0D108BD9-81ED-4DB2-BD59-A6C34878D82A}">
                    <a16:rowId xmlns:a16="http://schemas.microsoft.com/office/drawing/2014/main" val="3115151142"/>
                  </a:ext>
                </a:extLst>
              </a:tr>
              <a:tr h="318205">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solidFill>
                      <a:srgbClr val="AACCFF"/>
                    </a:solidFill>
                  </a:tcPr>
                </a:tc>
                <a:tc>
                  <a:txBody>
                    <a:bodyPr/>
                    <a:lstStyle/>
                    <a:p>
                      <a:endParaRPr lang="en-US" sz="1600" dirty="0"/>
                    </a:p>
                  </a:txBody>
                  <a:tcPr>
                    <a:solidFill>
                      <a:srgbClr val="AACCFF"/>
                    </a:solidFill>
                  </a:tcPr>
                </a:tc>
                <a:tc>
                  <a:txBody>
                    <a:bodyPr/>
                    <a:lstStyle/>
                    <a:p>
                      <a:endParaRPr lang="en-US" sz="1600" dirty="0"/>
                    </a:p>
                  </a:txBody>
                  <a:tcPr>
                    <a:solidFill>
                      <a:srgbClr val="AACCFF"/>
                    </a:solidFill>
                  </a:tcPr>
                </a:tc>
                <a:tc>
                  <a:txBody>
                    <a:bodyPr/>
                    <a:lstStyle/>
                    <a:p>
                      <a:endParaRPr lang="en-US" sz="1600" dirty="0"/>
                    </a:p>
                  </a:txBody>
                  <a:tcPr>
                    <a:solidFill>
                      <a:srgbClr val="AACCFF"/>
                    </a:solidFill>
                  </a:tcPr>
                </a:tc>
                <a:extLst>
                  <a:ext uri="{0D108BD9-81ED-4DB2-BD59-A6C34878D82A}">
                    <a16:rowId xmlns:a16="http://schemas.microsoft.com/office/drawing/2014/main" val="1486361892"/>
                  </a:ext>
                </a:extLst>
              </a:tr>
              <a:tr h="318205">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solidFill>
                      <a:srgbClr val="AACCFF"/>
                    </a:solidFill>
                  </a:tcPr>
                </a:tc>
                <a:tc>
                  <a:txBody>
                    <a:bodyPr/>
                    <a:lstStyle/>
                    <a:p>
                      <a:endParaRPr lang="en-US" sz="1600" dirty="0"/>
                    </a:p>
                  </a:txBody>
                  <a:tcPr>
                    <a:solidFill>
                      <a:srgbClr val="AACCFF"/>
                    </a:solidFill>
                  </a:tcPr>
                </a:tc>
                <a:tc>
                  <a:txBody>
                    <a:bodyPr/>
                    <a:lstStyle/>
                    <a:p>
                      <a:endParaRPr lang="en-US" sz="1600" dirty="0"/>
                    </a:p>
                  </a:txBody>
                  <a:tcPr>
                    <a:solidFill>
                      <a:srgbClr val="AACCFF"/>
                    </a:solidFill>
                  </a:tcPr>
                </a:tc>
                <a:tc>
                  <a:txBody>
                    <a:bodyPr/>
                    <a:lstStyle/>
                    <a:p>
                      <a:endParaRPr lang="en-US" sz="1600" dirty="0"/>
                    </a:p>
                  </a:txBody>
                  <a:tcPr>
                    <a:solidFill>
                      <a:srgbClr val="AACCFF"/>
                    </a:solidFill>
                  </a:tcPr>
                </a:tc>
                <a:extLst>
                  <a:ext uri="{0D108BD9-81ED-4DB2-BD59-A6C34878D82A}">
                    <a16:rowId xmlns:a16="http://schemas.microsoft.com/office/drawing/2014/main" val="4072652698"/>
                  </a:ext>
                </a:extLst>
              </a:tr>
              <a:tr h="318205">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solidFill>
                      <a:srgbClr val="AACCFF"/>
                    </a:solidFill>
                  </a:tcPr>
                </a:tc>
                <a:tc>
                  <a:txBody>
                    <a:bodyPr/>
                    <a:lstStyle/>
                    <a:p>
                      <a:endParaRPr lang="en-US" sz="1600" dirty="0"/>
                    </a:p>
                  </a:txBody>
                  <a:tcPr>
                    <a:solidFill>
                      <a:srgbClr val="AACCFF"/>
                    </a:solidFill>
                  </a:tcPr>
                </a:tc>
                <a:tc>
                  <a:txBody>
                    <a:bodyPr/>
                    <a:lstStyle/>
                    <a:p>
                      <a:endParaRPr lang="en-US" sz="1600" dirty="0"/>
                    </a:p>
                  </a:txBody>
                  <a:tcPr>
                    <a:solidFill>
                      <a:srgbClr val="AACCFF"/>
                    </a:solidFill>
                  </a:tcPr>
                </a:tc>
                <a:tc>
                  <a:txBody>
                    <a:bodyPr/>
                    <a:lstStyle/>
                    <a:p>
                      <a:endParaRPr lang="en-US" sz="1600" dirty="0"/>
                    </a:p>
                  </a:txBody>
                  <a:tcPr>
                    <a:solidFill>
                      <a:srgbClr val="AACCFF"/>
                    </a:solidFill>
                  </a:tcPr>
                </a:tc>
                <a:extLst>
                  <a:ext uri="{0D108BD9-81ED-4DB2-BD59-A6C34878D82A}">
                    <a16:rowId xmlns:a16="http://schemas.microsoft.com/office/drawing/2014/main" val="4280682314"/>
                  </a:ext>
                </a:extLst>
              </a:tr>
              <a:tr h="318205">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solidFill>
                      <a:srgbClr val="AACCFF"/>
                    </a:solidFill>
                  </a:tcPr>
                </a:tc>
                <a:tc>
                  <a:txBody>
                    <a:bodyPr/>
                    <a:lstStyle/>
                    <a:p>
                      <a:endParaRPr lang="en-US" sz="1600" dirty="0"/>
                    </a:p>
                  </a:txBody>
                  <a:tcPr>
                    <a:solidFill>
                      <a:srgbClr val="AACCFF"/>
                    </a:solidFill>
                  </a:tcPr>
                </a:tc>
                <a:tc>
                  <a:txBody>
                    <a:bodyPr/>
                    <a:lstStyle/>
                    <a:p>
                      <a:endParaRPr lang="en-US" sz="1600" dirty="0"/>
                    </a:p>
                  </a:txBody>
                  <a:tcPr>
                    <a:solidFill>
                      <a:srgbClr val="AACCFF"/>
                    </a:solidFill>
                  </a:tcPr>
                </a:tc>
                <a:tc>
                  <a:txBody>
                    <a:bodyPr/>
                    <a:lstStyle/>
                    <a:p>
                      <a:endParaRPr lang="en-US" sz="1600" dirty="0"/>
                    </a:p>
                  </a:txBody>
                  <a:tcPr>
                    <a:solidFill>
                      <a:srgbClr val="AACCFF"/>
                    </a:solidFill>
                  </a:tcPr>
                </a:tc>
                <a:extLst>
                  <a:ext uri="{0D108BD9-81ED-4DB2-BD59-A6C34878D82A}">
                    <a16:rowId xmlns:a16="http://schemas.microsoft.com/office/drawing/2014/main" val="4187578652"/>
                  </a:ext>
                </a:extLst>
              </a:tr>
              <a:tr h="318205">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solidFill>
                      <a:srgbClr val="AACCFF"/>
                    </a:solidFill>
                  </a:tcPr>
                </a:tc>
                <a:tc>
                  <a:txBody>
                    <a:bodyPr/>
                    <a:lstStyle/>
                    <a:p>
                      <a:endParaRPr lang="en-US" sz="1600" dirty="0"/>
                    </a:p>
                  </a:txBody>
                  <a:tcPr>
                    <a:solidFill>
                      <a:srgbClr val="AACCFF"/>
                    </a:solidFill>
                  </a:tcPr>
                </a:tc>
                <a:tc>
                  <a:txBody>
                    <a:bodyPr/>
                    <a:lstStyle/>
                    <a:p>
                      <a:endParaRPr lang="en-US" sz="1600" dirty="0"/>
                    </a:p>
                  </a:txBody>
                  <a:tcPr>
                    <a:solidFill>
                      <a:srgbClr val="AACCFF"/>
                    </a:solidFill>
                  </a:tcPr>
                </a:tc>
                <a:tc>
                  <a:txBody>
                    <a:bodyPr/>
                    <a:lstStyle/>
                    <a:p>
                      <a:endParaRPr lang="en-US" sz="1600" dirty="0"/>
                    </a:p>
                  </a:txBody>
                  <a:tcPr>
                    <a:solidFill>
                      <a:srgbClr val="AACCFF"/>
                    </a:solidFill>
                  </a:tcPr>
                </a:tc>
                <a:extLst>
                  <a:ext uri="{0D108BD9-81ED-4DB2-BD59-A6C34878D82A}">
                    <a16:rowId xmlns:a16="http://schemas.microsoft.com/office/drawing/2014/main" val="446914937"/>
                  </a:ext>
                </a:extLst>
              </a:tr>
              <a:tr h="318205">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solidFill>
                      <a:srgbClr val="AACCFF"/>
                    </a:solidFill>
                  </a:tcPr>
                </a:tc>
                <a:tc>
                  <a:txBody>
                    <a:bodyPr/>
                    <a:lstStyle/>
                    <a:p>
                      <a:endParaRPr lang="en-US" sz="1600" dirty="0"/>
                    </a:p>
                  </a:txBody>
                  <a:tcPr>
                    <a:solidFill>
                      <a:srgbClr val="AACCFF"/>
                    </a:solidFill>
                  </a:tcPr>
                </a:tc>
                <a:tc>
                  <a:txBody>
                    <a:bodyPr/>
                    <a:lstStyle/>
                    <a:p>
                      <a:endParaRPr lang="en-US" sz="1600" dirty="0"/>
                    </a:p>
                  </a:txBody>
                  <a:tcPr>
                    <a:solidFill>
                      <a:srgbClr val="AACCFF"/>
                    </a:solidFill>
                  </a:tcPr>
                </a:tc>
                <a:tc>
                  <a:txBody>
                    <a:bodyPr/>
                    <a:lstStyle/>
                    <a:p>
                      <a:endParaRPr lang="en-US" sz="1600" dirty="0"/>
                    </a:p>
                  </a:txBody>
                  <a:tcPr>
                    <a:solidFill>
                      <a:srgbClr val="AACCFF"/>
                    </a:solidFill>
                  </a:tcPr>
                </a:tc>
                <a:extLst>
                  <a:ext uri="{0D108BD9-81ED-4DB2-BD59-A6C34878D82A}">
                    <a16:rowId xmlns:a16="http://schemas.microsoft.com/office/drawing/2014/main" val="1807647313"/>
                  </a:ext>
                </a:extLst>
              </a:tr>
              <a:tr h="318205">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600"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solidFill>
                      <a:srgbClr val="AACCFF"/>
                    </a:solidFill>
                  </a:tcPr>
                </a:tc>
                <a:tc>
                  <a:txBody>
                    <a:bodyPr/>
                    <a:lstStyle/>
                    <a:p>
                      <a:endParaRPr lang="en-US" sz="1600" dirty="0"/>
                    </a:p>
                  </a:txBody>
                  <a:tcPr>
                    <a:solidFill>
                      <a:srgbClr val="AACCFF"/>
                    </a:solidFill>
                  </a:tcPr>
                </a:tc>
                <a:tc>
                  <a:txBody>
                    <a:bodyPr/>
                    <a:lstStyle/>
                    <a:p>
                      <a:endParaRPr lang="en-US" sz="1600" dirty="0"/>
                    </a:p>
                  </a:txBody>
                  <a:tcPr>
                    <a:solidFill>
                      <a:srgbClr val="AACCFF"/>
                    </a:solidFill>
                  </a:tcPr>
                </a:tc>
                <a:tc>
                  <a:txBody>
                    <a:bodyPr/>
                    <a:lstStyle/>
                    <a:p>
                      <a:endParaRPr lang="en-US" sz="1600" dirty="0"/>
                    </a:p>
                  </a:txBody>
                  <a:tcPr>
                    <a:solidFill>
                      <a:srgbClr val="AACCFF"/>
                    </a:solidFill>
                  </a:tcPr>
                </a:tc>
                <a:extLst>
                  <a:ext uri="{0D108BD9-81ED-4DB2-BD59-A6C34878D82A}">
                    <a16:rowId xmlns:a16="http://schemas.microsoft.com/office/drawing/2014/main" val="4179296316"/>
                  </a:ext>
                </a:extLst>
              </a:tr>
            </a:tbl>
          </a:graphicData>
        </a:graphic>
      </p:graphicFrame>
      <p:cxnSp>
        <p:nvCxnSpPr>
          <p:cNvPr id="28" name="Straight Arrow Connector 27"/>
          <p:cNvCxnSpPr/>
          <p:nvPr/>
        </p:nvCxnSpPr>
        <p:spPr>
          <a:xfrm flipH="1">
            <a:off x="6405580" y="1806902"/>
            <a:ext cx="1080120"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405580" y="1806902"/>
            <a:ext cx="1080120"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837628" y="2204284"/>
            <a:ext cx="1080120" cy="610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6837628" y="2204284"/>
            <a:ext cx="1080120" cy="970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837628" y="2534979"/>
            <a:ext cx="1080120" cy="970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837628" y="2534980"/>
            <a:ext cx="1080120" cy="1360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7257557" y="2823011"/>
            <a:ext cx="1090894" cy="1402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7236799" y="2823012"/>
            <a:ext cx="1111653" cy="1754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7236798" y="3187380"/>
            <a:ext cx="1082072" cy="1678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7236799" y="3187381"/>
            <a:ext cx="1082073" cy="2009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7257557" y="3513747"/>
            <a:ext cx="1068590" cy="2042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7257557" y="3513747"/>
            <a:ext cx="1068592" cy="2394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7257554" y="3886390"/>
            <a:ext cx="1076105" cy="2360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7257556" y="3886390"/>
            <a:ext cx="1076105" cy="2705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411002" y="1628801"/>
            <a:ext cx="864096" cy="430887"/>
          </a:xfrm>
          <a:prstGeom prst="rect">
            <a:avLst/>
          </a:prstGeom>
          <a:noFill/>
        </p:spPr>
        <p:txBody>
          <a:bodyPr wrap="square" rtlCol="0">
            <a:spAutoFit/>
          </a:bodyPr>
          <a:lstStyle/>
          <a:p>
            <a:r>
              <a:rPr lang="en-US" sz="1100" b="1" dirty="0">
                <a:latin typeface="+mj-lt"/>
              </a:rPr>
              <a:t>T0</a:t>
            </a:r>
          </a:p>
          <a:p>
            <a:r>
              <a:rPr lang="en-US" sz="1100" b="1" dirty="0">
                <a:latin typeface="+mj-lt"/>
              </a:rPr>
              <a:t>F0</a:t>
            </a:r>
          </a:p>
        </p:txBody>
      </p:sp>
      <p:sp>
        <p:nvSpPr>
          <p:cNvPr id="43" name="TextBox 42"/>
          <p:cNvSpPr txBox="1"/>
          <p:nvPr/>
        </p:nvSpPr>
        <p:spPr>
          <a:xfrm>
            <a:off x="7843050" y="1970171"/>
            <a:ext cx="864096" cy="430887"/>
          </a:xfrm>
          <a:prstGeom prst="rect">
            <a:avLst/>
          </a:prstGeom>
          <a:noFill/>
        </p:spPr>
        <p:txBody>
          <a:bodyPr wrap="square" rtlCol="0">
            <a:spAutoFit/>
          </a:bodyPr>
          <a:lstStyle/>
          <a:p>
            <a:r>
              <a:rPr lang="en-US" sz="1100" b="1" dirty="0">
                <a:latin typeface="+mj-lt"/>
              </a:rPr>
              <a:t>T0, T1</a:t>
            </a:r>
          </a:p>
          <a:p>
            <a:r>
              <a:rPr lang="en-US" sz="1100" b="1" dirty="0">
                <a:latin typeface="+mj-lt"/>
              </a:rPr>
              <a:t>T0, F1</a:t>
            </a:r>
          </a:p>
        </p:txBody>
      </p:sp>
      <p:sp>
        <p:nvSpPr>
          <p:cNvPr id="44" name="TextBox 43"/>
          <p:cNvSpPr txBox="1"/>
          <p:nvPr/>
        </p:nvSpPr>
        <p:spPr>
          <a:xfrm>
            <a:off x="7843050" y="2304845"/>
            <a:ext cx="864096" cy="430887"/>
          </a:xfrm>
          <a:prstGeom prst="rect">
            <a:avLst/>
          </a:prstGeom>
          <a:noFill/>
        </p:spPr>
        <p:txBody>
          <a:bodyPr wrap="square" rtlCol="0">
            <a:spAutoFit/>
          </a:bodyPr>
          <a:lstStyle/>
          <a:p>
            <a:r>
              <a:rPr lang="en-US" sz="1100" b="1" dirty="0">
                <a:latin typeface="+mj-lt"/>
              </a:rPr>
              <a:t>F0, T1</a:t>
            </a:r>
          </a:p>
          <a:p>
            <a:r>
              <a:rPr lang="en-US" sz="1100" b="1" dirty="0">
                <a:latin typeface="+mj-lt"/>
              </a:rPr>
              <a:t>F0, F1</a:t>
            </a:r>
          </a:p>
        </p:txBody>
      </p:sp>
      <p:sp>
        <p:nvSpPr>
          <p:cNvPr id="45" name="TextBox 44"/>
          <p:cNvSpPr txBox="1"/>
          <p:nvPr/>
        </p:nvSpPr>
        <p:spPr>
          <a:xfrm>
            <a:off x="8297238" y="2641011"/>
            <a:ext cx="864096" cy="430887"/>
          </a:xfrm>
          <a:prstGeom prst="rect">
            <a:avLst/>
          </a:prstGeom>
          <a:noFill/>
        </p:spPr>
        <p:txBody>
          <a:bodyPr wrap="square" rtlCol="0">
            <a:spAutoFit/>
          </a:bodyPr>
          <a:lstStyle/>
          <a:p>
            <a:r>
              <a:rPr lang="en-US" sz="1100" b="1" dirty="0">
                <a:latin typeface="+mj-lt"/>
              </a:rPr>
              <a:t>T0, T1, T2</a:t>
            </a:r>
          </a:p>
          <a:p>
            <a:r>
              <a:rPr lang="en-US" sz="1100" b="1" dirty="0">
                <a:latin typeface="+mj-lt"/>
              </a:rPr>
              <a:t>T0, T1, F2</a:t>
            </a:r>
          </a:p>
        </p:txBody>
      </p:sp>
      <p:sp>
        <p:nvSpPr>
          <p:cNvPr id="46" name="TextBox 45"/>
          <p:cNvSpPr txBox="1"/>
          <p:nvPr/>
        </p:nvSpPr>
        <p:spPr>
          <a:xfrm>
            <a:off x="8297238" y="2975685"/>
            <a:ext cx="864096" cy="430887"/>
          </a:xfrm>
          <a:prstGeom prst="rect">
            <a:avLst/>
          </a:prstGeom>
          <a:noFill/>
        </p:spPr>
        <p:txBody>
          <a:bodyPr wrap="square" rtlCol="0">
            <a:spAutoFit/>
          </a:bodyPr>
          <a:lstStyle/>
          <a:p>
            <a:r>
              <a:rPr lang="en-US" sz="1100" b="1" dirty="0">
                <a:latin typeface="+mj-lt"/>
              </a:rPr>
              <a:t>T0, F1, T2</a:t>
            </a:r>
          </a:p>
          <a:p>
            <a:r>
              <a:rPr lang="en-US" sz="1100" b="1" dirty="0">
                <a:latin typeface="+mj-lt"/>
              </a:rPr>
              <a:t>T0, F1, F2</a:t>
            </a:r>
          </a:p>
        </p:txBody>
      </p:sp>
      <p:sp>
        <p:nvSpPr>
          <p:cNvPr id="47" name="TextBox 46"/>
          <p:cNvSpPr txBox="1"/>
          <p:nvPr/>
        </p:nvSpPr>
        <p:spPr>
          <a:xfrm>
            <a:off x="8297238" y="3313089"/>
            <a:ext cx="864096" cy="430887"/>
          </a:xfrm>
          <a:prstGeom prst="rect">
            <a:avLst/>
          </a:prstGeom>
          <a:noFill/>
        </p:spPr>
        <p:txBody>
          <a:bodyPr wrap="square" rtlCol="0">
            <a:spAutoFit/>
          </a:bodyPr>
          <a:lstStyle/>
          <a:p>
            <a:r>
              <a:rPr lang="en-US" sz="1100" b="1" dirty="0">
                <a:latin typeface="+mj-lt"/>
              </a:rPr>
              <a:t>F0, T1, T2</a:t>
            </a:r>
          </a:p>
          <a:p>
            <a:r>
              <a:rPr lang="en-US" sz="1100" b="1" dirty="0">
                <a:latin typeface="+mj-lt"/>
              </a:rPr>
              <a:t>F0, T1, F2</a:t>
            </a:r>
          </a:p>
        </p:txBody>
      </p:sp>
      <p:sp>
        <p:nvSpPr>
          <p:cNvPr id="48" name="TextBox 47"/>
          <p:cNvSpPr txBox="1"/>
          <p:nvPr/>
        </p:nvSpPr>
        <p:spPr>
          <a:xfrm>
            <a:off x="8297238" y="3647763"/>
            <a:ext cx="864096" cy="430887"/>
          </a:xfrm>
          <a:prstGeom prst="rect">
            <a:avLst/>
          </a:prstGeom>
          <a:noFill/>
        </p:spPr>
        <p:txBody>
          <a:bodyPr wrap="square" rtlCol="0">
            <a:spAutoFit/>
          </a:bodyPr>
          <a:lstStyle/>
          <a:p>
            <a:r>
              <a:rPr lang="en-US" sz="1100" b="1" dirty="0">
                <a:latin typeface="+mj-lt"/>
              </a:rPr>
              <a:t>F0, F1, T2</a:t>
            </a:r>
          </a:p>
          <a:p>
            <a:r>
              <a:rPr lang="en-US" sz="1100" b="1" dirty="0">
                <a:latin typeface="+mj-lt"/>
              </a:rPr>
              <a:t>F0, F1, F2</a:t>
            </a:r>
          </a:p>
        </p:txBody>
      </p:sp>
      <p:sp>
        <p:nvSpPr>
          <p:cNvPr id="49" name="TextBox 48"/>
          <p:cNvSpPr txBox="1"/>
          <p:nvPr/>
        </p:nvSpPr>
        <p:spPr>
          <a:xfrm>
            <a:off x="8717339" y="3974404"/>
            <a:ext cx="1051069" cy="430887"/>
          </a:xfrm>
          <a:prstGeom prst="rect">
            <a:avLst/>
          </a:prstGeom>
          <a:noFill/>
        </p:spPr>
        <p:txBody>
          <a:bodyPr wrap="square" rtlCol="0">
            <a:spAutoFit/>
          </a:bodyPr>
          <a:lstStyle/>
          <a:p>
            <a:r>
              <a:rPr lang="en-US" sz="1100" b="1" dirty="0">
                <a:latin typeface="+mj-lt"/>
              </a:rPr>
              <a:t>T0, T1, T2, T3</a:t>
            </a:r>
          </a:p>
          <a:p>
            <a:r>
              <a:rPr lang="en-US" sz="1100" b="1" dirty="0">
                <a:latin typeface="+mj-lt"/>
              </a:rPr>
              <a:t>T0, T1, T2, F3</a:t>
            </a:r>
          </a:p>
        </p:txBody>
      </p:sp>
      <p:sp>
        <p:nvSpPr>
          <p:cNvPr id="50" name="TextBox 49"/>
          <p:cNvSpPr txBox="1"/>
          <p:nvPr/>
        </p:nvSpPr>
        <p:spPr>
          <a:xfrm>
            <a:off x="8717339" y="4309078"/>
            <a:ext cx="1247775" cy="430887"/>
          </a:xfrm>
          <a:prstGeom prst="rect">
            <a:avLst/>
          </a:prstGeom>
          <a:noFill/>
        </p:spPr>
        <p:txBody>
          <a:bodyPr wrap="square" rtlCol="0">
            <a:spAutoFit/>
          </a:bodyPr>
          <a:lstStyle/>
          <a:p>
            <a:r>
              <a:rPr lang="en-US" sz="1100" b="1" dirty="0">
                <a:latin typeface="+mj-lt"/>
              </a:rPr>
              <a:t>T0, T1, F2, T3</a:t>
            </a:r>
          </a:p>
          <a:p>
            <a:r>
              <a:rPr lang="en-US" sz="1100" b="1" dirty="0">
                <a:latin typeface="+mj-lt"/>
              </a:rPr>
              <a:t>T0, T1, F2, F3</a:t>
            </a:r>
          </a:p>
        </p:txBody>
      </p:sp>
      <p:sp>
        <p:nvSpPr>
          <p:cNvPr id="51" name="TextBox 50"/>
          <p:cNvSpPr txBox="1"/>
          <p:nvPr/>
        </p:nvSpPr>
        <p:spPr>
          <a:xfrm>
            <a:off x="8717339" y="4646482"/>
            <a:ext cx="1232983" cy="430887"/>
          </a:xfrm>
          <a:prstGeom prst="rect">
            <a:avLst/>
          </a:prstGeom>
          <a:noFill/>
        </p:spPr>
        <p:txBody>
          <a:bodyPr wrap="square" rtlCol="0">
            <a:spAutoFit/>
          </a:bodyPr>
          <a:lstStyle/>
          <a:p>
            <a:r>
              <a:rPr lang="en-US" sz="1100" b="1" dirty="0">
                <a:latin typeface="+mj-lt"/>
              </a:rPr>
              <a:t>T0, F1, T2, T3</a:t>
            </a:r>
          </a:p>
          <a:p>
            <a:r>
              <a:rPr lang="en-US" sz="1100" b="1" dirty="0">
                <a:latin typeface="+mj-lt"/>
              </a:rPr>
              <a:t>T0, F1, T2, F3</a:t>
            </a:r>
          </a:p>
        </p:txBody>
      </p:sp>
      <p:sp>
        <p:nvSpPr>
          <p:cNvPr id="52" name="TextBox 51"/>
          <p:cNvSpPr txBox="1"/>
          <p:nvPr/>
        </p:nvSpPr>
        <p:spPr>
          <a:xfrm>
            <a:off x="8717339" y="4981156"/>
            <a:ext cx="1102370" cy="430887"/>
          </a:xfrm>
          <a:prstGeom prst="rect">
            <a:avLst/>
          </a:prstGeom>
          <a:noFill/>
        </p:spPr>
        <p:txBody>
          <a:bodyPr wrap="square" rtlCol="0">
            <a:spAutoFit/>
          </a:bodyPr>
          <a:lstStyle/>
          <a:p>
            <a:r>
              <a:rPr lang="en-US" sz="1100" b="1" dirty="0">
                <a:latin typeface="+mj-lt"/>
              </a:rPr>
              <a:t>T0, F1, F2, T3</a:t>
            </a:r>
          </a:p>
          <a:p>
            <a:r>
              <a:rPr lang="en-US" sz="1100" b="1" dirty="0">
                <a:latin typeface="+mj-lt"/>
              </a:rPr>
              <a:t>T0, F1, F2, F3</a:t>
            </a:r>
          </a:p>
        </p:txBody>
      </p:sp>
      <p:sp>
        <p:nvSpPr>
          <p:cNvPr id="53" name="TextBox 52"/>
          <p:cNvSpPr txBox="1"/>
          <p:nvPr/>
        </p:nvSpPr>
        <p:spPr>
          <a:xfrm>
            <a:off x="8715354" y="5333225"/>
            <a:ext cx="1104355" cy="430887"/>
          </a:xfrm>
          <a:prstGeom prst="rect">
            <a:avLst/>
          </a:prstGeom>
          <a:noFill/>
        </p:spPr>
        <p:txBody>
          <a:bodyPr wrap="square" rtlCol="0">
            <a:spAutoFit/>
          </a:bodyPr>
          <a:lstStyle/>
          <a:p>
            <a:r>
              <a:rPr lang="en-US" sz="1100" b="1" dirty="0">
                <a:latin typeface="+mj-lt"/>
              </a:rPr>
              <a:t>F0, T1, T2, T3</a:t>
            </a:r>
          </a:p>
          <a:p>
            <a:r>
              <a:rPr lang="en-US" sz="1100" b="1" dirty="0">
                <a:latin typeface="+mj-lt"/>
              </a:rPr>
              <a:t>F0, T1, T2, F3</a:t>
            </a:r>
          </a:p>
        </p:txBody>
      </p:sp>
      <p:sp>
        <p:nvSpPr>
          <p:cNvPr id="54" name="TextBox 53"/>
          <p:cNvSpPr txBox="1"/>
          <p:nvPr/>
        </p:nvSpPr>
        <p:spPr>
          <a:xfrm>
            <a:off x="8715354" y="5667899"/>
            <a:ext cx="1154264" cy="430887"/>
          </a:xfrm>
          <a:prstGeom prst="rect">
            <a:avLst/>
          </a:prstGeom>
          <a:noFill/>
        </p:spPr>
        <p:txBody>
          <a:bodyPr wrap="square" rtlCol="0">
            <a:spAutoFit/>
          </a:bodyPr>
          <a:lstStyle/>
          <a:p>
            <a:r>
              <a:rPr lang="en-US" sz="1100" b="1" dirty="0">
                <a:latin typeface="+mj-lt"/>
              </a:rPr>
              <a:t>F0, T1, F2, T3</a:t>
            </a:r>
          </a:p>
          <a:p>
            <a:r>
              <a:rPr lang="en-US" sz="1100" b="1" dirty="0">
                <a:latin typeface="+mj-lt"/>
              </a:rPr>
              <a:t>F0, T1, F2, F3</a:t>
            </a:r>
          </a:p>
        </p:txBody>
      </p:sp>
      <p:sp>
        <p:nvSpPr>
          <p:cNvPr id="55" name="TextBox 54"/>
          <p:cNvSpPr txBox="1"/>
          <p:nvPr/>
        </p:nvSpPr>
        <p:spPr>
          <a:xfrm>
            <a:off x="8715354" y="6005303"/>
            <a:ext cx="1104354" cy="430887"/>
          </a:xfrm>
          <a:prstGeom prst="rect">
            <a:avLst/>
          </a:prstGeom>
          <a:noFill/>
        </p:spPr>
        <p:txBody>
          <a:bodyPr wrap="square" rtlCol="0">
            <a:spAutoFit/>
          </a:bodyPr>
          <a:lstStyle/>
          <a:p>
            <a:r>
              <a:rPr lang="en-US" sz="1100" b="1" dirty="0">
                <a:latin typeface="+mj-lt"/>
              </a:rPr>
              <a:t>F0, F1, T2, T3</a:t>
            </a:r>
          </a:p>
          <a:p>
            <a:r>
              <a:rPr lang="en-US" sz="1100" b="1" dirty="0">
                <a:latin typeface="+mj-lt"/>
              </a:rPr>
              <a:t>F0, F1, T2, F3</a:t>
            </a:r>
          </a:p>
        </p:txBody>
      </p:sp>
      <p:sp>
        <p:nvSpPr>
          <p:cNvPr id="56" name="TextBox 55"/>
          <p:cNvSpPr txBox="1"/>
          <p:nvPr/>
        </p:nvSpPr>
        <p:spPr>
          <a:xfrm>
            <a:off x="8715354" y="6339977"/>
            <a:ext cx="1104354" cy="430887"/>
          </a:xfrm>
          <a:prstGeom prst="rect">
            <a:avLst/>
          </a:prstGeom>
          <a:noFill/>
        </p:spPr>
        <p:txBody>
          <a:bodyPr wrap="square" rtlCol="0">
            <a:spAutoFit/>
          </a:bodyPr>
          <a:lstStyle/>
          <a:p>
            <a:r>
              <a:rPr lang="en-US" sz="1100" b="1" dirty="0">
                <a:latin typeface="+mj-lt"/>
              </a:rPr>
              <a:t>F0, F1, F2, T3</a:t>
            </a:r>
          </a:p>
          <a:p>
            <a:r>
              <a:rPr lang="en-US" sz="1100" b="1" dirty="0">
                <a:latin typeface="+mj-lt"/>
              </a:rPr>
              <a:t>F0, F1, F2, F3</a:t>
            </a:r>
          </a:p>
        </p:txBody>
      </p:sp>
      <p:sp>
        <p:nvSpPr>
          <p:cNvPr id="57" name="Slide Number Placeholder 7"/>
          <p:cNvSpPr>
            <a:spLocks noGrp="1"/>
          </p:cNvSpPr>
          <p:nvPr>
            <p:ph type="sldNum" sz="quarter" idx="12"/>
          </p:nvPr>
        </p:nvSpPr>
        <p:spPr>
          <a:xfrm>
            <a:off x="9448800" y="6356351"/>
            <a:ext cx="762000" cy="365125"/>
          </a:xfrm>
        </p:spPr>
        <p:txBody>
          <a:bodyPr/>
          <a:lstStyle/>
          <a:p>
            <a:fld id="{A33FDA8A-BBFB-48A1-88B9-4C7DF46BF3B4}" type="slidenum">
              <a:rPr lang="hr-HR" smtClean="0"/>
              <a:pPr/>
              <a:t>66</a:t>
            </a:fld>
            <a:endParaRPr lang="hr-HR"/>
          </a:p>
        </p:txBody>
      </p:sp>
      <p:cxnSp>
        <p:nvCxnSpPr>
          <p:cNvPr id="4" name="Straight Arrow Connector 3"/>
          <p:cNvCxnSpPr/>
          <p:nvPr/>
        </p:nvCxnSpPr>
        <p:spPr>
          <a:xfrm flipV="1">
            <a:off x="3153744" y="3803467"/>
            <a:ext cx="625908" cy="844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Rectangle 3"/>
          <p:cNvSpPr txBox="1">
            <a:spLocks/>
          </p:cNvSpPr>
          <p:nvPr/>
        </p:nvSpPr>
        <p:spPr bwMode="auto">
          <a:xfrm>
            <a:off x="1559970" y="4562597"/>
            <a:ext cx="36718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2000" b="1" dirty="0"/>
              <a:t>4-stage multiplication</a:t>
            </a:r>
            <a:endParaRPr lang="en-GB" altLang="en-US" sz="2000" b="1" dirty="0"/>
          </a:p>
        </p:txBody>
      </p:sp>
    </p:spTree>
    <p:extLst>
      <p:ext uri="{BB962C8B-B14F-4D97-AF65-F5344CB8AC3E}">
        <p14:creationId xmlns:p14="http://schemas.microsoft.com/office/powerpoint/2010/main" val="35257607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1668016" y="-228600"/>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Analysis: Aggressive Predication</a:t>
            </a:r>
          </a:p>
        </p:txBody>
      </p:sp>
      <p:sp>
        <p:nvSpPr>
          <p:cNvPr id="18" name="Content Placeholder 2"/>
          <p:cNvSpPr>
            <a:spLocks noGrp="1"/>
          </p:cNvSpPr>
          <p:nvPr>
            <p:ph idx="1"/>
          </p:nvPr>
        </p:nvSpPr>
        <p:spPr>
          <a:xfrm>
            <a:off x="1631504" y="1052736"/>
            <a:ext cx="8964488" cy="1008112"/>
          </a:xfrm>
        </p:spPr>
        <p:txBody>
          <a:bodyPr>
            <a:noAutofit/>
          </a:bodyPr>
          <a:lstStyle/>
          <a:p>
            <a:r>
              <a:rPr lang="en-US" sz="2400" dirty="0">
                <a:latin typeface="+mj-lt"/>
              </a:rPr>
              <a:t>If-conversion across basic blocks</a:t>
            </a:r>
          </a:p>
        </p:txBody>
      </p:sp>
      <p:sp>
        <p:nvSpPr>
          <p:cNvPr id="8" name="Slide Number Placeholder 7"/>
          <p:cNvSpPr>
            <a:spLocks noGrp="1"/>
          </p:cNvSpPr>
          <p:nvPr>
            <p:ph type="sldNum" sz="quarter" idx="12"/>
          </p:nvPr>
        </p:nvSpPr>
        <p:spPr/>
        <p:txBody>
          <a:bodyPr/>
          <a:lstStyle/>
          <a:p>
            <a:fld id="{A33FDA8A-BBFB-48A1-88B9-4C7DF46BF3B4}" type="slidenum">
              <a:rPr lang="hr-HR" smtClean="0"/>
              <a:pPr/>
              <a:t>67</a:t>
            </a:fld>
            <a:endParaRPr lang="hr-HR"/>
          </a:p>
        </p:txBody>
      </p:sp>
      <p:sp>
        <p:nvSpPr>
          <p:cNvPr id="19" name="Content Placeholder 2">
            <a:extLst>
              <a:ext uri="{FF2B5EF4-FFF2-40B4-BE49-F238E27FC236}">
                <a16:creationId xmlns:a16="http://schemas.microsoft.com/office/drawing/2014/main" id="{9BEAC087-2DEB-4F7F-BFD5-8A3D242CF494}"/>
              </a:ext>
            </a:extLst>
          </p:cNvPr>
          <p:cNvSpPr txBox="1">
            <a:spLocks/>
          </p:cNvSpPr>
          <p:nvPr/>
        </p:nvSpPr>
        <p:spPr>
          <a:xfrm>
            <a:off x="1847528" y="2594461"/>
            <a:ext cx="3816424" cy="196813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spcBef>
                <a:spcPts val="0"/>
              </a:spcBef>
              <a:buNone/>
            </a:pPr>
            <a:r>
              <a:rPr lang="en-US" sz="1600" dirty="0" err="1">
                <a:latin typeface="Consolas" panose="020B0609020204030204" pitchFamily="49" charset="0"/>
                <a:cs typeface="Consolas" panose="020B0609020204030204" pitchFamily="49" charset="0"/>
              </a:rPr>
              <a:t>int</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i</a:t>
            </a:r>
            <a:r>
              <a:rPr lang="en-US" sz="1600" dirty="0">
                <a:latin typeface="Consolas" panose="020B0609020204030204" pitchFamily="49" charset="0"/>
                <a:cs typeface="Consolas" panose="020B0609020204030204" pitchFamily="49" charset="0"/>
              </a:rPr>
              <a:t> = 0;</a:t>
            </a:r>
          </a:p>
          <a:p>
            <a:pPr marL="0" indent="0">
              <a:spcBef>
                <a:spcPts val="0"/>
              </a:spcBef>
              <a:buNone/>
            </a:pPr>
            <a:r>
              <a:rPr lang="en-US" sz="1600" dirty="0" err="1">
                <a:latin typeface="Consolas" panose="020B0609020204030204" pitchFamily="49" charset="0"/>
                <a:cs typeface="Consolas" panose="020B0609020204030204" pitchFamily="49" charset="0"/>
              </a:rPr>
              <a:t>int</a:t>
            </a:r>
            <a:r>
              <a:rPr lang="en-US" sz="1600" dirty="0">
                <a:latin typeface="Consolas" panose="020B0609020204030204" pitchFamily="49" charset="0"/>
                <a:cs typeface="Consolas" panose="020B0609020204030204" pitchFamily="49" charset="0"/>
              </a:rPr>
              <a:t> s = 1;</a:t>
            </a:r>
          </a:p>
          <a:p>
            <a:pPr marL="0" indent="0">
              <a:spcBef>
                <a:spcPts val="0"/>
              </a:spcBef>
              <a:buNone/>
            </a:pPr>
            <a:endParaRPr lang="en-US" sz="1600" dirty="0">
              <a:latin typeface="Consolas" panose="020B0609020204030204" pitchFamily="49" charset="0"/>
              <a:cs typeface="Consolas" panose="020B0609020204030204" pitchFamily="49" charset="0"/>
            </a:endParaRPr>
          </a:p>
          <a:p>
            <a:pPr marL="0" indent="0">
              <a:spcBef>
                <a:spcPts val="0"/>
              </a:spcBef>
              <a:buNone/>
            </a:pPr>
            <a:r>
              <a:rPr lang="en-US" sz="1600" dirty="0">
                <a:latin typeface="Consolas" panose="020B0609020204030204" pitchFamily="49" charset="0"/>
                <a:cs typeface="Consolas" panose="020B0609020204030204" pitchFamily="49" charset="0"/>
              </a:rPr>
              <a:t>for</a:t>
            </a:r>
            <a:r>
              <a:rPr lang="hr-HR"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i</a:t>
            </a:r>
            <a:r>
              <a:rPr lang="en-US" sz="1600" dirty="0">
                <a:latin typeface="Consolas" panose="020B0609020204030204" pitchFamily="49" charset="0"/>
                <a:cs typeface="Consolas" panose="020B0609020204030204" pitchFamily="49" charset="0"/>
              </a:rPr>
              <a:t> = 0; </a:t>
            </a:r>
            <a:r>
              <a:rPr lang="en-US" sz="1600" dirty="0" err="1">
                <a:latin typeface="Consolas" panose="020B0609020204030204" pitchFamily="49" charset="0"/>
                <a:cs typeface="Consolas" panose="020B0609020204030204" pitchFamily="49" charset="0"/>
              </a:rPr>
              <a:t>i</a:t>
            </a:r>
            <a:r>
              <a:rPr lang="en-US" sz="1600" dirty="0">
                <a:latin typeface="Consolas" panose="020B0609020204030204" pitchFamily="49" charset="0"/>
                <a:cs typeface="Consolas" panose="020B0609020204030204" pitchFamily="49" charset="0"/>
              </a:rPr>
              <a:t> &lt; 12; </a:t>
            </a:r>
            <a:r>
              <a:rPr lang="en-US" sz="1600" dirty="0" err="1">
                <a:latin typeface="Consolas" panose="020B0609020204030204" pitchFamily="49" charset="0"/>
                <a:cs typeface="Consolas" panose="020B0609020204030204" pitchFamily="49" charset="0"/>
              </a:rPr>
              <a:t>i</a:t>
            </a:r>
            <a:r>
              <a:rPr lang="en-US" sz="1600" dirty="0">
                <a:latin typeface="Consolas" panose="020B0609020204030204" pitchFamily="49" charset="0"/>
                <a:cs typeface="Consolas" panose="020B0609020204030204" pitchFamily="49" charset="0"/>
              </a:rPr>
              <a:t>++</a:t>
            </a:r>
            <a:r>
              <a:rPr lang="hr-HR" sz="1600" dirty="0">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hr-HR" sz="1600" dirty="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a:p>
            <a:pPr marL="0" indent="0">
              <a:spcBef>
                <a:spcPts val="0"/>
              </a:spcBef>
              <a:buNone/>
            </a:pPr>
            <a:r>
              <a:rPr lang="en-US" sz="1600" dirty="0">
                <a:latin typeface="Consolas" panose="020B0609020204030204" pitchFamily="49" charset="0"/>
                <a:cs typeface="Consolas" panose="020B0609020204030204" pitchFamily="49" charset="0"/>
              </a:rPr>
              <a:t>	if (x[</a:t>
            </a:r>
            <a:r>
              <a:rPr lang="en-US" sz="1600" dirty="0" err="1">
                <a:latin typeface="Consolas" panose="020B0609020204030204" pitchFamily="49" charset="0"/>
                <a:cs typeface="Consolas" panose="020B0609020204030204" pitchFamily="49" charset="0"/>
              </a:rPr>
              <a:t>i</a:t>
            </a:r>
            <a:r>
              <a:rPr lang="en-US" sz="1600" dirty="0">
                <a:latin typeface="Consolas" panose="020B0609020204030204" pitchFamily="49" charset="0"/>
                <a:cs typeface="Consolas" panose="020B0609020204030204" pitchFamily="49" charset="0"/>
              </a:rPr>
              <a:t>]*s &gt;= 1000)</a:t>
            </a:r>
          </a:p>
          <a:p>
            <a:pPr marL="0" indent="0">
              <a:spcBef>
                <a:spcPts val="0"/>
              </a:spcBef>
              <a:buNone/>
            </a:pPr>
            <a:r>
              <a:rPr lang="en-US" sz="1600" dirty="0">
                <a:latin typeface="Consolas" panose="020B0609020204030204" pitchFamily="49" charset="0"/>
                <a:cs typeface="Consolas" panose="020B0609020204030204" pitchFamily="49" charset="0"/>
              </a:rPr>
              <a:t>		s+=1;</a:t>
            </a:r>
            <a:endParaRPr lang="hr-HR" sz="1600" dirty="0">
              <a:latin typeface="Consolas" panose="020B0609020204030204" pitchFamily="49" charset="0"/>
              <a:cs typeface="Consolas" panose="020B0609020204030204" pitchFamily="49" charset="0"/>
            </a:endParaRPr>
          </a:p>
          <a:p>
            <a:pPr marL="0" indent="0">
              <a:spcBef>
                <a:spcPts val="0"/>
              </a:spcBef>
              <a:buNone/>
            </a:pPr>
            <a:r>
              <a:rPr lang="hr-HR" sz="1600" dirty="0">
                <a:latin typeface="Consolas" panose="020B0609020204030204" pitchFamily="49" charset="0"/>
                <a:cs typeface="Consolas" panose="020B0609020204030204" pitchFamily="49" charset="0"/>
              </a:rPr>
              <a:t>}</a:t>
            </a:r>
            <a:endParaRPr lang="en-US" sz="1600" dirty="0">
              <a:latin typeface="Consolas" panose="020B0609020204030204" pitchFamily="49" charset="0"/>
              <a:cs typeface="Consolas" panose="020B0609020204030204" pitchFamily="49" charset="0"/>
            </a:endParaRPr>
          </a:p>
        </p:txBody>
      </p:sp>
      <p:pic>
        <p:nvPicPr>
          <p:cNvPr id="57" name="Picture 56"/>
          <p:cNvPicPr>
            <a:picLocks noChangeAspect="1"/>
          </p:cNvPicPr>
          <p:nvPr/>
        </p:nvPicPr>
        <p:blipFill rotWithShape="1">
          <a:blip r:embed="rId3"/>
          <a:srcRect l="15769" t="36187" r="26645" b="37859"/>
          <a:stretch/>
        </p:blipFill>
        <p:spPr>
          <a:xfrm>
            <a:off x="5464324" y="2720637"/>
            <a:ext cx="5112568" cy="1296144"/>
          </a:xfrm>
          <a:prstGeom prst="rect">
            <a:avLst/>
          </a:prstGeom>
        </p:spPr>
      </p:pic>
    </p:spTree>
    <p:extLst>
      <p:ext uri="{BB962C8B-B14F-4D97-AF65-F5344CB8AC3E}">
        <p14:creationId xmlns:p14="http://schemas.microsoft.com/office/powerpoint/2010/main" val="5612829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l="2938" t="22549" r="14012" b="8550"/>
          <a:stretch/>
        </p:blipFill>
        <p:spPr>
          <a:xfrm>
            <a:off x="2855641" y="1916832"/>
            <a:ext cx="6480721" cy="3024336"/>
          </a:xfrm>
          <a:prstGeom prst="rect">
            <a:avLst/>
          </a:prstGeom>
        </p:spPr>
      </p:pic>
      <p:sp>
        <p:nvSpPr>
          <p:cNvPr id="4" name="Slide Number Placeholder 3"/>
          <p:cNvSpPr>
            <a:spLocks noGrp="1"/>
          </p:cNvSpPr>
          <p:nvPr>
            <p:ph type="sldNum" sz="quarter" idx="12"/>
          </p:nvPr>
        </p:nvSpPr>
        <p:spPr/>
        <p:txBody>
          <a:bodyPr/>
          <a:lstStyle/>
          <a:p>
            <a:fld id="{A33FDA8A-BBFB-48A1-88B9-4C7DF46BF3B4}" type="slidenum">
              <a:rPr lang="hr-HR" smtClean="0"/>
              <a:pPr/>
              <a:t>68</a:t>
            </a:fld>
            <a:endParaRPr lang="hr-HR"/>
          </a:p>
        </p:txBody>
      </p:sp>
      <p:sp>
        <p:nvSpPr>
          <p:cNvPr id="6" name="Title 1"/>
          <p:cNvSpPr txBox="1">
            <a:spLocks/>
          </p:cNvSpPr>
          <p:nvPr/>
        </p:nvSpPr>
        <p:spPr>
          <a:xfrm>
            <a:off x="1668016" y="-228600"/>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Branch Speculator</a:t>
            </a:r>
          </a:p>
        </p:txBody>
      </p:sp>
    </p:spTree>
    <p:extLst>
      <p:ext uri="{BB962C8B-B14F-4D97-AF65-F5344CB8AC3E}">
        <p14:creationId xmlns:p14="http://schemas.microsoft.com/office/powerpoint/2010/main" val="35595352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l="18625" t="20909" r="34314" b="15113"/>
          <a:stretch/>
        </p:blipFill>
        <p:spPr>
          <a:xfrm>
            <a:off x="1695472" y="1700808"/>
            <a:ext cx="4049066" cy="3096344"/>
          </a:xfrm>
          <a:prstGeom prst="rect">
            <a:avLst/>
          </a:prstGeom>
        </p:spPr>
      </p:pic>
      <p:sp>
        <p:nvSpPr>
          <p:cNvPr id="4" name="Slide Number Placeholder 3"/>
          <p:cNvSpPr>
            <a:spLocks noGrp="1"/>
          </p:cNvSpPr>
          <p:nvPr>
            <p:ph type="sldNum" sz="quarter" idx="12"/>
          </p:nvPr>
        </p:nvSpPr>
        <p:spPr/>
        <p:txBody>
          <a:bodyPr/>
          <a:lstStyle/>
          <a:p>
            <a:fld id="{A33FDA8A-BBFB-48A1-88B9-4C7DF46BF3B4}" type="slidenum">
              <a:rPr lang="hr-HR" smtClean="0"/>
              <a:pPr/>
              <a:t>69</a:t>
            </a:fld>
            <a:endParaRPr lang="hr-HR"/>
          </a:p>
        </p:txBody>
      </p:sp>
      <p:sp>
        <p:nvSpPr>
          <p:cNvPr id="6" name="Title 1"/>
          <p:cNvSpPr txBox="1">
            <a:spLocks/>
          </p:cNvSpPr>
          <p:nvPr/>
        </p:nvSpPr>
        <p:spPr>
          <a:xfrm>
            <a:off x="1668016" y="-228600"/>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Placing the Save &amp; Commit Units</a:t>
            </a:r>
          </a:p>
        </p:txBody>
      </p:sp>
      <p:pic>
        <p:nvPicPr>
          <p:cNvPr id="8" name="Content Placeholder 6"/>
          <p:cNvPicPr>
            <a:picLocks noChangeAspect="1"/>
          </p:cNvPicPr>
          <p:nvPr/>
        </p:nvPicPr>
        <p:blipFill rotWithShape="1">
          <a:blip r:embed="rId3"/>
          <a:srcRect l="30622" t="20909" r="24162" b="21675"/>
          <a:stretch/>
        </p:blipFill>
        <p:spPr>
          <a:xfrm>
            <a:off x="6528048" y="1772816"/>
            <a:ext cx="4101612" cy="2929722"/>
          </a:xfrm>
          <a:prstGeom prst="rect">
            <a:avLst/>
          </a:prstGeom>
        </p:spPr>
      </p:pic>
    </p:spTree>
    <p:extLst>
      <p:ext uri="{BB962C8B-B14F-4D97-AF65-F5344CB8AC3E}">
        <p14:creationId xmlns:p14="http://schemas.microsoft.com/office/powerpoint/2010/main" val="1395410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3FDA8A-BBFB-48A1-88B9-4C7DF46BF3B4}" type="slidenum">
              <a:rPr lang="hr-HR" smtClean="0"/>
              <a:pPr/>
              <a:t>7</a:t>
            </a:fld>
            <a:endParaRPr lang="hr-HR"/>
          </a:p>
        </p:txBody>
      </p:sp>
      <p:sp>
        <p:nvSpPr>
          <p:cNvPr id="50" name="Title 1"/>
          <p:cNvSpPr txBox="1">
            <a:spLocks/>
          </p:cNvSpPr>
          <p:nvPr/>
        </p:nvSpPr>
        <p:spPr>
          <a:xfrm>
            <a:off x="1668016" y="-41998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Speculation for Extracting Parallelism</a:t>
            </a:r>
            <a:endParaRPr lang="en-US" sz="3600" baseline="30000" dirty="0"/>
          </a:p>
        </p:txBody>
      </p:sp>
      <p:sp>
        <p:nvSpPr>
          <p:cNvPr id="4" name="Content Placeholder 2"/>
          <p:cNvSpPr>
            <a:spLocks noGrp="1"/>
          </p:cNvSpPr>
          <p:nvPr>
            <p:ph idx="1"/>
          </p:nvPr>
        </p:nvSpPr>
        <p:spPr>
          <a:xfrm>
            <a:off x="1631504" y="1052736"/>
            <a:ext cx="8964488" cy="2376264"/>
          </a:xfrm>
        </p:spPr>
        <p:txBody>
          <a:bodyPr>
            <a:noAutofit/>
          </a:bodyPr>
          <a:lstStyle/>
          <a:p>
            <a:r>
              <a:rPr lang="en-US" sz="2400" dirty="0">
                <a:latin typeface="+mj-lt"/>
              </a:rPr>
              <a:t>Static HLS approaches</a:t>
            </a:r>
          </a:p>
          <a:p>
            <a:pPr lvl="1"/>
            <a:r>
              <a:rPr lang="en-US" sz="2200" dirty="0">
                <a:latin typeface="+mj-lt"/>
              </a:rPr>
              <a:t>Code motion and predication</a:t>
            </a:r>
          </a:p>
          <a:p>
            <a:pPr lvl="1"/>
            <a:r>
              <a:rPr lang="en-US" sz="2200" dirty="0">
                <a:latin typeface="+mj-lt"/>
              </a:rPr>
              <a:t>Partial forms of load-store speculation</a:t>
            </a:r>
            <a:r>
              <a:rPr lang="hr-HR" sz="2200" baseline="30000" dirty="0">
                <a:latin typeface="+mj-lt"/>
              </a:rPr>
              <a:t>1</a:t>
            </a:r>
            <a:endParaRPr lang="en-US" sz="2200" dirty="0">
              <a:latin typeface="+mj-lt"/>
            </a:endParaRPr>
          </a:p>
          <a:p>
            <a:r>
              <a:rPr lang="en-US" sz="2400" dirty="0" smtClean="0">
                <a:latin typeface="+mj-lt"/>
              </a:rPr>
              <a:t>Latency-insensitive </a:t>
            </a:r>
            <a:r>
              <a:rPr lang="en-US" sz="2400" dirty="0">
                <a:latin typeface="+mj-lt"/>
              </a:rPr>
              <a:t>(dataflow) circuits</a:t>
            </a:r>
          </a:p>
          <a:p>
            <a:pPr lvl="1"/>
            <a:r>
              <a:rPr lang="en-US" sz="2200" dirty="0">
                <a:latin typeface="+mj-lt"/>
              </a:rPr>
              <a:t>Lenient execution</a:t>
            </a:r>
            <a:r>
              <a:rPr lang="hr-HR" sz="2200" baseline="30000" dirty="0">
                <a:latin typeface="+mj-lt"/>
              </a:rPr>
              <a:t>2</a:t>
            </a:r>
            <a:r>
              <a:rPr lang="en-US" sz="2200" dirty="0">
                <a:latin typeface="+mj-lt"/>
              </a:rPr>
              <a:t>, early evaluation</a:t>
            </a:r>
            <a:r>
              <a:rPr lang="hr-HR" sz="2200" baseline="30000" dirty="0">
                <a:latin typeface="+mj-lt"/>
              </a:rPr>
              <a:t>3</a:t>
            </a:r>
            <a:endParaRPr lang="en-US" sz="2200" dirty="0">
              <a:latin typeface="+mj-lt"/>
            </a:endParaRPr>
          </a:p>
          <a:p>
            <a:pPr lvl="1"/>
            <a:r>
              <a:rPr lang="en-US" sz="2200" dirty="0">
                <a:latin typeface="+mj-lt"/>
              </a:rPr>
              <a:t>Difficulty of efficient squash and replay in case of </a:t>
            </a:r>
            <a:r>
              <a:rPr lang="en-US" sz="2200" dirty="0" err="1">
                <a:latin typeface="+mj-lt"/>
              </a:rPr>
              <a:t>misspeculation</a:t>
            </a:r>
            <a:endParaRPr lang="en-US" sz="2200" dirty="0">
              <a:latin typeface="+mj-lt"/>
            </a:endParaRPr>
          </a:p>
        </p:txBody>
      </p:sp>
      <p:sp>
        <p:nvSpPr>
          <p:cNvPr id="7" name="Content Placeholder 2"/>
          <p:cNvSpPr txBox="1">
            <a:spLocks/>
          </p:cNvSpPr>
          <p:nvPr/>
        </p:nvSpPr>
        <p:spPr>
          <a:xfrm>
            <a:off x="1857872" y="5884634"/>
            <a:ext cx="8352928" cy="94343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hr-HR" sz="1500" baseline="30000" dirty="0">
                <a:latin typeface="+mj-lt"/>
              </a:rPr>
              <a:t>1</a:t>
            </a:r>
            <a:r>
              <a:rPr lang="en-US" sz="1500" baseline="30000" dirty="0">
                <a:latin typeface="+mj-lt"/>
              </a:rPr>
              <a:t> </a:t>
            </a:r>
            <a:r>
              <a:rPr lang="en-US" sz="1500" dirty="0">
                <a:latin typeface="+mj-lt"/>
              </a:rPr>
              <a:t>D</a:t>
            </a:r>
            <a:r>
              <a:rPr lang="hr-HR" sz="1500" dirty="0">
                <a:latin typeface="+mj-lt"/>
              </a:rPr>
              <a:t>ai et al. Dynamic hazard resolution for pipelining irregular loops in high-level synthesis. FPGA ‘17.</a:t>
            </a:r>
            <a:endParaRPr lang="en-US" sz="1500" dirty="0">
              <a:latin typeface="+mj-lt"/>
            </a:endParaRPr>
          </a:p>
          <a:p>
            <a:pPr marL="0" indent="0">
              <a:buNone/>
            </a:pPr>
            <a:r>
              <a:rPr lang="hr-HR" sz="1500" baseline="30000" dirty="0">
                <a:latin typeface="+mj-lt"/>
              </a:rPr>
              <a:t>2 </a:t>
            </a:r>
            <a:r>
              <a:rPr lang="en-US" sz="1500" dirty="0" err="1">
                <a:latin typeface="+mj-lt"/>
              </a:rPr>
              <a:t>Budiu</a:t>
            </a:r>
            <a:r>
              <a:rPr lang="hr-HR" sz="1500" dirty="0">
                <a:latin typeface="+mj-lt"/>
              </a:rPr>
              <a:t> e</a:t>
            </a:r>
            <a:r>
              <a:rPr lang="en-US" sz="1500" dirty="0">
                <a:latin typeface="+mj-lt"/>
              </a:rPr>
              <a:t>t</a:t>
            </a:r>
            <a:r>
              <a:rPr lang="hr-HR" sz="1500" dirty="0">
                <a:latin typeface="+mj-lt"/>
              </a:rPr>
              <a:t> al</a:t>
            </a:r>
            <a:r>
              <a:rPr lang="en-US" sz="1500" dirty="0">
                <a:latin typeface="+mj-lt"/>
              </a:rPr>
              <a:t>. Dataflow: A complement to superscalar. </a:t>
            </a:r>
            <a:r>
              <a:rPr lang="hr-HR" sz="1500" dirty="0">
                <a:latin typeface="+mj-lt"/>
              </a:rPr>
              <a:t>ISPASS ’05</a:t>
            </a:r>
            <a:r>
              <a:rPr lang="en-US" sz="1500" dirty="0">
                <a:latin typeface="+mj-lt"/>
              </a:rPr>
              <a:t>.</a:t>
            </a:r>
            <a:endParaRPr lang="en-US" sz="1500" baseline="30000" dirty="0">
              <a:latin typeface="+mj-lt"/>
            </a:endParaRPr>
          </a:p>
          <a:p>
            <a:pPr marL="0" indent="0">
              <a:buNone/>
            </a:pPr>
            <a:r>
              <a:rPr lang="hr-HR" sz="1500" baseline="30000" dirty="0">
                <a:latin typeface="+mj-lt"/>
              </a:rPr>
              <a:t>3 </a:t>
            </a:r>
            <a:r>
              <a:rPr lang="en-US" sz="1500" dirty="0" err="1">
                <a:latin typeface="+mj-lt"/>
              </a:rPr>
              <a:t>Cortadella</a:t>
            </a:r>
            <a:r>
              <a:rPr lang="en-US" sz="1500" dirty="0">
                <a:latin typeface="+mj-lt"/>
              </a:rPr>
              <a:t> et al. Synchronous elastic circuits with early evaluation and token </a:t>
            </a:r>
            <a:r>
              <a:rPr lang="en-US" sz="1500" dirty="0" err="1">
                <a:latin typeface="+mj-lt"/>
              </a:rPr>
              <a:t>counterflow</a:t>
            </a:r>
            <a:r>
              <a:rPr lang="en-US" sz="1500" dirty="0">
                <a:latin typeface="+mj-lt"/>
              </a:rPr>
              <a:t>. DAC '07.</a:t>
            </a:r>
          </a:p>
        </p:txBody>
      </p:sp>
    </p:spTree>
    <p:extLst>
      <p:ext uri="{BB962C8B-B14F-4D97-AF65-F5344CB8AC3E}">
        <p14:creationId xmlns:p14="http://schemas.microsoft.com/office/powerpoint/2010/main" val="32541069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srcRect l="29699" t="27471" r="43540" b="16753"/>
          <a:stretch/>
        </p:blipFill>
        <p:spPr>
          <a:xfrm>
            <a:off x="2423592" y="2348880"/>
            <a:ext cx="2874400" cy="3369985"/>
          </a:xfrm>
          <a:prstGeom prst="rect">
            <a:avLst/>
          </a:prstGeom>
        </p:spPr>
      </p:pic>
      <p:sp>
        <p:nvSpPr>
          <p:cNvPr id="4" name="Slide Number Placeholder 3"/>
          <p:cNvSpPr>
            <a:spLocks noGrp="1"/>
          </p:cNvSpPr>
          <p:nvPr>
            <p:ph type="sldNum" sz="quarter" idx="12"/>
          </p:nvPr>
        </p:nvSpPr>
        <p:spPr/>
        <p:txBody>
          <a:bodyPr/>
          <a:lstStyle/>
          <a:p>
            <a:fld id="{A33FDA8A-BBFB-48A1-88B9-4C7DF46BF3B4}" type="slidenum">
              <a:rPr lang="hr-HR" smtClean="0"/>
              <a:pPr/>
              <a:t>70</a:t>
            </a:fld>
            <a:endParaRPr lang="hr-HR"/>
          </a:p>
        </p:txBody>
      </p:sp>
      <p:sp>
        <p:nvSpPr>
          <p:cNvPr id="6" name="Title 1"/>
          <p:cNvSpPr txBox="1">
            <a:spLocks/>
          </p:cNvSpPr>
          <p:nvPr/>
        </p:nvSpPr>
        <p:spPr>
          <a:xfrm>
            <a:off x="1668016" y="197768"/>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Connecting the Speculator to the Save &amp; Commit Units</a:t>
            </a:r>
          </a:p>
        </p:txBody>
      </p:sp>
      <p:pic>
        <p:nvPicPr>
          <p:cNvPr id="8" name="Content Placeholder 6"/>
          <p:cNvPicPr>
            <a:picLocks noChangeAspect="1"/>
          </p:cNvPicPr>
          <p:nvPr/>
        </p:nvPicPr>
        <p:blipFill rotWithShape="1">
          <a:blip r:embed="rId3"/>
          <a:srcRect l="40772" t="29111" r="36159" b="21674"/>
          <a:stretch/>
        </p:blipFill>
        <p:spPr>
          <a:xfrm>
            <a:off x="6960097" y="2437060"/>
            <a:ext cx="2386791" cy="2864148"/>
          </a:xfrm>
          <a:prstGeom prst="rect">
            <a:avLst/>
          </a:prstGeom>
        </p:spPr>
      </p:pic>
    </p:spTree>
    <p:extLst>
      <p:ext uri="{BB962C8B-B14F-4D97-AF65-F5344CB8AC3E}">
        <p14:creationId xmlns:p14="http://schemas.microsoft.com/office/powerpoint/2010/main" val="8771372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3FDA8A-BBFB-48A1-88B9-4C7DF46BF3B4}" type="slidenum">
              <a:rPr lang="hr-HR" smtClean="0"/>
              <a:pPr/>
              <a:t>71</a:t>
            </a:fld>
            <a:endParaRPr lang="hr-HR"/>
          </a:p>
        </p:txBody>
      </p:sp>
      <p:sp>
        <p:nvSpPr>
          <p:cNvPr id="5" name="Title 1"/>
          <p:cNvSpPr txBox="1">
            <a:spLocks/>
          </p:cNvSpPr>
          <p:nvPr/>
        </p:nvSpPr>
        <p:spPr>
          <a:xfrm>
            <a:off x="1668016" y="-228600"/>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Early Evaluation and Lenient Execution</a:t>
            </a:r>
          </a:p>
        </p:txBody>
      </p:sp>
      <p:sp>
        <p:nvSpPr>
          <p:cNvPr id="7" name="Content Placeholder 2"/>
          <p:cNvSpPr txBox="1">
            <a:spLocks/>
          </p:cNvSpPr>
          <p:nvPr/>
        </p:nvSpPr>
        <p:spPr>
          <a:xfrm>
            <a:off x="1631504" y="1052736"/>
            <a:ext cx="8964488" cy="93610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2400" dirty="0">
                <a:latin typeface="+mj-lt"/>
              </a:rPr>
              <a:t>Equivalent to if-conversion</a:t>
            </a:r>
          </a:p>
          <a:p>
            <a:r>
              <a:rPr lang="en-US" altLang="en-US" sz="2400" dirty="0">
                <a:latin typeface="+mj-lt"/>
              </a:rPr>
              <a:t>Design does not stall waiting for irrelevant data</a:t>
            </a:r>
          </a:p>
          <a:p>
            <a:endParaRPr lang="en-US" sz="2400" dirty="0">
              <a:latin typeface="+mj-lt"/>
            </a:endParaRPr>
          </a:p>
        </p:txBody>
      </p:sp>
      <p:pic>
        <p:nvPicPr>
          <p:cNvPr id="8" name="Picture 7"/>
          <p:cNvPicPr>
            <a:picLocks noChangeAspect="1"/>
          </p:cNvPicPr>
          <p:nvPr/>
        </p:nvPicPr>
        <p:blipFill rotWithShape="1">
          <a:blip r:embed="rId2"/>
          <a:srcRect l="20464" t="39253" r="50993" b="27238"/>
          <a:stretch/>
        </p:blipFill>
        <p:spPr>
          <a:xfrm>
            <a:off x="4115780" y="2780929"/>
            <a:ext cx="3960440" cy="2615385"/>
          </a:xfrm>
          <a:prstGeom prst="rect">
            <a:avLst/>
          </a:prstGeom>
        </p:spPr>
      </p:pic>
      <p:sp>
        <p:nvSpPr>
          <p:cNvPr id="9" name="Oval 8"/>
          <p:cNvSpPr/>
          <p:nvPr/>
        </p:nvSpPr>
        <p:spPr>
          <a:xfrm>
            <a:off x="4653238" y="3055479"/>
            <a:ext cx="136071" cy="1520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663786" y="5005112"/>
            <a:ext cx="136071" cy="1520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07870" y="4597255"/>
            <a:ext cx="432048" cy="369332"/>
          </a:xfrm>
          <a:prstGeom prst="rect">
            <a:avLst/>
          </a:prstGeom>
          <a:noFill/>
        </p:spPr>
        <p:txBody>
          <a:bodyPr wrap="square" rtlCol="0">
            <a:spAutoFit/>
          </a:bodyPr>
          <a:lstStyle/>
          <a:p>
            <a:r>
              <a:rPr lang="hr-HR" b="1" dirty="0">
                <a:latin typeface="+mj-lt"/>
              </a:rPr>
              <a:t>1</a:t>
            </a:r>
            <a:endParaRPr lang="en-US" b="1" dirty="0">
              <a:latin typeface="+mj-lt"/>
            </a:endParaRPr>
          </a:p>
        </p:txBody>
      </p:sp>
      <p:sp>
        <p:nvSpPr>
          <p:cNvPr id="12" name="Oval 11"/>
          <p:cNvSpPr/>
          <p:nvPr/>
        </p:nvSpPr>
        <p:spPr>
          <a:xfrm>
            <a:off x="4637837" y="3055478"/>
            <a:ext cx="187967" cy="1619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41503" y="4322783"/>
            <a:ext cx="187967" cy="1619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646500" y="5007326"/>
            <a:ext cx="187967" cy="1619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4" idx="7"/>
          </p:cNvCxnSpPr>
          <p:nvPr/>
        </p:nvCxnSpPr>
        <p:spPr>
          <a:xfrm flipV="1">
            <a:off x="4806940" y="4869160"/>
            <a:ext cx="156515" cy="1618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635206" y="3729606"/>
            <a:ext cx="187967" cy="1619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28617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3FDA8A-BBFB-48A1-88B9-4C7DF46BF3B4}" type="slidenum">
              <a:rPr lang="hr-HR" smtClean="0"/>
              <a:pPr/>
              <a:t>72</a:t>
            </a:fld>
            <a:endParaRPr lang="hr-HR"/>
          </a:p>
        </p:txBody>
      </p:sp>
      <p:sp>
        <p:nvSpPr>
          <p:cNvPr id="5" name="Title 1"/>
          <p:cNvSpPr txBox="1">
            <a:spLocks/>
          </p:cNvSpPr>
          <p:nvPr/>
        </p:nvSpPr>
        <p:spPr>
          <a:xfrm>
            <a:off x="1668016" y="-228600"/>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Early Evaluation and Lenient Execution</a:t>
            </a:r>
          </a:p>
        </p:txBody>
      </p:sp>
      <p:sp>
        <p:nvSpPr>
          <p:cNvPr id="7" name="Content Placeholder 2"/>
          <p:cNvSpPr txBox="1">
            <a:spLocks/>
          </p:cNvSpPr>
          <p:nvPr/>
        </p:nvSpPr>
        <p:spPr>
          <a:xfrm>
            <a:off x="1631504" y="1052736"/>
            <a:ext cx="8964488" cy="93610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2400" dirty="0">
                <a:latin typeface="+mj-lt"/>
              </a:rPr>
              <a:t>Equivalent to if-conversion</a:t>
            </a:r>
          </a:p>
          <a:p>
            <a:r>
              <a:rPr lang="en-US" altLang="en-US" sz="2400" dirty="0">
                <a:latin typeface="+mj-lt"/>
              </a:rPr>
              <a:t>Design does not stall waiting for irrelevant data</a:t>
            </a:r>
          </a:p>
          <a:p>
            <a:endParaRPr lang="en-US" sz="2400" dirty="0">
              <a:latin typeface="+mj-lt"/>
            </a:endParaRPr>
          </a:p>
        </p:txBody>
      </p:sp>
      <p:pic>
        <p:nvPicPr>
          <p:cNvPr id="17" name="Picture 16"/>
          <p:cNvPicPr>
            <a:picLocks noChangeAspect="1"/>
          </p:cNvPicPr>
          <p:nvPr/>
        </p:nvPicPr>
        <p:blipFill rotWithShape="1">
          <a:blip r:embed="rId2"/>
          <a:srcRect l="20464" t="39253" r="50993" b="27238"/>
          <a:stretch/>
        </p:blipFill>
        <p:spPr>
          <a:xfrm>
            <a:off x="4115780" y="2780929"/>
            <a:ext cx="3960440" cy="2615385"/>
          </a:xfrm>
          <a:prstGeom prst="rect">
            <a:avLst/>
          </a:prstGeom>
        </p:spPr>
      </p:pic>
      <p:sp>
        <p:nvSpPr>
          <p:cNvPr id="18" name="Pentagon 17"/>
          <p:cNvSpPr/>
          <p:nvPr/>
        </p:nvSpPr>
        <p:spPr>
          <a:xfrm rot="16200000">
            <a:off x="6614139" y="3544594"/>
            <a:ext cx="280632" cy="248259"/>
          </a:xfrm>
          <a:prstGeom prst="homePlat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solidFill>
              <a:latin typeface="+mj-lt"/>
            </a:endParaRPr>
          </a:p>
        </p:txBody>
      </p:sp>
      <p:sp>
        <p:nvSpPr>
          <p:cNvPr id="19" name="TextBox 18"/>
          <p:cNvSpPr txBox="1"/>
          <p:nvPr/>
        </p:nvSpPr>
        <p:spPr>
          <a:xfrm>
            <a:off x="6571999" y="3530558"/>
            <a:ext cx="392884" cy="338554"/>
          </a:xfrm>
          <a:prstGeom prst="rect">
            <a:avLst/>
          </a:prstGeom>
          <a:noFill/>
        </p:spPr>
        <p:txBody>
          <a:bodyPr wrap="square" rtlCol="0">
            <a:spAutoFit/>
          </a:bodyPr>
          <a:lstStyle/>
          <a:p>
            <a:r>
              <a:rPr lang="hr-HR" sz="1600" b="1" dirty="0">
                <a:latin typeface="+mj-lt"/>
              </a:rPr>
              <a:t>-1</a:t>
            </a:r>
            <a:endParaRPr lang="en-US" sz="1600" b="1" dirty="0">
              <a:latin typeface="+mj-lt"/>
            </a:endParaRPr>
          </a:p>
        </p:txBody>
      </p:sp>
      <p:sp>
        <p:nvSpPr>
          <p:cNvPr id="20" name="Oval 19"/>
          <p:cNvSpPr/>
          <p:nvPr/>
        </p:nvSpPr>
        <p:spPr>
          <a:xfrm>
            <a:off x="7680177" y="3918244"/>
            <a:ext cx="136071" cy="1520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637837" y="3055478"/>
            <a:ext cx="187967" cy="1619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635206" y="3729606"/>
            <a:ext cx="187967" cy="1619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654228" y="3913332"/>
            <a:ext cx="187967" cy="1619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82064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3FDA8A-BBFB-48A1-88B9-4C7DF46BF3B4}" type="slidenum">
              <a:rPr lang="hr-HR" smtClean="0"/>
              <a:pPr/>
              <a:t>73</a:t>
            </a:fld>
            <a:endParaRPr lang="hr-HR"/>
          </a:p>
        </p:txBody>
      </p:sp>
      <p:sp>
        <p:nvSpPr>
          <p:cNvPr id="5" name="Title 1"/>
          <p:cNvSpPr txBox="1">
            <a:spLocks/>
          </p:cNvSpPr>
          <p:nvPr/>
        </p:nvSpPr>
        <p:spPr>
          <a:xfrm>
            <a:off x="1668016" y="-228600"/>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Early Evaluation and Lenient Execution</a:t>
            </a:r>
          </a:p>
        </p:txBody>
      </p:sp>
      <p:sp>
        <p:nvSpPr>
          <p:cNvPr id="7" name="Content Placeholder 2"/>
          <p:cNvSpPr txBox="1">
            <a:spLocks/>
          </p:cNvSpPr>
          <p:nvPr/>
        </p:nvSpPr>
        <p:spPr>
          <a:xfrm>
            <a:off x="1631504" y="1052736"/>
            <a:ext cx="8964488" cy="93610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2400" dirty="0">
                <a:latin typeface="+mj-lt"/>
              </a:rPr>
              <a:t>Equivalent to if-conversion</a:t>
            </a:r>
          </a:p>
          <a:p>
            <a:r>
              <a:rPr lang="en-US" altLang="en-US" sz="2400" dirty="0">
                <a:latin typeface="+mj-lt"/>
              </a:rPr>
              <a:t>Design does not stall waiting for irrelevant data</a:t>
            </a:r>
          </a:p>
          <a:p>
            <a:endParaRPr lang="en-US" sz="2400" dirty="0">
              <a:latin typeface="+mj-lt"/>
            </a:endParaRPr>
          </a:p>
        </p:txBody>
      </p:sp>
      <p:pic>
        <p:nvPicPr>
          <p:cNvPr id="17" name="Picture 16"/>
          <p:cNvPicPr>
            <a:picLocks noChangeAspect="1"/>
          </p:cNvPicPr>
          <p:nvPr/>
        </p:nvPicPr>
        <p:blipFill rotWithShape="1">
          <a:blip r:embed="rId2"/>
          <a:srcRect l="20464" t="39253" r="50993" b="27238"/>
          <a:stretch/>
        </p:blipFill>
        <p:spPr>
          <a:xfrm>
            <a:off x="4115780" y="2780929"/>
            <a:ext cx="3960440" cy="2615385"/>
          </a:xfrm>
          <a:prstGeom prst="rect">
            <a:avLst/>
          </a:prstGeom>
        </p:spPr>
      </p:pic>
      <p:sp>
        <p:nvSpPr>
          <p:cNvPr id="18" name="Oval 17"/>
          <p:cNvSpPr/>
          <p:nvPr/>
        </p:nvSpPr>
        <p:spPr>
          <a:xfrm>
            <a:off x="6384033" y="3339107"/>
            <a:ext cx="187967" cy="1619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entagon 18"/>
          <p:cNvSpPr/>
          <p:nvPr/>
        </p:nvSpPr>
        <p:spPr>
          <a:xfrm rot="16200000">
            <a:off x="6614139" y="3544594"/>
            <a:ext cx="280632" cy="248259"/>
          </a:xfrm>
          <a:prstGeom prst="homePlat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tx1"/>
              </a:solidFill>
              <a:latin typeface="+mj-lt"/>
            </a:endParaRPr>
          </a:p>
        </p:txBody>
      </p:sp>
      <p:sp>
        <p:nvSpPr>
          <p:cNvPr id="20" name="TextBox 19"/>
          <p:cNvSpPr txBox="1"/>
          <p:nvPr/>
        </p:nvSpPr>
        <p:spPr>
          <a:xfrm>
            <a:off x="6571999" y="3530558"/>
            <a:ext cx="392884" cy="338554"/>
          </a:xfrm>
          <a:prstGeom prst="rect">
            <a:avLst/>
          </a:prstGeom>
          <a:noFill/>
        </p:spPr>
        <p:txBody>
          <a:bodyPr wrap="square" rtlCol="0">
            <a:spAutoFit/>
          </a:bodyPr>
          <a:lstStyle/>
          <a:p>
            <a:r>
              <a:rPr lang="hr-HR" sz="1600" b="1" dirty="0">
                <a:latin typeface="+mj-lt"/>
              </a:rPr>
              <a:t>-1</a:t>
            </a:r>
            <a:endParaRPr lang="en-US" sz="1600" b="1" dirty="0">
              <a:latin typeface="+mj-lt"/>
            </a:endParaRPr>
          </a:p>
        </p:txBody>
      </p:sp>
      <p:sp>
        <p:nvSpPr>
          <p:cNvPr id="21" name="Oval 20"/>
          <p:cNvSpPr/>
          <p:nvPr/>
        </p:nvSpPr>
        <p:spPr>
          <a:xfrm>
            <a:off x="7680176" y="3918244"/>
            <a:ext cx="144016" cy="1588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654228" y="3913332"/>
            <a:ext cx="187967" cy="1619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9421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3FDA8A-BBFB-48A1-88B9-4C7DF46BF3B4}" type="slidenum">
              <a:rPr lang="hr-HR" smtClean="0"/>
              <a:pPr/>
              <a:t>74</a:t>
            </a:fld>
            <a:endParaRPr lang="hr-HR"/>
          </a:p>
        </p:txBody>
      </p:sp>
      <p:sp>
        <p:nvSpPr>
          <p:cNvPr id="5" name="Title 1"/>
          <p:cNvSpPr txBox="1">
            <a:spLocks/>
          </p:cNvSpPr>
          <p:nvPr/>
        </p:nvSpPr>
        <p:spPr>
          <a:xfrm>
            <a:off x="1668016" y="-228600"/>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Early Evaluation and Lenient Execution</a:t>
            </a:r>
          </a:p>
        </p:txBody>
      </p:sp>
      <p:sp>
        <p:nvSpPr>
          <p:cNvPr id="7" name="Content Placeholder 2"/>
          <p:cNvSpPr txBox="1">
            <a:spLocks/>
          </p:cNvSpPr>
          <p:nvPr/>
        </p:nvSpPr>
        <p:spPr>
          <a:xfrm>
            <a:off x="1631504" y="1052736"/>
            <a:ext cx="8964488" cy="936104"/>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2400" dirty="0">
                <a:latin typeface="+mj-lt"/>
              </a:rPr>
              <a:t>Equivalent to if-conversion</a:t>
            </a:r>
          </a:p>
          <a:p>
            <a:r>
              <a:rPr lang="en-US" altLang="en-US" sz="2400" dirty="0">
                <a:latin typeface="+mj-lt"/>
              </a:rPr>
              <a:t>Design does not stall waiting for irrelevant data</a:t>
            </a:r>
          </a:p>
          <a:p>
            <a:endParaRPr lang="en-US" sz="2400" dirty="0">
              <a:latin typeface="+mj-lt"/>
            </a:endParaRPr>
          </a:p>
        </p:txBody>
      </p:sp>
      <p:pic>
        <p:nvPicPr>
          <p:cNvPr id="17" name="Picture 16"/>
          <p:cNvPicPr>
            <a:picLocks noChangeAspect="1"/>
          </p:cNvPicPr>
          <p:nvPr/>
        </p:nvPicPr>
        <p:blipFill rotWithShape="1">
          <a:blip r:embed="rId2"/>
          <a:srcRect l="20464" t="39253" r="50993" b="27238"/>
          <a:stretch/>
        </p:blipFill>
        <p:spPr>
          <a:xfrm>
            <a:off x="4115780" y="2780929"/>
            <a:ext cx="3960440" cy="2615385"/>
          </a:xfrm>
          <a:prstGeom prst="rect">
            <a:avLst/>
          </a:prstGeom>
        </p:spPr>
      </p:pic>
      <p:sp>
        <p:nvSpPr>
          <p:cNvPr id="18" name="Oval 17"/>
          <p:cNvSpPr/>
          <p:nvPr/>
        </p:nvSpPr>
        <p:spPr>
          <a:xfrm>
            <a:off x="7680176" y="3918244"/>
            <a:ext cx="144016" cy="1588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54228" y="3913332"/>
            <a:ext cx="187967" cy="1619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0193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3FDA8A-BBFB-48A1-88B9-4C7DF46BF3B4}" type="slidenum">
              <a:rPr lang="hr-HR" smtClean="0"/>
              <a:pPr/>
              <a:t>8</a:t>
            </a:fld>
            <a:endParaRPr lang="hr-HR"/>
          </a:p>
        </p:txBody>
      </p:sp>
      <p:sp>
        <p:nvSpPr>
          <p:cNvPr id="50" name="Title 1"/>
          <p:cNvSpPr txBox="1">
            <a:spLocks/>
          </p:cNvSpPr>
          <p:nvPr/>
        </p:nvSpPr>
        <p:spPr>
          <a:xfrm>
            <a:off x="1668016" y="-419986"/>
            <a:ext cx="8964488"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a:t>Speculation for Extracting Parallelism</a:t>
            </a:r>
            <a:endParaRPr lang="en-US" sz="3600" baseline="30000" dirty="0"/>
          </a:p>
        </p:txBody>
      </p:sp>
      <p:sp>
        <p:nvSpPr>
          <p:cNvPr id="4" name="Content Placeholder 2"/>
          <p:cNvSpPr>
            <a:spLocks noGrp="1"/>
          </p:cNvSpPr>
          <p:nvPr>
            <p:ph idx="1"/>
          </p:nvPr>
        </p:nvSpPr>
        <p:spPr>
          <a:xfrm>
            <a:off x="1631504" y="1052736"/>
            <a:ext cx="8964488" cy="2376264"/>
          </a:xfrm>
        </p:spPr>
        <p:txBody>
          <a:bodyPr>
            <a:noAutofit/>
          </a:bodyPr>
          <a:lstStyle/>
          <a:p>
            <a:r>
              <a:rPr lang="en-US" sz="2400" dirty="0">
                <a:latin typeface="+mj-lt"/>
              </a:rPr>
              <a:t>Static HLS approaches</a:t>
            </a:r>
          </a:p>
          <a:p>
            <a:pPr lvl="1"/>
            <a:r>
              <a:rPr lang="en-US" sz="2200" dirty="0">
                <a:latin typeface="+mj-lt"/>
              </a:rPr>
              <a:t>Code motion and predication</a:t>
            </a:r>
          </a:p>
          <a:p>
            <a:pPr lvl="1"/>
            <a:r>
              <a:rPr lang="en-US" sz="2200" dirty="0">
                <a:latin typeface="+mj-lt"/>
              </a:rPr>
              <a:t>Partial forms of load-store speculation</a:t>
            </a:r>
            <a:r>
              <a:rPr lang="hr-HR" sz="2200" baseline="30000" dirty="0">
                <a:latin typeface="+mj-lt"/>
              </a:rPr>
              <a:t>1</a:t>
            </a:r>
            <a:endParaRPr lang="en-US" sz="2200" dirty="0">
              <a:latin typeface="+mj-lt"/>
            </a:endParaRPr>
          </a:p>
          <a:p>
            <a:r>
              <a:rPr lang="en-US" sz="2400" dirty="0" smtClean="0">
                <a:latin typeface="+mj-lt"/>
              </a:rPr>
              <a:t>Latency-insensitive </a:t>
            </a:r>
            <a:r>
              <a:rPr lang="en-US" sz="2400" dirty="0">
                <a:latin typeface="+mj-lt"/>
              </a:rPr>
              <a:t>(dataflow) circuits</a:t>
            </a:r>
          </a:p>
          <a:p>
            <a:pPr lvl="1"/>
            <a:r>
              <a:rPr lang="en-US" sz="2200" dirty="0">
                <a:latin typeface="+mj-lt"/>
              </a:rPr>
              <a:t>Lenient execution</a:t>
            </a:r>
            <a:r>
              <a:rPr lang="hr-HR" sz="2200" baseline="30000" dirty="0">
                <a:latin typeface="+mj-lt"/>
              </a:rPr>
              <a:t>2</a:t>
            </a:r>
            <a:r>
              <a:rPr lang="en-US" sz="2200" dirty="0">
                <a:latin typeface="+mj-lt"/>
              </a:rPr>
              <a:t>, early evaluation</a:t>
            </a:r>
            <a:r>
              <a:rPr lang="hr-HR" sz="2200" baseline="30000" dirty="0">
                <a:latin typeface="+mj-lt"/>
              </a:rPr>
              <a:t>3</a:t>
            </a:r>
            <a:endParaRPr lang="en-US" sz="2200" dirty="0">
              <a:latin typeface="+mj-lt"/>
            </a:endParaRPr>
          </a:p>
          <a:p>
            <a:pPr lvl="1"/>
            <a:r>
              <a:rPr lang="en-US" sz="2200" dirty="0">
                <a:latin typeface="+mj-lt"/>
              </a:rPr>
              <a:t>Difficulty of efficient squash and replay in case of </a:t>
            </a:r>
            <a:r>
              <a:rPr lang="en-US" sz="2200" dirty="0" err="1">
                <a:latin typeface="+mj-lt"/>
              </a:rPr>
              <a:t>misspeculation</a:t>
            </a:r>
            <a:endParaRPr lang="en-US" sz="2200" dirty="0">
              <a:latin typeface="+mj-lt"/>
            </a:endParaRPr>
          </a:p>
        </p:txBody>
      </p:sp>
      <p:sp>
        <p:nvSpPr>
          <p:cNvPr id="5" name="Content Placeholder 2"/>
          <p:cNvSpPr txBox="1">
            <a:spLocks/>
          </p:cNvSpPr>
          <p:nvPr/>
        </p:nvSpPr>
        <p:spPr>
          <a:xfrm>
            <a:off x="3380021" y="4259766"/>
            <a:ext cx="5308630" cy="753411"/>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74320" lvl="2" indent="0" algn="ctr">
              <a:buSzPct val="95000"/>
              <a:buNone/>
            </a:pPr>
            <a:r>
              <a:rPr lang="en-US" sz="2200" b="1" dirty="0">
                <a:latin typeface="+mj-lt"/>
              </a:rPr>
              <a:t>How to enable generic forms of speculation in dataflow circuits?</a:t>
            </a:r>
          </a:p>
        </p:txBody>
      </p:sp>
      <p:sp>
        <p:nvSpPr>
          <p:cNvPr id="7" name="Content Placeholder 2"/>
          <p:cNvSpPr txBox="1">
            <a:spLocks/>
          </p:cNvSpPr>
          <p:nvPr/>
        </p:nvSpPr>
        <p:spPr>
          <a:xfrm>
            <a:off x="1857872" y="5884634"/>
            <a:ext cx="8352928" cy="943432"/>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hr-HR" sz="1500" baseline="30000" dirty="0">
                <a:latin typeface="+mj-lt"/>
              </a:rPr>
              <a:t>1</a:t>
            </a:r>
            <a:r>
              <a:rPr lang="en-US" sz="1500" baseline="30000" dirty="0">
                <a:latin typeface="+mj-lt"/>
              </a:rPr>
              <a:t> </a:t>
            </a:r>
            <a:r>
              <a:rPr lang="en-US" sz="1500" dirty="0">
                <a:latin typeface="+mj-lt"/>
              </a:rPr>
              <a:t>D</a:t>
            </a:r>
            <a:r>
              <a:rPr lang="hr-HR" sz="1500" dirty="0">
                <a:latin typeface="+mj-lt"/>
              </a:rPr>
              <a:t>ai et al. Dynamic hazard resolution for pipelining irregular loops in high-level synthesis. FPGA ‘17.</a:t>
            </a:r>
            <a:endParaRPr lang="en-US" sz="1500" dirty="0">
              <a:latin typeface="+mj-lt"/>
            </a:endParaRPr>
          </a:p>
          <a:p>
            <a:pPr marL="0" indent="0">
              <a:buNone/>
            </a:pPr>
            <a:r>
              <a:rPr lang="hr-HR" sz="1500" baseline="30000" dirty="0">
                <a:latin typeface="+mj-lt"/>
              </a:rPr>
              <a:t>2 </a:t>
            </a:r>
            <a:r>
              <a:rPr lang="en-US" sz="1500" dirty="0" err="1">
                <a:latin typeface="+mj-lt"/>
              </a:rPr>
              <a:t>Budiu</a:t>
            </a:r>
            <a:r>
              <a:rPr lang="hr-HR" sz="1500" dirty="0">
                <a:latin typeface="+mj-lt"/>
              </a:rPr>
              <a:t> e</a:t>
            </a:r>
            <a:r>
              <a:rPr lang="en-US" sz="1500" dirty="0">
                <a:latin typeface="+mj-lt"/>
              </a:rPr>
              <a:t>t</a:t>
            </a:r>
            <a:r>
              <a:rPr lang="hr-HR" sz="1500" dirty="0">
                <a:latin typeface="+mj-lt"/>
              </a:rPr>
              <a:t> al</a:t>
            </a:r>
            <a:r>
              <a:rPr lang="en-US" sz="1500" dirty="0">
                <a:latin typeface="+mj-lt"/>
              </a:rPr>
              <a:t>. Dataflow: A complement to superscalar. </a:t>
            </a:r>
            <a:r>
              <a:rPr lang="hr-HR" sz="1500" dirty="0">
                <a:latin typeface="+mj-lt"/>
              </a:rPr>
              <a:t>ISPASS ’05</a:t>
            </a:r>
            <a:r>
              <a:rPr lang="en-US" sz="1500" dirty="0">
                <a:latin typeface="+mj-lt"/>
              </a:rPr>
              <a:t>.</a:t>
            </a:r>
            <a:endParaRPr lang="en-US" sz="1500" baseline="30000" dirty="0">
              <a:latin typeface="+mj-lt"/>
            </a:endParaRPr>
          </a:p>
          <a:p>
            <a:pPr marL="0" indent="0">
              <a:buNone/>
            </a:pPr>
            <a:r>
              <a:rPr lang="hr-HR" sz="1500" baseline="30000" dirty="0">
                <a:latin typeface="+mj-lt"/>
              </a:rPr>
              <a:t>3 </a:t>
            </a:r>
            <a:r>
              <a:rPr lang="en-US" sz="1500" dirty="0" err="1">
                <a:latin typeface="+mj-lt"/>
              </a:rPr>
              <a:t>Cortadella</a:t>
            </a:r>
            <a:r>
              <a:rPr lang="en-US" sz="1500" dirty="0">
                <a:latin typeface="+mj-lt"/>
              </a:rPr>
              <a:t> et al. Synchronous elastic circuits with early evaluation and token </a:t>
            </a:r>
            <a:r>
              <a:rPr lang="en-US" sz="1500" dirty="0" err="1">
                <a:latin typeface="+mj-lt"/>
              </a:rPr>
              <a:t>counterflow</a:t>
            </a:r>
            <a:r>
              <a:rPr lang="en-US" sz="1500" dirty="0">
                <a:latin typeface="+mj-lt"/>
              </a:rPr>
              <a:t>. DAC '07.</a:t>
            </a:r>
          </a:p>
        </p:txBody>
      </p:sp>
      <p:sp>
        <p:nvSpPr>
          <p:cNvPr id="8" name="Rounded Rectangle 7"/>
          <p:cNvSpPr/>
          <p:nvPr/>
        </p:nvSpPr>
        <p:spPr>
          <a:xfrm>
            <a:off x="3764614" y="4116757"/>
            <a:ext cx="4662772" cy="1080120"/>
          </a:xfrm>
          <a:prstGeom prst="roundRect">
            <a:avLst/>
          </a:prstGeom>
          <a:solidFill>
            <a:schemeClr val="bg2"/>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50000"/>
                  </a:schemeClr>
                </a:solidFill>
                <a:latin typeface="+mj-lt"/>
              </a:rPr>
              <a:t>How to enable generic forms of speculation in dataflow circuits?</a:t>
            </a:r>
          </a:p>
        </p:txBody>
      </p:sp>
    </p:spTree>
    <p:extLst>
      <p:ext uri="{BB962C8B-B14F-4D97-AF65-F5344CB8AC3E}">
        <p14:creationId xmlns:p14="http://schemas.microsoft.com/office/powerpoint/2010/main" val="276463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016" y="-228600"/>
            <a:ext cx="8964488" cy="1143000"/>
          </a:xfrm>
        </p:spPr>
        <p:txBody>
          <a:bodyPr>
            <a:normAutofit/>
          </a:bodyPr>
          <a:lstStyle/>
          <a:p>
            <a:pPr algn="ctr"/>
            <a:r>
              <a:rPr lang="en-US" sz="3600" dirty="0"/>
              <a:t>Overview</a:t>
            </a:r>
          </a:p>
        </p:txBody>
      </p:sp>
      <p:sp>
        <p:nvSpPr>
          <p:cNvPr id="9" name="Content Placeholder 2"/>
          <p:cNvSpPr>
            <a:spLocks noGrp="1"/>
          </p:cNvSpPr>
          <p:nvPr>
            <p:ph idx="1"/>
          </p:nvPr>
        </p:nvSpPr>
        <p:spPr>
          <a:xfrm>
            <a:off x="1991544" y="1700808"/>
            <a:ext cx="8604448" cy="4104456"/>
          </a:xfrm>
        </p:spPr>
        <p:txBody>
          <a:bodyPr>
            <a:noAutofit/>
          </a:bodyPr>
          <a:lstStyle/>
          <a:p>
            <a:r>
              <a:rPr lang="en-US" sz="2400" b="1" dirty="0">
                <a:latin typeface="+mj-lt"/>
              </a:rPr>
              <a:t>Background </a:t>
            </a:r>
          </a:p>
          <a:p>
            <a:r>
              <a:rPr lang="en-US" sz="2400" dirty="0">
                <a:latin typeface="+mj-lt"/>
              </a:rPr>
              <a:t>Speculation: Basic Idea</a:t>
            </a:r>
          </a:p>
          <a:p>
            <a:r>
              <a:rPr lang="en-US" sz="2400" dirty="0">
                <a:latin typeface="+mj-lt"/>
              </a:rPr>
              <a:t>Components for Speculation </a:t>
            </a:r>
          </a:p>
          <a:p>
            <a:r>
              <a:rPr lang="en-US" sz="2400" dirty="0">
                <a:latin typeface="+mj-lt"/>
              </a:rPr>
              <a:t>Increasing Performance</a:t>
            </a:r>
          </a:p>
          <a:p>
            <a:r>
              <a:rPr lang="en-US" sz="2400" dirty="0">
                <a:latin typeface="+mj-lt"/>
              </a:rPr>
              <a:t>Evaluation</a:t>
            </a:r>
          </a:p>
          <a:p>
            <a:r>
              <a:rPr lang="en-US" sz="2400" dirty="0">
                <a:latin typeface="+mj-lt"/>
              </a:rPr>
              <a:t>Conclusion</a:t>
            </a:r>
          </a:p>
          <a:p>
            <a:endParaRPr lang="en-US" sz="2400" dirty="0">
              <a:latin typeface="+mj-lt"/>
            </a:endParaRPr>
          </a:p>
        </p:txBody>
      </p:sp>
      <p:sp>
        <p:nvSpPr>
          <p:cNvPr id="3" name="Slide Number Placeholder 2"/>
          <p:cNvSpPr>
            <a:spLocks noGrp="1"/>
          </p:cNvSpPr>
          <p:nvPr>
            <p:ph type="sldNum" sz="quarter" idx="12"/>
          </p:nvPr>
        </p:nvSpPr>
        <p:spPr/>
        <p:txBody>
          <a:bodyPr/>
          <a:lstStyle/>
          <a:p>
            <a:fld id="{A33FDA8A-BBFB-48A1-88B9-4C7DF46BF3B4}" type="slidenum">
              <a:rPr lang="hr-HR" smtClean="0"/>
              <a:pPr/>
              <a:t>9</a:t>
            </a:fld>
            <a:endParaRPr lang="hr-HR"/>
          </a:p>
        </p:txBody>
      </p:sp>
    </p:spTree>
    <p:extLst>
      <p:ext uri="{BB962C8B-B14F-4D97-AF65-F5344CB8AC3E}">
        <p14:creationId xmlns:p14="http://schemas.microsoft.com/office/powerpoint/2010/main" val="152852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62094</TotalTime>
  <Words>5878</Words>
  <Application>Microsoft Office PowerPoint</Application>
  <PresentationFormat>Widescreen</PresentationFormat>
  <Paragraphs>1080</Paragraphs>
  <Slides>74</Slides>
  <Notes>66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MS PGothic</vt:lpstr>
      <vt:lpstr>Arial</vt:lpstr>
      <vt:lpstr>Calibri</vt:lpstr>
      <vt:lpstr>Consolas</vt:lpstr>
      <vt:lpstr>Constantia</vt:lpstr>
      <vt:lpstr>Times New Roman</vt:lpstr>
      <vt:lpstr>Wingdings 2</vt:lpstr>
      <vt:lpstr>Flow</vt:lpstr>
      <vt:lpstr>Speculative Dataflow Circuits</vt:lpstr>
      <vt:lpstr>PowerPoint Presentation</vt:lpstr>
      <vt:lpstr>PowerPoint Presentation</vt:lpstr>
      <vt:lpstr>Speculative Dataflow Circuits</vt:lpstr>
      <vt:lpstr>Nonspeculative vs. Speculative System</vt:lpstr>
      <vt:lpstr>Nonspeculative vs. Speculative System</vt:lpstr>
      <vt:lpstr>PowerPoint Presentation</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vt:lpstr>
      <vt:lpstr>Speculation in Dataflow Circuits</vt:lpstr>
      <vt:lpstr>Speculation in Dataflow Circuits</vt:lpstr>
      <vt:lpstr>Speculation in Dataflow Circuits</vt:lpstr>
      <vt:lpstr>Speculation in Dataflow Circuits</vt:lpstr>
      <vt:lpstr>Speculation in Dataflow Circuits</vt:lpstr>
      <vt:lpstr>Overview</vt:lpstr>
      <vt:lpstr>Components for Speculation</vt:lpstr>
      <vt:lpstr>Components for Speculation</vt:lpstr>
      <vt:lpstr>Components for Speculation</vt:lpstr>
      <vt:lpstr>Components for Speculation</vt:lpstr>
      <vt:lpstr>Components for Speculation</vt:lpstr>
      <vt:lpstr>Components for Speculation</vt:lpstr>
      <vt:lpstr>Placing the Components for Speculation</vt:lpstr>
      <vt:lpstr>Placing the Components for Speculation</vt:lpstr>
      <vt:lpstr>Placing the Components for Speculation</vt:lpstr>
      <vt:lpstr>Placing the Components for Speculation</vt:lpstr>
      <vt:lpstr>Speculative Tag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Thank you!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Out-of-Order Load-Store Queue for Spatial Computing</dc:title>
  <dc:creator>lana</dc:creator>
  <cp:lastModifiedBy>josipovi</cp:lastModifiedBy>
  <cp:revision>3446</cp:revision>
  <cp:lastPrinted>2017-10-27T19:12:00Z</cp:lastPrinted>
  <dcterms:created xsi:type="dcterms:W3CDTF">2014-01-18T01:34:32Z</dcterms:created>
  <dcterms:modified xsi:type="dcterms:W3CDTF">2019-02-25T01:42:35Z</dcterms:modified>
</cp:coreProperties>
</file>