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26"/>
  </p:notesMasterIdLst>
  <p:sldIdLst>
    <p:sldId id="256" r:id="rId2"/>
    <p:sldId id="312" r:id="rId3"/>
    <p:sldId id="324" r:id="rId4"/>
    <p:sldId id="262" r:id="rId5"/>
    <p:sldId id="303" r:id="rId6"/>
    <p:sldId id="321" r:id="rId7"/>
    <p:sldId id="318" r:id="rId8"/>
    <p:sldId id="319" r:id="rId9"/>
    <p:sldId id="320" r:id="rId10"/>
    <p:sldId id="298" r:id="rId11"/>
    <p:sldId id="322" r:id="rId12"/>
    <p:sldId id="311" r:id="rId13"/>
    <p:sldId id="305" r:id="rId14"/>
    <p:sldId id="276" r:id="rId15"/>
    <p:sldId id="273" r:id="rId16"/>
    <p:sldId id="267" r:id="rId17"/>
    <p:sldId id="277" r:id="rId18"/>
    <p:sldId id="316" r:id="rId19"/>
    <p:sldId id="281" r:id="rId20"/>
    <p:sldId id="325" r:id="rId21"/>
    <p:sldId id="326" r:id="rId22"/>
    <p:sldId id="307" r:id="rId23"/>
    <p:sldId id="328" r:id="rId24"/>
    <p:sldId id="32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9B5"/>
    <a:srgbClr val="D7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/>
    <p:restoredTop sz="87778"/>
  </p:normalViewPr>
  <p:slideViewPr>
    <p:cSldViewPr snapToGrid="0" snapToObjects="1">
      <p:cViewPr varScale="1">
        <p:scale>
          <a:sx n="76" d="100"/>
          <a:sy n="76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seanlatias\Documents\FPGA%202019\lenet-exp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eanlatias\Documents\fpga-2019-ece577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activation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9.8000000000000007</c:v>
                </c:pt>
                <c:pt idx="1">
                  <c:v>65.77</c:v>
                </c:pt>
                <c:pt idx="2">
                  <c:v>98.25</c:v>
                </c:pt>
                <c:pt idx="3">
                  <c:v>98.74</c:v>
                </c:pt>
                <c:pt idx="4">
                  <c:v>98.74</c:v>
                </c:pt>
                <c:pt idx="5">
                  <c:v>98.82</c:v>
                </c:pt>
                <c:pt idx="6">
                  <c:v>98.83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CC-6F41-A265-44A26971A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9747663"/>
        <c:axId val="1188941823"/>
      </c:lineChart>
      <c:catAx>
        <c:axId val="1189747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bitwidth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88941823"/>
        <c:crosses val="autoZero"/>
        <c:auto val="1"/>
        <c:lblAlgn val="ctr"/>
        <c:lblOffset val="100"/>
        <c:tickLblSkip val="2"/>
        <c:noMultiLvlLbl val="0"/>
      </c:catAx>
      <c:valAx>
        <c:axId val="118894182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Accuracy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8974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zh-TW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84915498758783"/>
          <c:y val="2.94674698749436E-2"/>
          <c:w val="0.67931714250137198"/>
          <c:h val="0.80059445399857954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Sheet1!$E$5:$E$10</c:f>
              <c:strCache>
                <c:ptCount val="6"/>
                <c:pt idx="0">
                  <c:v>&lt;10x</c:v>
                </c:pt>
                <c:pt idx="1">
                  <c:v>10~20x</c:v>
                </c:pt>
                <c:pt idx="2">
                  <c:v>20~30x</c:v>
                </c:pt>
                <c:pt idx="3">
                  <c:v>30~40x</c:v>
                </c:pt>
                <c:pt idx="4">
                  <c:v>40~50x</c:v>
                </c:pt>
                <c:pt idx="5">
                  <c:v>&gt;50x</c:v>
                </c:pt>
              </c:strCache>
            </c:strRef>
          </c:cat>
          <c:val>
            <c:numRef>
              <c:f>Sheet1!$D$5:$D$10</c:f>
              <c:numCache>
                <c:formatCode>General</c:formatCode>
                <c:ptCount val="6"/>
                <c:pt idx="0">
                  <c:v>20</c:v>
                </c:pt>
                <c:pt idx="1">
                  <c:v>8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7E-4045-B7B1-B7F07C643D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40447312"/>
        <c:axId val="739655152"/>
      </c:barChart>
      <c:catAx>
        <c:axId val="7404473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000"/>
                  <a:t>Speedup</a:t>
                </a:r>
              </a:p>
            </c:rich>
          </c:tx>
          <c:layout>
            <c:manualLayout>
              <c:xMode val="edge"/>
              <c:yMode val="edge"/>
              <c:x val="4.1411487734190421E-2"/>
              <c:y val="0.336982349681626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TW"/>
          </a:p>
        </c:txPr>
        <c:crossAx val="739655152"/>
        <c:crosses val="autoZero"/>
        <c:auto val="1"/>
        <c:lblAlgn val="ctr"/>
        <c:lblOffset val="100"/>
        <c:noMultiLvlLbl val="0"/>
      </c:catAx>
      <c:valAx>
        <c:axId val="739655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000" dirty="0"/>
                  <a:t># Students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TW"/>
          </a:p>
        </c:txPr>
        <c:crossAx val="74044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Calibri" panose="020F0502020204030204" pitchFamily="34" charset="0"/>
          <a:cs typeface="Calibri" panose="020F0502020204030204" pitchFamily="34" charset="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AF191-CE68-8B4F-8E60-7A706B4039A5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85086-FD1A-294C-B1DF-7680A6110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9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4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3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8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1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85086-FD1A-294C-B1DF-7680A6110C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1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6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7" y="1"/>
            <a:ext cx="12252960" cy="41900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" y="431766"/>
            <a:ext cx="12235503" cy="0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sllogo_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16" y="6185330"/>
            <a:ext cx="948643" cy="431250"/>
          </a:xfrm>
          <a:prstGeom prst="rect">
            <a:avLst/>
          </a:prstGeom>
        </p:spPr>
      </p:pic>
      <p:pic>
        <p:nvPicPr>
          <p:cNvPr id="10" name="Picture 9" descr="CULogo187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9" y="6047960"/>
            <a:ext cx="2114936" cy="70599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4400" y="538690"/>
            <a:ext cx="10363200" cy="1236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0000"/>
                </a:solidFill>
                <a:latin typeface="Cambria"/>
                <a:ea typeface="+mj-ea"/>
                <a:cs typeface="Cambria"/>
              </a:defRPr>
            </a:lvl1pPr>
          </a:lstStyle>
          <a:p>
            <a:endParaRPr lang="en-US" sz="2400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57213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97AC7950-78DC-344A-923E-55CEC8EC34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4030"/>
            <a:ext cx="10972800" cy="4525963"/>
          </a:xfrm>
        </p:spPr>
        <p:txBody>
          <a:bodyPr>
            <a:normAutofit/>
          </a:bodyPr>
          <a:lstStyle>
            <a:lvl1pPr marL="342900" indent="-342900">
              <a:buFont typeface="Andale Mono"/>
              <a:buChar char="▸"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27" y="23850"/>
            <a:ext cx="10938473" cy="731170"/>
          </a:xfrm>
        </p:spPr>
        <p:txBody>
          <a:bodyPr>
            <a:normAutofit/>
          </a:bodyPr>
          <a:lstStyle>
            <a:lvl1pPr algn="l">
              <a:defRPr lang="en-US" sz="2800" b="1" i="0" kern="1200" dirty="0">
                <a:solidFill>
                  <a:srgbClr val="FF0000"/>
                </a:solidFill>
                <a:latin typeface="Helvetica"/>
                <a:ea typeface="+mn-e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3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1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6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2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1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3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6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7950-78DC-344A-923E-55CEC8EC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0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rgbClr val="FF000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ndale Mono"/>
        <a:buChar char="▹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/>
        <a:buChar char="•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9254-0ABB-E943-8F18-0CAD1AAEE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157" y="2236787"/>
            <a:ext cx="10221686" cy="1470025"/>
          </a:xfrm>
        </p:spPr>
        <p:txBody>
          <a:bodyPr>
            <a:normAutofit/>
          </a:bodyPr>
          <a:lstStyle/>
          <a:p>
            <a:r>
              <a:rPr lang="en-US" sz="2800" dirty="0"/>
              <a:t>HeteroCL: A Multi-Paradigm Programming Infrastructure for Software-Defined Reconfigurable Computing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967B3-D8BB-964B-883B-3C1AF7008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831" y="3921369"/>
            <a:ext cx="7690338" cy="2162060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Yi-Hsiang Lai</a:t>
            </a:r>
            <a:r>
              <a:rPr lang="en-US" sz="2000" b="1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Yuze</a:t>
            </a:r>
            <a:r>
              <a:rPr lang="en-US" sz="2000" dirty="0"/>
              <a:t> Chi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Yuwei</a:t>
            </a:r>
            <a:r>
              <a:rPr lang="en-US" sz="2000" dirty="0"/>
              <a:t> Hu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Jie</a:t>
            </a:r>
            <a:r>
              <a:rPr lang="en-US" sz="2000" dirty="0"/>
              <a:t> Wang</a:t>
            </a:r>
            <a:r>
              <a:rPr lang="en-US" sz="2000" baseline="30000" dirty="0"/>
              <a:t>2</a:t>
            </a:r>
            <a:r>
              <a:rPr lang="en-US" sz="2000" dirty="0"/>
              <a:t>, Cody Hao Yu</a:t>
            </a:r>
            <a:r>
              <a:rPr lang="en-US" sz="2000" baseline="30000" dirty="0"/>
              <a:t>2,3</a:t>
            </a:r>
            <a:r>
              <a:rPr lang="en-US" sz="2000" dirty="0"/>
              <a:t>, </a:t>
            </a:r>
          </a:p>
          <a:p>
            <a:r>
              <a:rPr lang="en-US" sz="2000" dirty="0"/>
              <a:t>Yuan Zhou</a:t>
            </a:r>
            <a:r>
              <a:rPr lang="en-US" sz="2000" baseline="30000" dirty="0"/>
              <a:t>1</a:t>
            </a:r>
            <a:r>
              <a:rPr lang="en-US" sz="2000" dirty="0"/>
              <a:t>, Jason Cong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Zhiru</a:t>
            </a:r>
            <a:r>
              <a:rPr lang="en-US" sz="2000" dirty="0"/>
              <a:t> Zhang</a:t>
            </a:r>
            <a:r>
              <a:rPr lang="en-US" sz="2000" baseline="30000" dirty="0"/>
              <a:t>1</a:t>
            </a:r>
          </a:p>
          <a:p>
            <a:endParaRPr lang="en-US" sz="2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Cornell University</a:t>
            </a:r>
          </a:p>
          <a:p>
            <a:r>
              <a:rPr lang="en-US" sz="2000" baseline="30000" dirty="0"/>
              <a:t>2</a:t>
            </a:r>
            <a:r>
              <a:rPr lang="en-US" sz="2000" dirty="0"/>
              <a:t>University of California, Los Angeles</a:t>
            </a:r>
          </a:p>
          <a:p>
            <a:r>
              <a:rPr lang="en-US" sz="2000" baseline="30000" dirty="0"/>
              <a:t>3</a:t>
            </a:r>
            <a:r>
              <a:rPr lang="en-US" sz="2000" dirty="0"/>
              <a:t>Falcon Computing Solutions, Inc.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99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"/>
    </mc:Choice>
    <mc:Fallback xmlns="">
      <p:transition spd="slow" advTm="67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D831A69-34CC-1146-9E9E-55E28FFE62D3}"/>
              </a:ext>
            </a:extLst>
          </p:cNvPr>
          <p:cNvSpPr/>
          <p:nvPr/>
        </p:nvSpPr>
        <p:spPr bwMode="auto">
          <a:xfrm>
            <a:off x="1326523" y="5257292"/>
            <a:ext cx="3206841" cy="360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923609-3903-3041-970B-65CA13201939}"/>
              </a:ext>
            </a:extLst>
          </p:cNvPr>
          <p:cNvSpPr/>
          <p:nvPr/>
        </p:nvSpPr>
        <p:spPr>
          <a:xfrm>
            <a:off x="1197734" y="4620153"/>
            <a:ext cx="35237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s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hcl.create_scheme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s.quantize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([out], Fixed(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endParaRPr lang="en-US" sz="2000" dirty="0">
              <a:solidFill>
                <a:srgbClr val="2EAEB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FF150D-FB54-1546-9C3B-DBFC1EEB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4D-FDCC-6A4E-A3B6-ED3CDB52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1"/>
            <a:ext cx="10972800" cy="934128"/>
          </a:xfrm>
        </p:spPr>
        <p:txBody>
          <a:bodyPr/>
          <a:lstStyle/>
          <a:p>
            <a:r>
              <a:rPr lang="en-US" dirty="0"/>
              <a:t>Bit-accurate data type support (e.g., </a:t>
            </a:r>
            <a:r>
              <a:rPr lang="en-US" sz="18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8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(15)</a:t>
            </a:r>
            <a:r>
              <a:rPr lang="en-US" sz="1800" dirty="0"/>
              <a:t>, </a:t>
            </a:r>
            <a:r>
              <a:rPr lang="en-US" sz="1800" dirty="0">
                <a:latin typeface="Courier" pitchFamily="2" charset="0"/>
              </a:rPr>
              <a:t>Fixed(7,4)</a:t>
            </a:r>
            <a:r>
              <a:rPr lang="en-US" dirty="0"/>
              <a:t>)</a:t>
            </a:r>
          </a:p>
          <a:p>
            <a:r>
              <a:rPr lang="en-US" dirty="0"/>
              <a:t>Decoupled customization primitives: downsize &amp; quantize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F38945-7411-C448-920F-D005C4FB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Data Type Customization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50D6AF-FD65-CB45-84F8-ADEA10FA66FA}"/>
              </a:ext>
            </a:extLst>
          </p:cNvPr>
          <p:cNvSpPr/>
          <p:nvPr/>
        </p:nvSpPr>
        <p:spPr>
          <a:xfrm>
            <a:off x="1197734" y="2304660"/>
            <a:ext cx="4778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</p:spTree>
    <p:extLst>
      <p:ext uri="{BB962C8B-B14F-4D97-AF65-F5344CB8AC3E}">
        <p14:creationId xmlns:p14="http://schemas.microsoft.com/office/powerpoint/2010/main" val="16861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6AF435B-5D37-214E-A6F5-2E73EF19589D}"/>
              </a:ext>
            </a:extLst>
          </p:cNvPr>
          <p:cNvSpPr/>
          <p:nvPr/>
        </p:nvSpPr>
        <p:spPr bwMode="auto">
          <a:xfrm>
            <a:off x="1197734" y="4620153"/>
            <a:ext cx="3206841" cy="360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FF150D-FB54-1546-9C3B-DBFC1EEB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524D-FDCC-6A4E-A3B6-ED3CDB52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1"/>
            <a:ext cx="10972800" cy="934128"/>
          </a:xfrm>
        </p:spPr>
        <p:txBody>
          <a:bodyPr/>
          <a:lstStyle/>
          <a:p>
            <a:r>
              <a:rPr lang="en-US" dirty="0"/>
              <a:t>Bit-accurate data type support (e.g., </a:t>
            </a:r>
            <a:r>
              <a:rPr lang="en-US" sz="18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8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(15)</a:t>
            </a:r>
            <a:r>
              <a:rPr lang="en-US" sz="1800" dirty="0"/>
              <a:t>, </a:t>
            </a:r>
            <a:r>
              <a:rPr lang="en-US" sz="1800" dirty="0">
                <a:latin typeface="Courier" pitchFamily="2" charset="0"/>
              </a:rPr>
              <a:t>Fixed(7,4)</a:t>
            </a:r>
            <a:r>
              <a:rPr lang="en-US" dirty="0"/>
              <a:t>)</a:t>
            </a:r>
          </a:p>
          <a:p>
            <a:r>
              <a:rPr lang="en-US" dirty="0"/>
              <a:t>Decoupled customization primitives: downsize &amp; quantize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F38945-7411-C448-920F-D005C4FB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Data Type Customization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721558-EB7C-7943-9098-A3A3DB871C64}"/>
              </a:ext>
            </a:extLst>
          </p:cNvPr>
          <p:cNvSpPr/>
          <p:nvPr/>
        </p:nvSpPr>
        <p:spPr>
          <a:xfrm>
            <a:off x="1197734" y="2304660"/>
            <a:ext cx="45977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C70977-B351-7B41-920F-1A6FE88D40CF}"/>
              </a:ext>
            </a:extLst>
          </p:cNvPr>
          <p:cNvSpPr/>
          <p:nvPr/>
        </p:nvSpPr>
        <p:spPr>
          <a:xfrm>
            <a:off x="1197734" y="4620153"/>
            <a:ext cx="35237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2EAEB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s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hcl.create_scheme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s.quantize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([out], Fixed(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i-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endParaRPr lang="en-US" sz="2000" dirty="0">
              <a:solidFill>
                <a:srgbClr val="2EAEB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4CDD79-B538-2E4E-8820-EF47986723D7}"/>
              </a:ext>
            </a:extLst>
          </p:cNvPr>
          <p:cNvGrpSpPr/>
          <p:nvPr/>
        </p:nvGrpSpPr>
        <p:grpSpPr>
          <a:xfrm>
            <a:off x="5894232" y="2620739"/>
            <a:ext cx="5100034" cy="3661408"/>
            <a:chOff x="5894232" y="2620739"/>
            <a:chExt cx="5100034" cy="3661408"/>
          </a:xfrm>
        </p:grpSpPr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DEC282BA-0587-0841-843B-CFB5EFB648E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9009955"/>
                </p:ext>
              </p:extLst>
            </p:nvPr>
          </p:nvGraphicFramePr>
          <p:xfrm>
            <a:off x="5894232" y="2620739"/>
            <a:ext cx="5100034" cy="30150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BCF524-16A4-5A44-A40C-3FFBE8EEC5FB}"/>
                </a:ext>
              </a:extLst>
            </p:cNvPr>
            <p:cNvSpPr txBox="1"/>
            <p:nvPr/>
          </p:nvSpPr>
          <p:spPr>
            <a:xfrm>
              <a:off x="6551703" y="5635816"/>
              <a:ext cx="4442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Trade-off between accuracy and resource for a neural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55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37AF9-6ADC-2F46-AA92-B378D9BB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E3F78D-8F2A-C84C-B3CA-6AEC1923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Supported Customization Primitives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5755F9-4EC0-EC47-9364-81BC4E69E01E}"/>
              </a:ext>
            </a:extLst>
          </p:cNvPr>
          <p:cNvGrpSpPr/>
          <p:nvPr/>
        </p:nvGrpSpPr>
        <p:grpSpPr>
          <a:xfrm>
            <a:off x="499101" y="756959"/>
            <a:ext cx="5427682" cy="4073491"/>
            <a:chOff x="499101" y="756959"/>
            <a:chExt cx="5427682" cy="4073491"/>
          </a:xfrm>
        </p:grpSpPr>
        <p:pic>
          <p:nvPicPr>
            <p:cNvPr id="18" name="Picture 1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DFB8445-5672-3540-B222-08D87A8D5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101" y="1152236"/>
              <a:ext cx="5427682" cy="3678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EF7113-DFCC-5F46-AF59-EA2570A6ABD9}"/>
                </a:ext>
              </a:extLst>
            </p:cNvPr>
            <p:cNvSpPr/>
            <p:nvPr/>
          </p:nvSpPr>
          <p:spPr>
            <a:xfrm>
              <a:off x="499101" y="756959"/>
              <a:ext cx="32736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2400" b="1" dirty="0">
                  <a:solidFill>
                    <a:srgbClr val="0070C0"/>
                  </a:solidFill>
                  <a:latin typeface="Calibri"/>
                </a:rPr>
                <a:t>Compute customization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E05C65-9A75-6142-83A7-0482A6FC011E}"/>
              </a:ext>
            </a:extLst>
          </p:cNvPr>
          <p:cNvGrpSpPr/>
          <p:nvPr/>
        </p:nvGrpSpPr>
        <p:grpSpPr>
          <a:xfrm>
            <a:off x="499101" y="4754912"/>
            <a:ext cx="5427682" cy="1773810"/>
            <a:chOff x="499101" y="4754912"/>
            <a:chExt cx="5427682" cy="1773810"/>
          </a:xfrm>
        </p:grpSpPr>
        <p:pic>
          <p:nvPicPr>
            <p:cNvPr id="20" name="Picture 1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2B5A12F-D515-154E-BF24-B165B2C0C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31" y="5171607"/>
              <a:ext cx="5426852" cy="135711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7B1627-3514-5447-BD13-3FE73D97BB84}"/>
                </a:ext>
              </a:extLst>
            </p:cNvPr>
            <p:cNvSpPr/>
            <p:nvPr/>
          </p:nvSpPr>
          <p:spPr>
            <a:xfrm>
              <a:off x="499101" y="4754912"/>
              <a:ext cx="32849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2400" b="1" dirty="0">
                  <a:solidFill>
                    <a:srgbClr val="FF0000"/>
                  </a:solidFill>
                  <a:latin typeface="Calibri"/>
                </a:rPr>
                <a:t>Data type customization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C7A469-132A-7044-84F5-7873F8099217}"/>
              </a:ext>
            </a:extLst>
          </p:cNvPr>
          <p:cNvGrpSpPr/>
          <p:nvPr/>
        </p:nvGrpSpPr>
        <p:grpSpPr>
          <a:xfrm>
            <a:off x="6070349" y="761081"/>
            <a:ext cx="5613232" cy="2342887"/>
            <a:chOff x="6070349" y="761081"/>
            <a:chExt cx="5613232" cy="2342887"/>
          </a:xfrm>
        </p:grpSpPr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BE7F1C1-67B0-5C4B-9508-D5D36921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0349" y="1218624"/>
              <a:ext cx="5613232" cy="188534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F12E24-E18D-2747-8FD3-691F2478859C}"/>
                </a:ext>
              </a:extLst>
            </p:cNvPr>
            <p:cNvSpPr/>
            <p:nvPr/>
          </p:nvSpPr>
          <p:spPr>
            <a:xfrm>
              <a:off x="6070349" y="761081"/>
              <a:ext cx="31382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2400" b="1" dirty="0">
                  <a:solidFill>
                    <a:srgbClr val="00B050"/>
                  </a:solidFill>
                  <a:latin typeface="Calibri"/>
                </a:rPr>
                <a:t>Memory customization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D6F1C65-B4A0-9444-8803-8030AF9ECAFA}"/>
              </a:ext>
            </a:extLst>
          </p:cNvPr>
          <p:cNvGrpSpPr/>
          <p:nvPr/>
        </p:nvGrpSpPr>
        <p:grpSpPr>
          <a:xfrm>
            <a:off x="6070349" y="3156664"/>
            <a:ext cx="3166873" cy="1025144"/>
            <a:chOff x="6070349" y="3156664"/>
            <a:chExt cx="3166873" cy="1025144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DFE0689-3B80-F34C-97BD-0CFE76A6D295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>
              <a:off x="6070349" y="3889421"/>
              <a:ext cx="2510924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444D141-1DFA-1748-9A31-331F3D192994}"/>
                    </a:ext>
                  </a:extLst>
                </p:cNvPr>
                <p:cNvSpPr txBox="1"/>
                <p:nvPr/>
              </p:nvSpPr>
              <p:spPr>
                <a:xfrm>
                  <a:off x="8581273" y="3597033"/>
                  <a:ext cx="65594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/>
                          </a:rPr>
                          <m:t>⨁</m:t>
                        </m:r>
                      </m:oMath>
                    </m:oMathPara>
                  </a14:m>
                  <a:endParaRPr lang="en-US" sz="3200" b="1" dirty="0">
                    <a:latin typeface="Helvetica"/>
                    <a:cs typeface="Helvetica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444D141-1DFA-1748-9A31-331F3D192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1273" y="3597033"/>
                  <a:ext cx="655949" cy="584775"/>
                </a:xfrm>
                <a:prstGeom prst="rect">
                  <a:avLst/>
                </a:prstGeom>
                <a:blipFill>
                  <a:blip r:embed="rId5"/>
                  <a:stretch>
                    <a:fillRect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22625F6-6874-9140-8846-E46C81FAD176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>
              <a:off x="8909248" y="3156664"/>
              <a:ext cx="0" cy="440369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158C03-B84B-864F-A7FF-554285174688}"/>
              </a:ext>
            </a:extLst>
          </p:cNvPr>
          <p:cNvGrpSpPr/>
          <p:nvPr/>
        </p:nvGrpSpPr>
        <p:grpSpPr>
          <a:xfrm>
            <a:off x="6070349" y="4181808"/>
            <a:ext cx="5677799" cy="2346914"/>
            <a:chOff x="6070349" y="4181808"/>
            <a:chExt cx="5677799" cy="234691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6DB3048-A3D5-D14A-A838-178AB994282D}"/>
                </a:ext>
              </a:extLst>
            </p:cNvPr>
            <p:cNvGrpSpPr/>
            <p:nvPr/>
          </p:nvGrpSpPr>
          <p:grpSpPr>
            <a:xfrm>
              <a:off x="6070349" y="4714867"/>
              <a:ext cx="5677799" cy="1813855"/>
              <a:chOff x="6070349" y="4714867"/>
              <a:chExt cx="5677799" cy="1813855"/>
            </a:xfrm>
          </p:grpSpPr>
          <p:pic>
            <p:nvPicPr>
              <p:cNvPr id="27" name="Picture 26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4AA1FADD-F23E-A14B-ADB9-9E4862AEE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0349" y="5150817"/>
                <a:ext cx="5677799" cy="1377905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5E82E83-C306-7E45-8F55-087134AAC8BD}"/>
                  </a:ext>
                </a:extLst>
              </p:cNvPr>
              <p:cNvSpPr/>
              <p:nvPr/>
            </p:nvSpPr>
            <p:spPr>
              <a:xfrm>
                <a:off x="6070349" y="4714867"/>
                <a:ext cx="54425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2400" b="1" dirty="0">
                    <a:solidFill>
                      <a:srgbClr val="7030A0"/>
                    </a:solidFill>
                    <a:latin typeface="Calibri"/>
                  </a:rPr>
                  <a:t>Macros for spatial architecture templates</a:t>
                </a:r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C1840BD-6E87-7D41-BD50-D12FC04F77C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8909248" y="4181808"/>
              <a:ext cx="0" cy="573104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65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256">
            <a:extLst>
              <a:ext uri="{FF2B5EF4-FFF2-40B4-BE49-F238E27FC236}">
                <a16:creationId xmlns:a16="http://schemas.microsoft.com/office/drawing/2014/main" id="{DB8111DE-10AC-5647-8E4A-706487AB122D}"/>
              </a:ext>
            </a:extLst>
          </p:cNvPr>
          <p:cNvSpPr/>
          <p:nvPr/>
        </p:nvSpPr>
        <p:spPr bwMode="auto">
          <a:xfrm>
            <a:off x="946861" y="5812212"/>
            <a:ext cx="1719066" cy="360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50EC4-E6C1-B14F-A466-E12D76F8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E1ED9-CBE7-354D-A827-1B670A6BB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sliding window applied on a tensor</a:t>
            </a:r>
          </a:p>
          <a:p>
            <a:r>
              <a:rPr lang="en-US" dirty="0"/>
              <a:t>For applications where data elements are updated with some fixed, local patterns</a:t>
            </a:r>
          </a:p>
          <a:p>
            <a:r>
              <a:rPr lang="en-US" dirty="0"/>
              <a:t>Incorporate with SODA </a:t>
            </a:r>
            <a:r>
              <a:rPr lang="en-US" sz="1800" dirty="0"/>
              <a:t>[Y. Chi, et al. ICCAD’18]</a:t>
            </a:r>
          </a:p>
          <a:p>
            <a:pPr lvl="1"/>
            <a:r>
              <a:rPr lang="en-US" altLang="zh-CN" dirty="0"/>
              <a:t>Scalable reuse buffers with minimum buffer size that achieve highest throughput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A44B69-4231-4241-8093-CCA05D445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for Stencil with Dataflow Architecture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A187B9C-6D15-334C-A27C-334DF661F99D}"/>
              </a:ext>
            </a:extLst>
          </p:cNvPr>
          <p:cNvSpPr/>
          <p:nvPr/>
        </p:nvSpPr>
        <p:spPr>
          <a:xfrm>
            <a:off x="910334" y="3388416"/>
            <a:ext cx="4499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5260A646-AE13-034B-BBF4-5C93E1E30F5B}"/>
              </a:ext>
            </a:extLst>
          </p:cNvPr>
          <p:cNvSpPr/>
          <p:nvPr/>
        </p:nvSpPr>
        <p:spPr>
          <a:xfrm>
            <a:off x="910334" y="5467751"/>
            <a:ext cx="4581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s[out].stencil()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A7AF4B9-2819-5245-9203-1FECD661AA91}"/>
              </a:ext>
            </a:extLst>
          </p:cNvPr>
          <p:cNvGrpSpPr/>
          <p:nvPr/>
        </p:nvGrpSpPr>
        <p:grpSpPr>
          <a:xfrm>
            <a:off x="5528516" y="2958238"/>
            <a:ext cx="5948964" cy="3214581"/>
            <a:chOff x="5528516" y="2958238"/>
            <a:chExt cx="5948964" cy="3214581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B727CEF-EE62-8C42-AC56-F66482BA4C73}"/>
                </a:ext>
              </a:extLst>
            </p:cNvPr>
            <p:cNvGrpSpPr/>
            <p:nvPr/>
          </p:nvGrpSpPr>
          <p:grpSpPr>
            <a:xfrm>
              <a:off x="5528516" y="3388416"/>
              <a:ext cx="5948964" cy="2784403"/>
              <a:chOff x="5670191" y="3436835"/>
              <a:chExt cx="5948964" cy="2784403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D2E79FE8-D786-C84F-AE01-ACB131336227}"/>
                  </a:ext>
                </a:extLst>
              </p:cNvPr>
              <p:cNvGrpSpPr/>
              <p:nvPr/>
            </p:nvGrpSpPr>
            <p:grpSpPr>
              <a:xfrm>
                <a:off x="5670191" y="3436835"/>
                <a:ext cx="5948964" cy="2784403"/>
                <a:chOff x="6921216" y="4862518"/>
                <a:chExt cx="3289585" cy="1375369"/>
              </a:xfrm>
            </p:grpSpPr>
            <p:pic>
              <p:nvPicPr>
                <p:cNvPr id="231" name="图片 3">
                  <a:extLst>
                    <a:ext uri="{FF2B5EF4-FFF2-40B4-BE49-F238E27FC236}">
                      <a16:creationId xmlns:a16="http://schemas.microsoft.com/office/drawing/2014/main" id="{A05428EB-0C8C-7842-A35F-D33944AEC1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85020" y="4862518"/>
                  <a:ext cx="3125781" cy="1352844"/>
                </a:xfrm>
                <a:prstGeom prst="rect">
                  <a:avLst/>
                </a:prstGeom>
              </p:spPr>
            </p:pic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89B1595C-6726-EA40-9222-A08137FFACB4}"/>
                    </a:ext>
                  </a:extLst>
                </p:cNvPr>
                <p:cNvSpPr/>
                <p:nvPr/>
              </p:nvSpPr>
              <p:spPr bwMode="auto">
                <a:xfrm>
                  <a:off x="6921216" y="5868555"/>
                  <a:ext cx="1032091" cy="36933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05D9FD22-BC48-3947-9925-08457206A5E4}"/>
                    </a:ext>
                  </a:extLst>
                </p:cNvPr>
                <p:cNvSpPr/>
                <p:nvPr/>
              </p:nvSpPr>
              <p:spPr bwMode="auto">
                <a:xfrm>
                  <a:off x="9366057" y="4956270"/>
                  <a:ext cx="796335" cy="57140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EC493BD-7CDE-1044-B647-B12BA4B3EF20}"/>
                    </a:ext>
                  </a:extLst>
                </p:cNvPr>
                <p:cNvSpPr/>
                <p:nvPr/>
              </p:nvSpPr>
              <p:spPr bwMode="auto">
                <a:xfrm>
                  <a:off x="7264401" y="5589143"/>
                  <a:ext cx="542141" cy="29622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597F8A90-51D5-2D42-8232-6053DAFA2E61}"/>
                  </a:ext>
                </a:extLst>
              </p:cNvPr>
              <p:cNvSpPr txBox="1"/>
              <p:nvPr/>
            </p:nvSpPr>
            <p:spPr>
              <a:xfrm>
                <a:off x="6896954" y="3524196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24366329-54DB-0342-B809-BB3ABD6B6031}"/>
                  </a:ext>
                </a:extLst>
              </p:cNvPr>
              <p:cNvSpPr txBox="1"/>
              <p:nvPr/>
            </p:nvSpPr>
            <p:spPr>
              <a:xfrm>
                <a:off x="8201952" y="3524196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698ECF2D-0D02-C445-8CBA-1C19D4AAEE05}"/>
                  </a:ext>
                </a:extLst>
              </p:cNvPr>
              <p:cNvSpPr txBox="1"/>
              <p:nvPr/>
            </p:nvSpPr>
            <p:spPr>
              <a:xfrm>
                <a:off x="7185724" y="3975253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B7BE1ACF-9680-8441-B193-E8D425C9C703}"/>
                  </a:ext>
                </a:extLst>
              </p:cNvPr>
              <p:cNvSpPr txBox="1"/>
              <p:nvPr/>
            </p:nvSpPr>
            <p:spPr>
              <a:xfrm>
                <a:off x="7444053" y="4425724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2EEFBA2D-1E2C-7047-BECC-2385F06A34F7}"/>
                  </a:ext>
                </a:extLst>
              </p:cNvPr>
              <p:cNvSpPr txBox="1"/>
              <p:nvPr/>
            </p:nvSpPr>
            <p:spPr>
              <a:xfrm>
                <a:off x="7930225" y="4425724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7C8D028A-A250-9F4B-8C95-85BA93E65464}"/>
                  </a:ext>
                </a:extLst>
              </p:cNvPr>
              <p:cNvSpPr txBox="1"/>
              <p:nvPr/>
            </p:nvSpPr>
            <p:spPr>
              <a:xfrm>
                <a:off x="8554961" y="3979353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B085B9BE-0BFB-AC42-BAE1-F92AA284FC28}"/>
                  </a:ext>
                </a:extLst>
              </p:cNvPr>
              <p:cNvSpPr txBox="1"/>
              <p:nvPr/>
            </p:nvSpPr>
            <p:spPr>
              <a:xfrm>
                <a:off x="8888399" y="4425723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70AD7FB8-3DD0-F847-94E7-B176D1C198CA}"/>
                  </a:ext>
                </a:extLst>
              </p:cNvPr>
              <p:cNvSpPr txBox="1"/>
              <p:nvPr/>
            </p:nvSpPr>
            <p:spPr>
              <a:xfrm>
                <a:off x="9588244" y="4427674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962E0117-B28B-AC44-A5E8-9787224E243E}"/>
                  </a:ext>
                </a:extLst>
              </p:cNvPr>
              <p:cNvSpPr txBox="1"/>
              <p:nvPr/>
            </p:nvSpPr>
            <p:spPr>
              <a:xfrm>
                <a:off x="9588244" y="3975252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CF728CCC-2E35-944E-8AD2-021C980471DF}"/>
                  </a:ext>
                </a:extLst>
              </p:cNvPr>
              <p:cNvSpPr txBox="1"/>
              <p:nvPr/>
            </p:nvSpPr>
            <p:spPr>
              <a:xfrm>
                <a:off x="9588244" y="3521258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600B76E6-0B97-544A-A97A-20975EDB9E7F}"/>
                  </a:ext>
                </a:extLst>
              </p:cNvPr>
              <p:cNvSpPr txBox="1"/>
              <p:nvPr/>
            </p:nvSpPr>
            <p:spPr>
              <a:xfrm>
                <a:off x="9109176" y="3521258"/>
                <a:ext cx="258329" cy="264841"/>
              </a:xfrm>
              <a:prstGeom prst="rect">
                <a:avLst/>
              </a:prstGeom>
              <a:solidFill>
                <a:srgbClr val="D7E3BF"/>
              </a:solidFill>
            </p:spPr>
            <p:txBody>
              <a:bodyPr wrap="square" lIns="0" tIns="0" rIns="0" rtlCol="0">
                <a:noAutofit/>
              </a:bodyPr>
              <a:lstStyle/>
              <a:p>
                <a:r>
                  <a:rPr lang="en-US" b="1" dirty="0">
                    <a:latin typeface="Abadi MT Condensed Light" panose="020B0306030101010103" pitchFamily="34" charset="77"/>
                    <a:ea typeface="Menlo" panose="020B0609030804020204" pitchFamily="49" charset="0"/>
                    <a:cs typeface="Menlo" panose="020B0609030804020204" pitchFamily="49" charset="0"/>
                  </a:rPr>
                  <a:t>RB</a:t>
                </a: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2FE1B390-771C-E341-A66D-80B5AFB4118A}"/>
                  </a:ext>
                </a:extLst>
              </p:cNvPr>
              <p:cNvSpPr/>
              <p:nvPr/>
            </p:nvSpPr>
            <p:spPr bwMode="auto">
              <a:xfrm>
                <a:off x="7293767" y="4783430"/>
                <a:ext cx="143913" cy="927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51E4F9C3-1AC6-D048-9ECE-F7F97084FA61}"/>
                </a:ext>
              </a:extLst>
            </p:cNvPr>
            <p:cNvSpPr txBox="1"/>
            <p:nvPr/>
          </p:nvSpPr>
          <p:spPr>
            <a:xfrm>
              <a:off x="7129561" y="2958238"/>
              <a:ext cx="307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Pipelined reuse buffers (RB)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34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28" grpId="0"/>
      <p:bldP spid="2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13">
            <a:extLst>
              <a:ext uri="{FF2B5EF4-FFF2-40B4-BE49-F238E27FC236}">
                <a16:creationId xmlns:a16="http://schemas.microsoft.com/office/drawing/2014/main" id="{F41EBE07-4E90-A944-BC2E-1E82BA8E6EC0}"/>
              </a:ext>
            </a:extLst>
          </p:cNvPr>
          <p:cNvSpPr/>
          <p:nvPr/>
        </p:nvSpPr>
        <p:spPr bwMode="auto">
          <a:xfrm>
            <a:off x="1006766" y="5986750"/>
            <a:ext cx="1723556" cy="360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DBF6AB-5DB8-C844-99C7-B3693EA8B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group of PEs locally connected to each other</a:t>
            </a:r>
          </a:p>
          <a:p>
            <a:r>
              <a:rPr lang="en-US" dirty="0"/>
              <a:t>For applications having perfectly nested loops with uniform dependency </a:t>
            </a:r>
          </a:p>
          <a:p>
            <a:r>
              <a:rPr lang="en-US" dirty="0"/>
              <a:t>Incorporate with </a:t>
            </a:r>
            <a:r>
              <a:rPr lang="en-US" dirty="0" err="1"/>
              <a:t>PolySA</a:t>
            </a:r>
            <a:r>
              <a:rPr lang="en-US" dirty="0"/>
              <a:t> </a:t>
            </a:r>
            <a:r>
              <a:rPr lang="en-US" sz="1800" dirty="0"/>
              <a:t>[J. Cong, et al. ICCAD’18]</a:t>
            </a:r>
          </a:p>
          <a:p>
            <a:pPr lvl="1"/>
            <a:r>
              <a:rPr lang="en-US" altLang="zh-CN" dirty="0"/>
              <a:t>Systematic and efficient design space exploration =&gt; Comparable performance to manual designs within hours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FF62C2-E089-004B-813A-A5BA4FE5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for Systolic Array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30FD8D62-82BF-CC46-93FA-B11ADB40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13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CAA24-88C2-6E47-BBE3-F8A617F2FDF8}"/>
              </a:ext>
            </a:extLst>
          </p:cNvPr>
          <p:cNvGrpSpPr/>
          <p:nvPr/>
        </p:nvGrpSpPr>
        <p:grpSpPr>
          <a:xfrm>
            <a:off x="6349867" y="3324687"/>
            <a:ext cx="4324166" cy="3430184"/>
            <a:chOff x="6349867" y="3324687"/>
            <a:chExt cx="4324166" cy="3430184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8ACC2D-032F-8948-8ECB-98A343D1B311}"/>
                </a:ext>
              </a:extLst>
            </p:cNvPr>
            <p:cNvGrpSpPr/>
            <p:nvPr/>
          </p:nvGrpSpPr>
          <p:grpSpPr>
            <a:xfrm>
              <a:off x="6868689" y="3925159"/>
              <a:ext cx="3805344" cy="2421001"/>
              <a:chOff x="3914546" y="3757714"/>
              <a:chExt cx="4134485" cy="2630404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ABB46F0F-D251-824C-BF9F-F5CF550D60DB}"/>
                  </a:ext>
                </a:extLst>
              </p:cNvPr>
              <p:cNvGrpSpPr/>
              <p:nvPr/>
            </p:nvGrpSpPr>
            <p:grpSpPr>
              <a:xfrm>
                <a:off x="4814060" y="4284274"/>
                <a:ext cx="3218617" cy="2103844"/>
                <a:chOff x="3721658" y="4776086"/>
                <a:chExt cx="1892551" cy="1237063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B04354DD-EED1-AE4A-96D6-E3F4B6231936}"/>
                    </a:ext>
                  </a:extLst>
                </p:cNvPr>
                <p:cNvSpPr/>
                <p:nvPr/>
              </p:nvSpPr>
              <p:spPr>
                <a:xfrm>
                  <a:off x="3721658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0D247A7-D3B5-8541-909C-8C19C0AFC408}"/>
                    </a:ext>
                  </a:extLst>
                </p:cNvPr>
                <p:cNvSpPr/>
                <p:nvPr/>
              </p:nvSpPr>
              <p:spPr>
                <a:xfrm>
                  <a:off x="4220140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86B550BE-D42F-DF47-9CF7-34F9B4E86E45}"/>
                    </a:ext>
                  </a:extLst>
                </p:cNvPr>
                <p:cNvCxnSpPr>
                  <a:cxnSpLocks/>
                  <a:stCxn id="163" idx="3"/>
                  <a:endCxn id="164" idx="1"/>
                </p:cNvCxnSpPr>
                <p:nvPr/>
              </p:nvCxnSpPr>
              <p:spPr>
                <a:xfrm>
                  <a:off x="4118765" y="5198542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33276E20-62E0-2749-BBA8-935F26FE9B92}"/>
                    </a:ext>
                  </a:extLst>
                </p:cNvPr>
                <p:cNvSpPr/>
                <p:nvPr/>
              </p:nvSpPr>
              <p:spPr>
                <a:xfrm>
                  <a:off x="3721658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11DC9C53-9E60-FD4D-B20E-83FD9C56FFBF}"/>
                    </a:ext>
                  </a:extLst>
                </p:cNvPr>
                <p:cNvSpPr/>
                <p:nvPr/>
              </p:nvSpPr>
              <p:spPr>
                <a:xfrm>
                  <a:off x="4220140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7F0B67E9-3D38-934D-922A-7DC85EEE55AB}"/>
                    </a:ext>
                  </a:extLst>
                </p:cNvPr>
                <p:cNvCxnSpPr>
                  <a:cxnSpLocks/>
                  <a:stCxn id="166" idx="3"/>
                  <a:endCxn id="167" idx="1"/>
                </p:cNvCxnSpPr>
                <p:nvPr/>
              </p:nvCxnSpPr>
              <p:spPr>
                <a:xfrm>
                  <a:off x="4118765" y="5553039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BCDE917F-E446-7042-AD10-3C5F1639F95F}"/>
                    </a:ext>
                  </a:extLst>
                </p:cNvPr>
                <p:cNvSpPr/>
                <p:nvPr/>
              </p:nvSpPr>
              <p:spPr>
                <a:xfrm>
                  <a:off x="3721658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53482167-3A0C-314E-ACF0-C388F596EAF4}"/>
                    </a:ext>
                  </a:extLst>
                </p:cNvPr>
                <p:cNvSpPr/>
                <p:nvPr/>
              </p:nvSpPr>
              <p:spPr>
                <a:xfrm>
                  <a:off x="4220140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CFA7F85D-50CC-2640-92F2-D0A56ADC6E7F}"/>
                    </a:ext>
                  </a:extLst>
                </p:cNvPr>
                <p:cNvCxnSpPr>
                  <a:cxnSpLocks/>
                  <a:stCxn id="169" idx="3"/>
                  <a:endCxn id="170" idx="1"/>
                </p:cNvCxnSpPr>
                <p:nvPr/>
              </p:nvCxnSpPr>
              <p:spPr>
                <a:xfrm>
                  <a:off x="4118765" y="5907536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008A928B-B55C-E742-BB15-623169157440}"/>
                    </a:ext>
                  </a:extLst>
                </p:cNvPr>
                <p:cNvCxnSpPr>
                  <a:cxnSpLocks/>
                  <a:stCxn id="166" idx="2"/>
                  <a:endCxn id="169" idx="0"/>
                </p:cNvCxnSpPr>
                <p:nvPr/>
              </p:nvCxnSpPr>
              <p:spPr>
                <a:xfrm>
                  <a:off x="3920212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C60CA4B2-2145-BE47-ACEC-EF77C1A964CA}"/>
                    </a:ext>
                  </a:extLst>
                </p:cNvPr>
                <p:cNvCxnSpPr>
                  <a:cxnSpLocks/>
                  <a:stCxn id="167" idx="2"/>
                  <a:endCxn id="170" idx="0"/>
                </p:cNvCxnSpPr>
                <p:nvPr/>
              </p:nvCxnSpPr>
              <p:spPr>
                <a:xfrm>
                  <a:off x="4418694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EE62F3BE-4151-D348-B57F-6F2D22FAFF7F}"/>
                    </a:ext>
                  </a:extLst>
                </p:cNvPr>
                <p:cNvCxnSpPr>
                  <a:cxnSpLocks/>
                  <a:stCxn id="163" idx="2"/>
                  <a:endCxn id="166" idx="0"/>
                </p:cNvCxnSpPr>
                <p:nvPr/>
              </p:nvCxnSpPr>
              <p:spPr>
                <a:xfrm>
                  <a:off x="3920212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5ACA75E0-28A9-334E-AC01-02824F77E3E0}"/>
                    </a:ext>
                  </a:extLst>
                </p:cNvPr>
                <p:cNvCxnSpPr>
                  <a:cxnSpLocks/>
                  <a:stCxn id="164" idx="2"/>
                  <a:endCxn id="167" idx="0"/>
                </p:cNvCxnSpPr>
                <p:nvPr/>
              </p:nvCxnSpPr>
              <p:spPr>
                <a:xfrm>
                  <a:off x="4418694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FA84C4CE-0A33-6C4B-9B2A-860CD50992F3}"/>
                    </a:ext>
                  </a:extLst>
                </p:cNvPr>
                <p:cNvSpPr/>
                <p:nvPr/>
              </p:nvSpPr>
              <p:spPr>
                <a:xfrm>
                  <a:off x="3721658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36C2CE76-788B-DC43-9209-6CF4EB0BD0EA}"/>
                    </a:ext>
                  </a:extLst>
                </p:cNvPr>
                <p:cNvSpPr/>
                <p:nvPr/>
              </p:nvSpPr>
              <p:spPr>
                <a:xfrm>
                  <a:off x="4220140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D7F394A4-AD08-BD48-997B-DEDD774D5864}"/>
                    </a:ext>
                  </a:extLst>
                </p:cNvPr>
                <p:cNvCxnSpPr>
                  <a:cxnSpLocks/>
                  <a:stCxn id="176" idx="3"/>
                  <a:endCxn id="177" idx="1"/>
                </p:cNvCxnSpPr>
                <p:nvPr/>
              </p:nvCxnSpPr>
              <p:spPr>
                <a:xfrm>
                  <a:off x="4118765" y="4881700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4E668915-CDB6-9441-B7D7-A5B9D67714BB}"/>
                    </a:ext>
                  </a:extLst>
                </p:cNvPr>
                <p:cNvCxnSpPr>
                  <a:cxnSpLocks/>
                  <a:stCxn id="176" idx="2"/>
                  <a:endCxn id="163" idx="0"/>
                </p:cNvCxnSpPr>
                <p:nvPr/>
              </p:nvCxnSpPr>
              <p:spPr>
                <a:xfrm>
                  <a:off x="3920212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9C50CD3-CEE6-8B46-AD97-507EAD41ECE8}"/>
                    </a:ext>
                  </a:extLst>
                </p:cNvPr>
                <p:cNvCxnSpPr>
                  <a:cxnSpLocks/>
                  <a:stCxn id="177" idx="2"/>
                  <a:endCxn id="164" idx="0"/>
                </p:cNvCxnSpPr>
                <p:nvPr/>
              </p:nvCxnSpPr>
              <p:spPr>
                <a:xfrm>
                  <a:off x="4418694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F7437C95-FC82-7E4F-A20E-DBD591979A6A}"/>
                    </a:ext>
                  </a:extLst>
                </p:cNvPr>
                <p:cNvSpPr/>
                <p:nvPr/>
              </p:nvSpPr>
              <p:spPr>
                <a:xfrm>
                  <a:off x="4718621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69FB068-B7B7-C040-B5F9-B35242EF0064}"/>
                    </a:ext>
                  </a:extLst>
                </p:cNvPr>
                <p:cNvCxnSpPr>
                  <a:cxnSpLocks/>
                  <a:endCxn id="181" idx="1"/>
                </p:cNvCxnSpPr>
                <p:nvPr/>
              </p:nvCxnSpPr>
              <p:spPr>
                <a:xfrm>
                  <a:off x="4617246" y="5198542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3012AF91-5FDE-7844-9E82-2EF454395DC8}"/>
                    </a:ext>
                  </a:extLst>
                </p:cNvPr>
                <p:cNvSpPr/>
                <p:nvPr/>
              </p:nvSpPr>
              <p:spPr>
                <a:xfrm>
                  <a:off x="4718621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CA4C0A57-D0F6-A944-AFBE-0987E7A77F0F}"/>
                    </a:ext>
                  </a:extLst>
                </p:cNvPr>
                <p:cNvCxnSpPr>
                  <a:cxnSpLocks/>
                  <a:endCxn id="183" idx="1"/>
                </p:cNvCxnSpPr>
                <p:nvPr/>
              </p:nvCxnSpPr>
              <p:spPr>
                <a:xfrm>
                  <a:off x="4617246" y="5553039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0279DFC6-520D-7545-9D47-A79D1A97D256}"/>
                    </a:ext>
                  </a:extLst>
                </p:cNvPr>
                <p:cNvSpPr/>
                <p:nvPr/>
              </p:nvSpPr>
              <p:spPr>
                <a:xfrm>
                  <a:off x="4718621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1D930A2-9241-F349-9BEE-915AA622A9C3}"/>
                    </a:ext>
                  </a:extLst>
                </p:cNvPr>
                <p:cNvCxnSpPr>
                  <a:cxnSpLocks/>
                  <a:endCxn id="185" idx="1"/>
                </p:cNvCxnSpPr>
                <p:nvPr/>
              </p:nvCxnSpPr>
              <p:spPr>
                <a:xfrm>
                  <a:off x="4617246" y="5907536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14EA632A-8476-B245-BCDB-593A848FD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693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E66A4CD3-A9DF-6142-A2F3-D9D6F9D099F7}"/>
                    </a:ext>
                  </a:extLst>
                </p:cNvPr>
                <p:cNvCxnSpPr>
                  <a:cxnSpLocks/>
                  <a:stCxn id="183" idx="2"/>
                  <a:endCxn id="185" idx="0"/>
                </p:cNvCxnSpPr>
                <p:nvPr/>
              </p:nvCxnSpPr>
              <p:spPr>
                <a:xfrm>
                  <a:off x="4917175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C29CBD1-6474-7F4A-AECF-ABA0284EB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693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1B445AF-1B50-A544-B647-E7A2A8F7E048}"/>
                    </a:ext>
                  </a:extLst>
                </p:cNvPr>
                <p:cNvCxnSpPr>
                  <a:cxnSpLocks/>
                  <a:stCxn id="181" idx="2"/>
                  <a:endCxn id="183" idx="0"/>
                </p:cNvCxnSpPr>
                <p:nvPr/>
              </p:nvCxnSpPr>
              <p:spPr>
                <a:xfrm>
                  <a:off x="4917175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39A39481-1630-B543-AFDE-BAAFD127F8C6}"/>
                    </a:ext>
                  </a:extLst>
                </p:cNvPr>
                <p:cNvSpPr/>
                <p:nvPr/>
              </p:nvSpPr>
              <p:spPr>
                <a:xfrm>
                  <a:off x="4718621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007A7F8E-30DB-5346-8638-4AD4F084CF8C}"/>
                    </a:ext>
                  </a:extLst>
                </p:cNvPr>
                <p:cNvCxnSpPr>
                  <a:cxnSpLocks/>
                  <a:endCxn id="191" idx="1"/>
                </p:cNvCxnSpPr>
                <p:nvPr/>
              </p:nvCxnSpPr>
              <p:spPr>
                <a:xfrm>
                  <a:off x="4617246" y="4881700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35789FC2-08FC-6047-9657-5124D7DD9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693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11E09FF3-F03D-B846-9919-B0CFFBF63655}"/>
                    </a:ext>
                  </a:extLst>
                </p:cNvPr>
                <p:cNvCxnSpPr>
                  <a:cxnSpLocks/>
                  <a:stCxn id="191" idx="2"/>
                  <a:endCxn id="181" idx="0"/>
                </p:cNvCxnSpPr>
                <p:nvPr/>
              </p:nvCxnSpPr>
              <p:spPr>
                <a:xfrm>
                  <a:off x="4917175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F82A53F-1EAB-BE47-929A-C4F8467E0F99}"/>
                    </a:ext>
                  </a:extLst>
                </p:cNvPr>
                <p:cNvSpPr/>
                <p:nvPr/>
              </p:nvSpPr>
              <p:spPr>
                <a:xfrm>
                  <a:off x="5217102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9B82FDA1-F32B-144E-9B73-4E69B995F867}"/>
                    </a:ext>
                  </a:extLst>
                </p:cNvPr>
                <p:cNvCxnSpPr>
                  <a:cxnSpLocks/>
                  <a:endCxn id="195" idx="1"/>
                </p:cNvCxnSpPr>
                <p:nvPr/>
              </p:nvCxnSpPr>
              <p:spPr>
                <a:xfrm>
                  <a:off x="5115727" y="5198542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AE09B2D-332E-CD47-A205-7AD76A8852FA}"/>
                    </a:ext>
                  </a:extLst>
                </p:cNvPr>
                <p:cNvSpPr/>
                <p:nvPr/>
              </p:nvSpPr>
              <p:spPr>
                <a:xfrm>
                  <a:off x="5217102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4AB5F91A-3D57-C444-AB4C-5D94AB627BA3}"/>
                    </a:ext>
                  </a:extLst>
                </p:cNvPr>
                <p:cNvCxnSpPr>
                  <a:cxnSpLocks/>
                  <a:endCxn id="197" idx="1"/>
                </p:cNvCxnSpPr>
                <p:nvPr/>
              </p:nvCxnSpPr>
              <p:spPr>
                <a:xfrm>
                  <a:off x="5115727" y="5553039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551C3697-1D21-9643-B72C-4A9508899DB3}"/>
                    </a:ext>
                  </a:extLst>
                </p:cNvPr>
                <p:cNvSpPr/>
                <p:nvPr/>
              </p:nvSpPr>
              <p:spPr>
                <a:xfrm>
                  <a:off x="5217102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B0A46B05-6CEC-1249-A8A6-9229C87740F5}"/>
                    </a:ext>
                  </a:extLst>
                </p:cNvPr>
                <p:cNvCxnSpPr>
                  <a:cxnSpLocks/>
                  <a:endCxn id="199" idx="1"/>
                </p:cNvCxnSpPr>
                <p:nvPr/>
              </p:nvCxnSpPr>
              <p:spPr>
                <a:xfrm>
                  <a:off x="5115727" y="5907536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3B25375E-DAA9-574A-9966-317DB4837B36}"/>
                    </a:ext>
                  </a:extLst>
                </p:cNvPr>
                <p:cNvCxnSpPr>
                  <a:cxnSpLocks/>
                  <a:stCxn id="197" idx="2"/>
                  <a:endCxn id="199" idx="0"/>
                </p:cNvCxnSpPr>
                <p:nvPr/>
              </p:nvCxnSpPr>
              <p:spPr>
                <a:xfrm>
                  <a:off x="5415656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8316CB7C-626B-0848-AFEB-DD68FFAB9372}"/>
                    </a:ext>
                  </a:extLst>
                </p:cNvPr>
                <p:cNvCxnSpPr>
                  <a:cxnSpLocks/>
                  <a:stCxn id="195" idx="2"/>
                  <a:endCxn id="197" idx="0"/>
                </p:cNvCxnSpPr>
                <p:nvPr/>
              </p:nvCxnSpPr>
              <p:spPr>
                <a:xfrm>
                  <a:off x="5415656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F76E3379-7881-2747-88D8-0740EB516C13}"/>
                    </a:ext>
                  </a:extLst>
                </p:cNvPr>
                <p:cNvSpPr/>
                <p:nvPr/>
              </p:nvSpPr>
              <p:spPr>
                <a:xfrm>
                  <a:off x="5217102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8256234A-E3A6-5B44-A5A1-C90882FEAEEC}"/>
                    </a:ext>
                  </a:extLst>
                </p:cNvPr>
                <p:cNvCxnSpPr>
                  <a:cxnSpLocks/>
                  <a:endCxn id="203" idx="1"/>
                </p:cNvCxnSpPr>
                <p:nvPr/>
              </p:nvCxnSpPr>
              <p:spPr>
                <a:xfrm>
                  <a:off x="5115727" y="4881700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7C7C528-C08D-814F-8F2D-31CFA094755D}"/>
                    </a:ext>
                  </a:extLst>
                </p:cNvPr>
                <p:cNvCxnSpPr>
                  <a:cxnSpLocks/>
                  <a:stCxn id="203" idx="2"/>
                  <a:endCxn id="195" idx="0"/>
                </p:cNvCxnSpPr>
                <p:nvPr/>
              </p:nvCxnSpPr>
              <p:spPr>
                <a:xfrm>
                  <a:off x="5415656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85E3CE3-A83B-6348-B01D-FFA17BE67096}"/>
                  </a:ext>
                </a:extLst>
              </p:cNvPr>
              <p:cNvSpPr/>
              <p:nvPr/>
            </p:nvSpPr>
            <p:spPr>
              <a:xfrm>
                <a:off x="4797706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1D30D84-208E-C641-8B05-EF656CCA116A}"/>
                  </a:ext>
                </a:extLst>
              </p:cNvPr>
              <p:cNvSpPr/>
              <p:nvPr/>
            </p:nvSpPr>
            <p:spPr>
              <a:xfrm>
                <a:off x="5646608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D68E8E7-C68D-4A47-B1A2-9C3553140DCB}"/>
                  </a:ext>
                </a:extLst>
              </p:cNvPr>
              <p:cNvSpPr/>
              <p:nvPr/>
            </p:nvSpPr>
            <p:spPr>
              <a:xfrm>
                <a:off x="6492072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A8A598-3B41-DA4A-8A8D-DC18F74FDB78}"/>
                  </a:ext>
                </a:extLst>
              </p:cNvPr>
              <p:cNvSpPr/>
              <p:nvPr/>
            </p:nvSpPr>
            <p:spPr>
              <a:xfrm>
                <a:off x="7340974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FDAE74A8-EB43-034A-A0C5-7A61405CF87B}"/>
                  </a:ext>
                </a:extLst>
              </p:cNvPr>
              <p:cNvCxnSpPr>
                <a:cxnSpLocks/>
                <a:stCxn id="138" idx="3"/>
                <a:endCxn id="139" idx="1"/>
              </p:cNvCxnSpPr>
              <p:nvPr/>
            </p:nvCxnSpPr>
            <p:spPr>
              <a:xfrm>
                <a:off x="5505763" y="3916740"/>
                <a:ext cx="14084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A196516-2C46-D247-87F4-A3F8CC01C23E}"/>
                  </a:ext>
                </a:extLst>
              </p:cNvPr>
              <p:cNvCxnSpPr>
                <a:cxnSpLocks/>
                <a:stCxn id="139" idx="3"/>
                <a:endCxn id="140" idx="1"/>
              </p:cNvCxnSpPr>
              <p:nvPr/>
            </p:nvCxnSpPr>
            <p:spPr>
              <a:xfrm>
                <a:off x="6354665" y="3916740"/>
                <a:ext cx="1374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17F76E5-CCAD-B44B-AD19-35E50F7B1E32}"/>
                  </a:ext>
                </a:extLst>
              </p:cNvPr>
              <p:cNvCxnSpPr>
                <a:cxnSpLocks/>
                <a:stCxn id="140" idx="3"/>
                <a:endCxn id="141" idx="1"/>
              </p:cNvCxnSpPr>
              <p:nvPr/>
            </p:nvCxnSpPr>
            <p:spPr>
              <a:xfrm>
                <a:off x="7200129" y="3916740"/>
                <a:ext cx="14084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EA56CD5-91B1-7943-8DFA-2872C773E1D5}"/>
                  </a:ext>
                </a:extLst>
              </p:cNvPr>
              <p:cNvCxnSpPr>
                <a:cxnSpLocks/>
                <a:stCxn id="138" idx="2"/>
                <a:endCxn id="176" idx="0"/>
              </p:cNvCxnSpPr>
              <p:nvPr/>
            </p:nvCxnSpPr>
            <p:spPr>
              <a:xfrm>
                <a:off x="5151735" y="4075766"/>
                <a:ext cx="1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0C628F4-7AED-E04E-8D12-0FE2B97E0096}"/>
                  </a:ext>
                </a:extLst>
              </p:cNvPr>
              <p:cNvCxnSpPr>
                <a:cxnSpLocks/>
                <a:stCxn id="139" idx="2"/>
                <a:endCxn id="177" idx="0"/>
              </p:cNvCxnSpPr>
              <p:nvPr/>
            </p:nvCxnSpPr>
            <p:spPr>
              <a:xfrm flipH="1">
                <a:off x="5999493" y="4075766"/>
                <a:ext cx="1144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C3BD031-65E2-314F-9FC4-A2055FD08875}"/>
                  </a:ext>
                </a:extLst>
              </p:cNvPr>
              <p:cNvCxnSpPr>
                <a:cxnSpLocks/>
                <a:stCxn id="140" idx="2"/>
                <a:endCxn id="191" idx="0"/>
              </p:cNvCxnSpPr>
              <p:nvPr/>
            </p:nvCxnSpPr>
            <p:spPr>
              <a:xfrm>
                <a:off x="6846101" y="4075766"/>
                <a:ext cx="1147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2D75C7A-A7E2-7543-91F9-AF0CB7408D20}"/>
                  </a:ext>
                </a:extLst>
              </p:cNvPr>
              <p:cNvCxnSpPr>
                <a:cxnSpLocks/>
                <a:stCxn id="141" idx="2"/>
                <a:endCxn id="203" idx="0"/>
              </p:cNvCxnSpPr>
              <p:nvPr/>
            </p:nvCxnSpPr>
            <p:spPr>
              <a:xfrm flipH="1">
                <a:off x="7695002" y="4075766"/>
                <a:ext cx="1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6117444-5671-C342-AAC5-BE763EB31D62}"/>
                  </a:ext>
                </a:extLst>
              </p:cNvPr>
              <p:cNvSpPr/>
              <p:nvPr/>
            </p:nvSpPr>
            <p:spPr>
              <a:xfrm>
                <a:off x="3915324" y="4304862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5DE4DF1-5C54-6348-A111-8CD5FB2924C7}"/>
                  </a:ext>
                </a:extLst>
              </p:cNvPr>
              <p:cNvSpPr/>
              <p:nvPr/>
            </p:nvSpPr>
            <p:spPr>
              <a:xfrm>
                <a:off x="3915324" y="4843708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0510F74-919D-4940-9BA6-F3B0FF3F8AC1}"/>
                  </a:ext>
                </a:extLst>
              </p:cNvPr>
              <p:cNvSpPr/>
              <p:nvPr/>
            </p:nvSpPr>
            <p:spPr>
              <a:xfrm>
                <a:off x="3915324" y="5446592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71B15F8C-6584-4345-B4ED-DE2DEDDC5BE7}"/>
                  </a:ext>
                </a:extLst>
              </p:cNvPr>
              <p:cNvSpPr/>
              <p:nvPr/>
            </p:nvSpPr>
            <p:spPr>
              <a:xfrm>
                <a:off x="3915324" y="6049476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EB27AA3-2B6C-0B4D-9464-08DED65F92C0}"/>
                  </a:ext>
                </a:extLst>
              </p:cNvPr>
              <p:cNvCxnSpPr>
                <a:cxnSpLocks/>
                <a:stCxn id="149" idx="2"/>
                <a:endCxn id="150" idx="0"/>
              </p:cNvCxnSpPr>
              <p:nvPr/>
            </p:nvCxnSpPr>
            <p:spPr>
              <a:xfrm>
                <a:off x="4269353" y="4622914"/>
                <a:ext cx="0" cy="22079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ABBFA0C-0906-4A47-8F79-68A64362244E}"/>
                  </a:ext>
                </a:extLst>
              </p:cNvPr>
              <p:cNvCxnSpPr>
                <a:cxnSpLocks/>
                <a:stCxn id="150" idx="2"/>
                <a:endCxn id="151" idx="0"/>
              </p:cNvCxnSpPr>
              <p:nvPr/>
            </p:nvCxnSpPr>
            <p:spPr>
              <a:xfrm>
                <a:off x="4269353" y="5161760"/>
                <a:ext cx="0" cy="2848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F8EA571-9599-0949-AEEE-7E10122D6280}"/>
                  </a:ext>
                </a:extLst>
              </p:cNvPr>
              <p:cNvCxnSpPr>
                <a:cxnSpLocks/>
                <a:stCxn id="151" idx="2"/>
                <a:endCxn id="152" idx="0"/>
              </p:cNvCxnSpPr>
              <p:nvPr/>
            </p:nvCxnSpPr>
            <p:spPr>
              <a:xfrm>
                <a:off x="4269353" y="5764644"/>
                <a:ext cx="0" cy="2848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A5A6DBE-0942-1E47-8E5A-39DA73AA1ED7}"/>
                  </a:ext>
                </a:extLst>
              </p:cNvPr>
              <p:cNvCxnSpPr>
                <a:cxnSpLocks/>
                <a:stCxn id="149" idx="3"/>
                <a:endCxn id="176" idx="1"/>
              </p:cNvCxnSpPr>
              <p:nvPr/>
            </p:nvCxnSpPr>
            <p:spPr>
              <a:xfrm>
                <a:off x="4623381" y="4463888"/>
                <a:ext cx="190679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DC4C4F1B-4EC3-8B49-9F27-789EF6B2BB93}"/>
                  </a:ext>
                </a:extLst>
              </p:cNvPr>
              <p:cNvCxnSpPr>
                <a:cxnSpLocks/>
                <a:stCxn id="150" idx="3"/>
                <a:endCxn id="163" idx="1"/>
              </p:cNvCxnSpPr>
              <p:nvPr/>
            </p:nvCxnSpPr>
            <p:spPr>
              <a:xfrm>
                <a:off x="4623381" y="5002734"/>
                <a:ext cx="190679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E7BB839-107A-6A48-93FA-9FDFE079CAEE}"/>
                  </a:ext>
                </a:extLst>
              </p:cNvPr>
              <p:cNvCxnSpPr>
                <a:cxnSpLocks/>
                <a:stCxn id="151" idx="3"/>
                <a:endCxn id="166" idx="1"/>
              </p:cNvCxnSpPr>
              <p:nvPr/>
            </p:nvCxnSpPr>
            <p:spPr>
              <a:xfrm>
                <a:off x="4623381" y="5605618"/>
                <a:ext cx="190679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B7B5CED9-1BB3-8B4F-83CD-FD90C4FDF865}"/>
                  </a:ext>
                </a:extLst>
              </p:cNvPr>
              <p:cNvCxnSpPr>
                <a:cxnSpLocks/>
                <a:stCxn id="152" idx="3"/>
                <a:endCxn id="169" idx="1"/>
              </p:cNvCxnSpPr>
              <p:nvPr/>
            </p:nvCxnSpPr>
            <p:spPr>
              <a:xfrm>
                <a:off x="4623381" y="6208502"/>
                <a:ext cx="190679" cy="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CBA1B58-C967-844A-A941-9BB3DFAD0FB9}"/>
                  </a:ext>
                </a:extLst>
              </p:cNvPr>
              <p:cNvSpPr/>
              <p:nvPr/>
            </p:nvSpPr>
            <p:spPr>
              <a:xfrm>
                <a:off x="3914546" y="3757714"/>
                <a:ext cx="708057" cy="318052"/>
              </a:xfrm>
              <a:prstGeom prst="rect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Loader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21DF779-305F-5049-ACBC-6B792690A9B8}"/>
                  </a:ext>
                </a:extLst>
              </p:cNvPr>
              <p:cNvCxnSpPr>
                <a:cxnSpLocks/>
                <a:stCxn id="160" idx="2"/>
                <a:endCxn id="149" idx="0"/>
              </p:cNvCxnSpPr>
              <p:nvPr/>
            </p:nvCxnSpPr>
            <p:spPr>
              <a:xfrm>
                <a:off x="4268575" y="4075766"/>
                <a:ext cx="778" cy="22909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FFF9446-711D-1844-8551-94F727785520}"/>
                  </a:ext>
                </a:extLst>
              </p:cNvPr>
              <p:cNvCxnSpPr>
                <a:cxnSpLocks/>
                <a:stCxn id="160" idx="3"/>
                <a:endCxn id="138" idx="1"/>
              </p:cNvCxnSpPr>
              <p:nvPr/>
            </p:nvCxnSpPr>
            <p:spPr>
              <a:xfrm>
                <a:off x="4622603" y="3916740"/>
                <a:ext cx="175103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AD8CB13C-BF7B-8647-9E11-FF2437CC3EC2}"/>
                </a:ext>
              </a:extLst>
            </p:cNvPr>
            <p:cNvSpPr txBox="1"/>
            <p:nvPr/>
          </p:nvSpPr>
          <p:spPr>
            <a:xfrm>
              <a:off x="8205964" y="3324687"/>
              <a:ext cx="1965666" cy="2600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ts val="2000"/>
                </a:lnSpc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On-chip BRAMs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58C82D17-195C-C844-A715-70E100B343CF}"/>
                </a:ext>
              </a:extLst>
            </p:cNvPr>
            <p:cNvSpPr txBox="1"/>
            <p:nvPr/>
          </p:nvSpPr>
          <p:spPr>
            <a:xfrm>
              <a:off x="6349867" y="3324687"/>
              <a:ext cx="1689333" cy="2600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ts val="2000"/>
                </a:lnSpc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Off-chip DDRs</a:t>
              </a:r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58A47824-58D1-E341-B41C-0E56DD70E68E}"/>
                </a:ext>
              </a:extLst>
            </p:cNvPr>
            <p:cNvCxnSpPr>
              <a:cxnSpLocks/>
              <a:stCxn id="208" idx="2"/>
              <a:endCxn id="160" idx="0"/>
            </p:cNvCxnSpPr>
            <p:nvPr/>
          </p:nvCxnSpPr>
          <p:spPr>
            <a:xfrm>
              <a:off x="7194534" y="3584758"/>
              <a:ext cx="0" cy="34040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0" name="Left Brace 209">
              <a:extLst>
                <a:ext uri="{FF2B5EF4-FFF2-40B4-BE49-F238E27FC236}">
                  <a16:creationId xmlns:a16="http://schemas.microsoft.com/office/drawing/2014/main" id="{40FDCEDE-093D-A548-917D-36405F711657}"/>
                </a:ext>
              </a:extLst>
            </p:cNvPr>
            <p:cNvSpPr/>
            <p:nvPr/>
          </p:nvSpPr>
          <p:spPr>
            <a:xfrm rot="5400000">
              <a:off x="9080840" y="2283546"/>
              <a:ext cx="215915" cy="2970468"/>
            </a:xfrm>
            <a:prstGeom prst="leftBrac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5DB820-C540-3541-B65F-E7AEEDB4B2DB}"/>
                </a:ext>
              </a:extLst>
            </p:cNvPr>
            <p:cNvSpPr txBox="1"/>
            <p:nvPr/>
          </p:nvSpPr>
          <p:spPr>
            <a:xfrm>
              <a:off x="8131720" y="6447094"/>
              <a:ext cx="19656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[X. Wei, et al. DAC’17]</a:t>
              </a:r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FA1EA0CD-CBA8-1347-9209-06EBEE881213}"/>
              </a:ext>
            </a:extLst>
          </p:cNvPr>
          <p:cNvSpPr/>
          <p:nvPr/>
        </p:nvSpPr>
        <p:spPr>
          <a:xfrm>
            <a:off x="924579" y="3540596"/>
            <a:ext cx="4499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A38251A5-3F2F-4B45-B16A-5CFE98E0AF4A}"/>
              </a:ext>
            </a:extLst>
          </p:cNvPr>
          <p:cNvSpPr/>
          <p:nvPr/>
        </p:nvSpPr>
        <p:spPr>
          <a:xfrm>
            <a:off x="924579" y="5619931"/>
            <a:ext cx="4581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s[out].systolic()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7"/>
    </mc:Choice>
    <mc:Fallback xmlns="">
      <p:transition spd="slow" advTm="4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2" grpId="0"/>
      <p:bldP spid="2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A35333-FA19-5F4C-A6F8-BF0FB51804E0}"/>
              </a:ext>
            </a:extLst>
          </p:cNvPr>
          <p:cNvSpPr/>
          <p:nvPr/>
        </p:nvSpPr>
        <p:spPr bwMode="auto">
          <a:xfrm>
            <a:off x="1856269" y="3067492"/>
            <a:ext cx="3683358" cy="12128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8B5BB8-847A-F748-AEA8-8E743C29E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HeteroCL further provides an embedded imperative DSL</a:t>
            </a:r>
          </a:p>
          <a:p>
            <a:pPr lvl="1"/>
            <a:r>
              <a:rPr lang="en-US" dirty="0"/>
              <a:t>Not all algorithms can be described using declarative code</a:t>
            </a:r>
          </a:p>
          <a:p>
            <a:r>
              <a:rPr lang="en-US" dirty="0"/>
              <a:t>Unified interface for applying hardware customization to both imperative and declarative codes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0445DD-C8E5-4B46-8CCF-619BD35D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Imperative Programming in HeteroCL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0D5E2-6CC1-C747-A96C-F1DBAE20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14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1723F6-02AA-B046-A6C5-995A642F69D6}"/>
              </a:ext>
            </a:extLst>
          </p:cNvPr>
          <p:cNvSpPr/>
          <p:nvPr/>
        </p:nvSpPr>
        <p:spPr>
          <a:xfrm>
            <a:off x="1822661" y="3001648"/>
            <a:ext cx="64198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hcl.for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N)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y: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hcl.for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N)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x: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hcl.for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r: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hcl.for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c: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    out[x, y] += 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kernel[r, c]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         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solidFill>
                <a:srgbClr val="2EAEB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F7AECCF-A9CB-024E-A4AE-518F51119983}"/>
              </a:ext>
            </a:extLst>
          </p:cNvPr>
          <p:cNvSpPr/>
          <p:nvPr/>
        </p:nvSpPr>
        <p:spPr bwMode="auto">
          <a:xfrm>
            <a:off x="7495839" y="2762638"/>
            <a:ext cx="3683358" cy="2437480"/>
          </a:xfrm>
          <a:prstGeom prst="cloud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tIns="0" bIns="0" rtlCol="0" anchor="ctr">
            <a:no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We need DSL because normal Python is too flexible (i.e., not all semantics are synthesizable)</a:t>
            </a:r>
          </a:p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FCC70F-AE80-8345-A5CB-A05671FAF8AD}"/>
              </a:ext>
            </a:extLst>
          </p:cNvPr>
          <p:cNvSpPr/>
          <p:nvPr/>
        </p:nvSpPr>
        <p:spPr>
          <a:xfrm>
            <a:off x="1856269" y="4804297"/>
            <a:ext cx="4711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s[out].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out.x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M)</a:t>
            </a: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s[image].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(out,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out.y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quantize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([out], Fixed(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</a:p>
          <a:p>
            <a:r>
              <a:rPr lang="en-US" sz="2000" dirty="0">
                <a:solidFill>
                  <a:srgbClr val="2EAEB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…</a:t>
            </a:r>
          </a:p>
        </p:txBody>
      </p:sp>
    </p:spTree>
    <p:extLst>
      <p:ext uri="{BB962C8B-B14F-4D97-AF65-F5344CB8AC3E}">
        <p14:creationId xmlns:p14="http://schemas.microsoft.com/office/powerpoint/2010/main" val="39948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6"/>
    </mc:Choice>
    <mc:Fallback xmlns="">
      <p:transition spd="slow" advTm="59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uiExpand="1" build="p"/>
      <p:bldP spid="27" grpId="0"/>
      <p:bldP spid="29" grpId="0" animBg="1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D8E118CA-CF00-334D-9A5F-099E8F6A0377}"/>
              </a:ext>
            </a:extLst>
          </p:cNvPr>
          <p:cNvSpPr/>
          <p:nvPr/>
        </p:nvSpPr>
        <p:spPr bwMode="auto">
          <a:xfrm>
            <a:off x="967500" y="2239177"/>
            <a:ext cx="3346483" cy="4853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DCDCB71-FA8F-634A-921D-D3B75AF1193B}"/>
              </a:ext>
            </a:extLst>
          </p:cNvPr>
          <p:cNvSpPr/>
          <p:nvPr/>
        </p:nvSpPr>
        <p:spPr>
          <a:xfrm>
            <a:off x="966521" y="891629"/>
            <a:ext cx="4224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787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CD79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N)</a:t>
            </a:r>
          </a:p>
          <a:p>
            <a:r>
              <a:rPr lang="en-US" dirty="0">
                <a:solidFill>
                  <a:srgbClr val="8787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AFA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((</a:t>
            </a:r>
            <a:r>
              <a:rPr lang="en-US" dirty="0">
                <a:solidFill>
                  <a:srgbClr val="CD79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,),</a:t>
            </a:r>
          </a:p>
          <a:p>
            <a:r>
              <a:rPr lang="en-US" dirty="0">
                <a:solidFill>
                  <a:srgbClr val="8787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dirty="0">
                <a:solidFill>
                  <a:srgbClr val="AFA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x: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local_A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local_B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axis=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  <a:endParaRPr lang="en-US" dirty="0">
              <a:solidFill>
                <a:srgbClr val="8787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863B8831-3E14-444D-B630-9AEF6554026E}"/>
              </a:ext>
            </a:extLst>
          </p:cNvPr>
          <p:cNvSpPr/>
          <p:nvPr/>
        </p:nvSpPr>
        <p:spPr>
          <a:xfrm>
            <a:off x="7631706" y="1301459"/>
            <a:ext cx="3428827" cy="3174224"/>
          </a:xfrm>
          <a:prstGeom prst="roundRect">
            <a:avLst>
              <a:gd name="adj" fmla="val 7274"/>
            </a:avLst>
          </a:prstGeom>
          <a:solidFill>
            <a:sysClr val="window" lastClr="FFFFFF">
              <a:lumMod val="85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80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43291-2C4D-3A45-93C8-E9BF2CD2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the Interdependence: Dot Product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C141557E-2E45-9C4C-AC8C-C4B456C6E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563804"/>
              </p:ext>
            </p:extLst>
          </p:nvPr>
        </p:nvGraphicFramePr>
        <p:xfrm>
          <a:off x="6229051" y="1789047"/>
          <a:ext cx="215760" cy="1584960"/>
        </p:xfrm>
        <a:graphic>
          <a:graphicData uri="http://schemas.openxmlformats.org/drawingml/2006/table">
            <a:tbl>
              <a:tblPr firstRow="1" bandRow="1"/>
              <a:tblGrid>
                <a:gridCol w="215760">
                  <a:extLst>
                    <a:ext uri="{9D8B030D-6E8A-4147-A177-3AD203B41FA5}">
                      <a16:colId xmlns:a16="http://schemas.microsoft.com/office/drawing/2014/main" val="2219958910"/>
                    </a:ext>
                  </a:extLst>
                </a:gridCol>
              </a:tblGrid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246349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189830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341728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43268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693780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35954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977757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020264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CB1E3A1-BFC6-744E-BC24-309408266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45318"/>
              </p:ext>
            </p:extLst>
          </p:nvPr>
        </p:nvGraphicFramePr>
        <p:xfrm>
          <a:off x="7181288" y="1668241"/>
          <a:ext cx="863040" cy="198120"/>
        </p:xfrm>
        <a:graphic>
          <a:graphicData uri="http://schemas.openxmlformats.org/drawingml/2006/table">
            <a:tbl>
              <a:tblPr firstRow="1" bandRow="1"/>
              <a:tblGrid>
                <a:gridCol w="215760">
                  <a:extLst>
                    <a:ext uri="{9D8B030D-6E8A-4147-A177-3AD203B41FA5}">
                      <a16:colId xmlns:a16="http://schemas.microsoft.com/office/drawing/2014/main" val="2152965707"/>
                    </a:ext>
                  </a:extLst>
                </a:gridCol>
                <a:gridCol w="215760">
                  <a:extLst>
                    <a:ext uri="{9D8B030D-6E8A-4147-A177-3AD203B41FA5}">
                      <a16:colId xmlns:a16="http://schemas.microsoft.com/office/drawing/2014/main" val="2065726571"/>
                    </a:ext>
                  </a:extLst>
                </a:gridCol>
                <a:gridCol w="215760">
                  <a:extLst>
                    <a:ext uri="{9D8B030D-6E8A-4147-A177-3AD203B41FA5}">
                      <a16:colId xmlns:a16="http://schemas.microsoft.com/office/drawing/2014/main" val="2165226127"/>
                    </a:ext>
                  </a:extLst>
                </a:gridCol>
                <a:gridCol w="215760">
                  <a:extLst>
                    <a:ext uri="{9D8B030D-6E8A-4147-A177-3AD203B41FA5}">
                      <a16:colId xmlns:a16="http://schemas.microsoft.com/office/drawing/2014/main" val="22487594"/>
                    </a:ext>
                  </a:extLst>
                </a:gridCol>
              </a:tblGrid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/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/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434437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B7DDC77D-B3AB-F14D-8CAE-2C73692CDAD4}"/>
              </a:ext>
            </a:extLst>
          </p:cNvPr>
          <p:cNvSpPr txBox="1"/>
          <p:nvPr/>
        </p:nvSpPr>
        <p:spPr>
          <a:xfrm>
            <a:off x="7301269" y="1589742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>
                <a:solidFill>
                  <a:prstClr val="black"/>
                </a:solidFill>
                <a:latin typeface="Calibri"/>
              </a:rPr>
              <a:t>DMA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DDA3F9-F711-AE46-A0A5-6769377EA4C7}"/>
              </a:ext>
            </a:extLst>
          </p:cNvPr>
          <p:cNvSpPr txBox="1"/>
          <p:nvPr/>
        </p:nvSpPr>
        <p:spPr>
          <a:xfrm rot="16200000">
            <a:off x="5103045" y="2377670"/>
            <a:ext cx="1831655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801" b="1" dirty="0">
                <a:solidFill>
                  <a:prstClr val="black"/>
                </a:solidFill>
                <a:latin typeface="Calibri"/>
              </a:rPr>
              <a:t>Off-chip memory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10EAEEAA-4C5D-7C41-84D9-B51A40037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37993"/>
              </p:ext>
            </p:extLst>
          </p:nvPr>
        </p:nvGraphicFramePr>
        <p:xfrm>
          <a:off x="8424177" y="1640339"/>
          <a:ext cx="215760" cy="396240"/>
        </p:xfrm>
        <a:graphic>
          <a:graphicData uri="http://schemas.openxmlformats.org/drawingml/2006/table">
            <a:tbl>
              <a:tblPr firstRow="1" bandRow="1"/>
              <a:tblGrid>
                <a:gridCol w="215760">
                  <a:extLst>
                    <a:ext uri="{9D8B030D-6E8A-4147-A177-3AD203B41FA5}">
                      <a16:colId xmlns:a16="http://schemas.microsoft.com/office/drawing/2014/main" val="2219958910"/>
                    </a:ext>
                  </a:extLst>
                </a:gridCol>
              </a:tblGrid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46349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89830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5268BDB6-FF60-F345-B06C-4887706F2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45609"/>
              </p:ext>
            </p:extLst>
          </p:nvPr>
        </p:nvGraphicFramePr>
        <p:xfrm>
          <a:off x="8424177" y="2281940"/>
          <a:ext cx="215760" cy="396240"/>
        </p:xfrm>
        <a:graphic>
          <a:graphicData uri="http://schemas.openxmlformats.org/drawingml/2006/table">
            <a:tbl>
              <a:tblPr firstRow="1" bandRow="1"/>
              <a:tblGrid>
                <a:gridCol w="215760">
                  <a:extLst>
                    <a:ext uri="{9D8B030D-6E8A-4147-A177-3AD203B41FA5}">
                      <a16:colId xmlns:a16="http://schemas.microsoft.com/office/drawing/2014/main" val="2219958910"/>
                    </a:ext>
                  </a:extLst>
                </a:gridCol>
              </a:tblGrid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46349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89830"/>
                  </a:ext>
                </a:extLst>
              </a:tr>
            </a:tbl>
          </a:graphicData>
        </a:graphic>
      </p:graphicFrame>
      <p:cxnSp>
        <p:nvCxnSpPr>
          <p:cNvPr id="69" name="Curved Connector 68">
            <a:extLst>
              <a:ext uri="{FF2B5EF4-FFF2-40B4-BE49-F238E27FC236}">
                <a16:creationId xmlns:a16="http://schemas.microsoft.com/office/drawing/2014/main" id="{22B260B0-96DF-D94D-B801-477E7DB9E390}"/>
              </a:ext>
            </a:extLst>
          </p:cNvPr>
          <p:cNvCxnSpPr>
            <a:cxnSpLocks/>
            <a:stCxn id="60" idx="3"/>
            <a:endCxn id="67" idx="1"/>
          </p:cNvCxnSpPr>
          <p:nvPr/>
        </p:nvCxnSpPr>
        <p:spPr>
          <a:xfrm>
            <a:off x="8044349" y="1767301"/>
            <a:ext cx="379849" cy="71158"/>
          </a:xfrm>
          <a:prstGeom prst="curvedConnector3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4E6D86B-8BD9-CD48-AC11-E72D4E83A40D}"/>
              </a:ext>
            </a:extLst>
          </p:cNvPr>
          <p:cNvSpPr txBox="1"/>
          <p:nvPr/>
        </p:nvSpPr>
        <p:spPr>
          <a:xfrm>
            <a:off x="9286392" y="1273998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dot_product</a:t>
            </a:r>
            <a:endParaRPr lang="en-US" sz="1600" b="1" dirty="0">
              <a:solidFill>
                <a:prstClr val="black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C82A0620-6D4E-B04F-AE39-E56C75FB0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53708"/>
              </p:ext>
            </p:extLst>
          </p:nvPr>
        </p:nvGraphicFramePr>
        <p:xfrm>
          <a:off x="8424177" y="3169187"/>
          <a:ext cx="215760" cy="396240"/>
        </p:xfrm>
        <a:graphic>
          <a:graphicData uri="http://schemas.openxmlformats.org/drawingml/2006/table">
            <a:tbl>
              <a:tblPr firstRow="1" bandRow="1"/>
              <a:tblGrid>
                <a:gridCol w="215760">
                  <a:extLst>
                    <a:ext uri="{9D8B030D-6E8A-4147-A177-3AD203B41FA5}">
                      <a16:colId xmlns:a16="http://schemas.microsoft.com/office/drawing/2014/main" val="2219958910"/>
                    </a:ext>
                  </a:extLst>
                </a:gridCol>
              </a:tblGrid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46349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89830"/>
                  </a:ext>
                </a:extLst>
              </a:tr>
            </a:tbl>
          </a:graphicData>
        </a:graphic>
      </p:graphicFrame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280EB33D-8D37-6548-BA19-6C5956BB91FB}"/>
              </a:ext>
            </a:extLst>
          </p:cNvPr>
          <p:cNvCxnSpPr>
            <a:cxnSpLocks/>
            <a:stCxn id="60" idx="3"/>
            <a:endCxn id="83" idx="1"/>
          </p:cNvCxnSpPr>
          <p:nvPr/>
        </p:nvCxnSpPr>
        <p:spPr>
          <a:xfrm>
            <a:off x="8044349" y="1767301"/>
            <a:ext cx="379849" cy="1600006"/>
          </a:xfrm>
          <a:prstGeom prst="curvedConnector3">
            <a:avLst>
              <a:gd name="adj1" fmla="val -1303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2E4E422E-3108-7F4A-B224-435C394A62C2}"/>
              </a:ext>
            </a:extLst>
          </p:cNvPr>
          <p:cNvSpPr txBox="1"/>
          <p:nvPr/>
        </p:nvSpPr>
        <p:spPr>
          <a:xfrm>
            <a:off x="8083788" y="2648980"/>
            <a:ext cx="86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local_A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96272243-DFEC-F44D-8E79-DE845784C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81355"/>
              </p:ext>
            </p:extLst>
          </p:nvPr>
        </p:nvGraphicFramePr>
        <p:xfrm>
          <a:off x="8425448" y="3708721"/>
          <a:ext cx="215760" cy="396240"/>
        </p:xfrm>
        <a:graphic>
          <a:graphicData uri="http://schemas.openxmlformats.org/drawingml/2006/table">
            <a:tbl>
              <a:tblPr firstRow="1" bandRow="1"/>
              <a:tblGrid>
                <a:gridCol w="215760">
                  <a:extLst>
                    <a:ext uri="{9D8B030D-6E8A-4147-A177-3AD203B41FA5}">
                      <a16:colId xmlns:a16="http://schemas.microsoft.com/office/drawing/2014/main" val="2219958910"/>
                    </a:ext>
                  </a:extLst>
                </a:gridCol>
              </a:tblGrid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46349"/>
                  </a:ext>
                </a:extLst>
              </a:tr>
              <a:tr h="198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6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89830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C091F560-0B25-BF48-8DDD-9A0C4837B4F6}"/>
              </a:ext>
            </a:extLst>
          </p:cNvPr>
          <p:cNvSpPr txBox="1"/>
          <p:nvPr/>
        </p:nvSpPr>
        <p:spPr>
          <a:xfrm>
            <a:off x="8091188" y="4079720"/>
            <a:ext cx="85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local_B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F4CD438-AF2C-EF4C-81DF-191C485164E6}"/>
              </a:ext>
            </a:extLst>
          </p:cNvPr>
          <p:cNvGrpSpPr/>
          <p:nvPr/>
        </p:nvGrpSpPr>
        <p:grpSpPr>
          <a:xfrm>
            <a:off x="8630604" y="1601878"/>
            <a:ext cx="3104330" cy="2557536"/>
            <a:chOff x="3755974" y="1437660"/>
            <a:chExt cx="3104330" cy="255753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8757AF4-04DA-8D45-8971-34645941D6C2}"/>
                </a:ext>
              </a:extLst>
            </p:cNvPr>
            <p:cNvGrpSpPr/>
            <p:nvPr/>
          </p:nvGrpSpPr>
          <p:grpSpPr>
            <a:xfrm>
              <a:off x="3755974" y="1437660"/>
              <a:ext cx="347978" cy="2557536"/>
              <a:chOff x="3755974" y="1437660"/>
              <a:chExt cx="347978" cy="2557536"/>
            </a:xfrm>
          </p:grpSpPr>
          <p:sp>
            <p:nvSpPr>
              <p:cNvPr id="73" name="Trapezoid 72">
                <a:extLst>
                  <a:ext uri="{FF2B5EF4-FFF2-40B4-BE49-F238E27FC236}">
                    <a16:creationId xmlns:a16="http://schemas.microsoft.com/office/drawing/2014/main" id="{E7E52A3C-9014-D24B-9B0C-914C9A145037}"/>
                  </a:ext>
                </a:extLst>
              </p:cNvPr>
              <p:cNvSpPr/>
              <p:nvPr/>
            </p:nvSpPr>
            <p:spPr>
              <a:xfrm rot="5400000">
                <a:off x="3805048" y="1613232"/>
                <a:ext cx="473205" cy="122061"/>
              </a:xfrm>
              <a:prstGeom prst="trapezoid">
                <a:avLst>
                  <a:gd name="adj" fmla="val 96033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en-US" sz="1801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Trapezoid 73">
                <a:extLst>
                  <a:ext uri="{FF2B5EF4-FFF2-40B4-BE49-F238E27FC236}">
                    <a16:creationId xmlns:a16="http://schemas.microsoft.com/office/drawing/2014/main" id="{6970272E-23AA-1042-BC6F-0E461B58C4FF}"/>
                  </a:ext>
                </a:extLst>
              </p:cNvPr>
              <p:cNvSpPr/>
              <p:nvPr/>
            </p:nvSpPr>
            <p:spPr>
              <a:xfrm rot="5400000">
                <a:off x="3805048" y="2270781"/>
                <a:ext cx="473205" cy="122061"/>
              </a:xfrm>
              <a:prstGeom prst="trapezoid">
                <a:avLst>
                  <a:gd name="adj" fmla="val 96033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en-US" sz="1801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221AA93-5EE3-FA4E-BD0B-3A4A46129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6448" y="1772072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030918D-C15B-A842-9705-ED62BA203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5974" y="2423235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60BB84D-B244-474A-A9BD-AF7C33E83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5974" y="2221979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6CFA87B-205C-8F40-B58A-0F1E0FBBC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5974" y="1571076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4" name="Trapezoid 83">
                <a:extLst>
                  <a:ext uri="{FF2B5EF4-FFF2-40B4-BE49-F238E27FC236}">
                    <a16:creationId xmlns:a16="http://schemas.microsoft.com/office/drawing/2014/main" id="{EECC6B70-00D4-ED41-A967-80A057C99BD9}"/>
                  </a:ext>
                </a:extLst>
              </p:cNvPr>
              <p:cNvSpPr/>
              <p:nvPr/>
            </p:nvSpPr>
            <p:spPr>
              <a:xfrm rot="5400000">
                <a:off x="3805048" y="3158029"/>
                <a:ext cx="473205" cy="122061"/>
              </a:xfrm>
              <a:prstGeom prst="trapezoid">
                <a:avLst>
                  <a:gd name="adj" fmla="val 96033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en-US" sz="1801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A44E4AE-DF44-FB4F-B4F9-1E1E16B27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5974" y="3310482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2308B6B-8B5F-8642-B605-A45E79095E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5974" y="3109227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7" name="Trapezoid 106">
                <a:extLst>
                  <a:ext uri="{FF2B5EF4-FFF2-40B4-BE49-F238E27FC236}">
                    <a16:creationId xmlns:a16="http://schemas.microsoft.com/office/drawing/2014/main" id="{2CD61F6A-D7ED-C643-BF3A-E254FCBAFFC2}"/>
                  </a:ext>
                </a:extLst>
              </p:cNvPr>
              <p:cNvSpPr/>
              <p:nvPr/>
            </p:nvSpPr>
            <p:spPr>
              <a:xfrm rot="5400000">
                <a:off x="3806319" y="3697563"/>
                <a:ext cx="473205" cy="122061"/>
              </a:xfrm>
              <a:prstGeom prst="trapezoid">
                <a:avLst>
                  <a:gd name="adj" fmla="val 96033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en-US" sz="1801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EA1C82FA-70AC-0B4D-AAAF-6B864D4E80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7245" y="3850016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08E82C9-7B25-B947-B4DB-F41D54D96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7245" y="3648761"/>
                <a:ext cx="232900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B552997-7D29-FE4D-B8C5-1DDD11DD6E3D}"/>
                </a:ext>
              </a:extLst>
            </p:cNvPr>
            <p:cNvGrpSpPr/>
            <p:nvPr/>
          </p:nvGrpSpPr>
          <p:grpSpPr>
            <a:xfrm>
              <a:off x="4102681" y="1618665"/>
              <a:ext cx="2757623" cy="2139929"/>
              <a:chOff x="4102681" y="1618665"/>
              <a:chExt cx="2757623" cy="2139929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C7355FB-373F-744E-8EA0-A4AC1E064DFA}"/>
                  </a:ext>
                </a:extLst>
              </p:cNvPr>
              <p:cNvSpPr txBox="1"/>
              <p:nvPr/>
            </p:nvSpPr>
            <p:spPr>
              <a:xfrm>
                <a:off x="4466297" y="1618665"/>
                <a:ext cx="420308" cy="36946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801" b="1" dirty="0">
                    <a:solidFill>
                      <a:prstClr val="black"/>
                    </a:solidFill>
                    <a:latin typeface="Calibri"/>
                  </a:rPr>
                  <a:t>PE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F58F39-AF37-924E-9054-3EE551D7C10A}"/>
                  </a:ext>
                </a:extLst>
              </p:cNvPr>
              <p:cNvSpPr txBox="1"/>
              <p:nvPr/>
            </p:nvSpPr>
            <p:spPr>
              <a:xfrm>
                <a:off x="4469228" y="2276213"/>
                <a:ext cx="420308" cy="36946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801" b="1" dirty="0">
                    <a:solidFill>
                      <a:prstClr val="black"/>
                    </a:solidFill>
                    <a:latin typeface="Calibri"/>
                  </a:rPr>
                  <a:t>PE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D99AE81-48FD-D14B-BE3A-4D2D91A13529}"/>
                  </a:ext>
                </a:extLst>
              </p:cNvPr>
              <p:cNvCxnSpPr>
                <a:cxnSpLocks/>
                <a:stCxn id="73" idx="0"/>
              </p:cNvCxnSpPr>
              <p:nvPr/>
            </p:nvCxnSpPr>
            <p:spPr>
              <a:xfrm flipV="1">
                <a:off x="4102681" y="1674241"/>
                <a:ext cx="366547" cy="2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797FDCE-E229-6046-96B1-C5329DA59762}"/>
                  </a:ext>
                </a:extLst>
              </p:cNvPr>
              <p:cNvCxnSpPr>
                <a:cxnSpLocks/>
                <a:stCxn id="74" idx="0"/>
              </p:cNvCxnSpPr>
              <p:nvPr/>
            </p:nvCxnSpPr>
            <p:spPr>
              <a:xfrm>
                <a:off x="4102681" y="2331812"/>
                <a:ext cx="36361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910FDF8-B74A-5844-8BA4-69BA2765F491}"/>
                  </a:ext>
                </a:extLst>
              </p:cNvPr>
              <p:cNvSpPr txBox="1"/>
              <p:nvPr/>
            </p:nvSpPr>
            <p:spPr>
              <a:xfrm rot="5400000">
                <a:off x="4556627" y="2948288"/>
                <a:ext cx="4042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2400" b="1" dirty="0">
                    <a:solidFill>
                      <a:prstClr val="black"/>
                    </a:solidFill>
                    <a:latin typeface="Calibri"/>
                  </a:rPr>
                  <a:t>…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46C41E3-88AA-A748-B3EB-DFCB1EEFA93F}"/>
                  </a:ext>
                </a:extLst>
              </p:cNvPr>
              <p:cNvSpPr/>
              <p:nvPr/>
            </p:nvSpPr>
            <p:spPr>
              <a:xfrm>
                <a:off x="5245540" y="1988840"/>
                <a:ext cx="308236" cy="291982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r>
                  <a:rPr lang="en-US" sz="2800" kern="0" dirty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E99E87D-C9F4-0644-9097-930E6C6629EA}"/>
                  </a:ext>
                </a:extLst>
              </p:cNvPr>
              <p:cNvSpPr/>
              <p:nvPr/>
            </p:nvSpPr>
            <p:spPr>
              <a:xfrm>
                <a:off x="5733641" y="2321095"/>
                <a:ext cx="308236" cy="291982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r>
                  <a:rPr lang="en-US" sz="2800" kern="0" dirty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7CB3AF79-EC5F-2144-9C7B-26C1B7E2667E}"/>
                  </a:ext>
                </a:extLst>
              </p:cNvPr>
              <p:cNvCxnSpPr>
                <a:stCxn id="71" idx="3"/>
                <a:endCxn id="88" idx="1"/>
              </p:cNvCxnSpPr>
              <p:nvPr/>
            </p:nvCxnSpPr>
            <p:spPr>
              <a:xfrm>
                <a:off x="4886605" y="1803395"/>
                <a:ext cx="404075" cy="22820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5135EE3-53B7-F942-BE6F-E47644F2B5AD}"/>
                  </a:ext>
                </a:extLst>
              </p:cNvPr>
              <p:cNvCxnSpPr>
                <a:stCxn id="72" idx="3"/>
                <a:endCxn id="88" idx="3"/>
              </p:cNvCxnSpPr>
              <p:nvPr/>
            </p:nvCxnSpPr>
            <p:spPr>
              <a:xfrm flipV="1">
                <a:off x="4889536" y="2238062"/>
                <a:ext cx="401144" cy="222881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F6118D7-D748-3E49-B6A9-23008D78BACE}"/>
                  </a:ext>
                </a:extLst>
              </p:cNvPr>
              <p:cNvCxnSpPr>
                <a:cxnSpLocks/>
                <a:stCxn id="88" idx="6"/>
                <a:endCxn id="89" idx="1"/>
              </p:cNvCxnSpPr>
              <p:nvPr/>
            </p:nvCxnSpPr>
            <p:spPr>
              <a:xfrm>
                <a:off x="5553776" y="2134831"/>
                <a:ext cx="225005" cy="22902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5AADF2BB-F7ED-7B40-88D6-651A927CD806}"/>
                  </a:ext>
                </a:extLst>
              </p:cNvPr>
              <p:cNvCxnSpPr/>
              <p:nvPr/>
            </p:nvCxnSpPr>
            <p:spPr>
              <a:xfrm>
                <a:off x="6041877" y="2482261"/>
                <a:ext cx="401606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  <a:headEnd type="none" w="med" len="med"/>
                <a:tailEnd type="triangle"/>
              </a:ln>
              <a:effectLst/>
            </p:spPr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A434548-97B9-5E42-9EA7-D13FC013FF91}"/>
                  </a:ext>
                </a:extLst>
              </p:cNvPr>
              <p:cNvSpPr txBox="1"/>
              <p:nvPr/>
            </p:nvSpPr>
            <p:spPr>
              <a:xfrm>
                <a:off x="6021613" y="2041493"/>
                <a:ext cx="83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output</a:t>
                </a:r>
              </a:p>
            </p:txBody>
          </p:sp>
          <p:cxnSp>
            <p:nvCxnSpPr>
              <p:cNvPr id="105" name="Elbow Connector 104">
                <a:extLst>
                  <a:ext uri="{FF2B5EF4-FFF2-40B4-BE49-F238E27FC236}">
                    <a16:creationId xmlns:a16="http://schemas.microsoft.com/office/drawing/2014/main" id="{5FAD4951-22FC-0342-9DB5-2374D498D1BB}"/>
                  </a:ext>
                </a:extLst>
              </p:cNvPr>
              <p:cNvCxnSpPr>
                <a:cxnSpLocks/>
                <a:stCxn id="84" idx="0"/>
                <a:endCxn id="71" idx="1"/>
              </p:cNvCxnSpPr>
              <p:nvPr/>
            </p:nvCxnSpPr>
            <p:spPr>
              <a:xfrm flipV="1">
                <a:off x="4102681" y="1803395"/>
                <a:ext cx="363616" cy="1415665"/>
              </a:xfrm>
              <a:prstGeom prst="bentConnector3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Elbow Connector 110">
                <a:extLst>
                  <a:ext uri="{FF2B5EF4-FFF2-40B4-BE49-F238E27FC236}">
                    <a16:creationId xmlns:a16="http://schemas.microsoft.com/office/drawing/2014/main" id="{42938FE1-4C7F-6A49-B70D-C0FAC2740BEB}"/>
                  </a:ext>
                </a:extLst>
              </p:cNvPr>
              <p:cNvCxnSpPr>
                <a:cxnSpLocks/>
                <a:stCxn id="107" idx="0"/>
                <a:endCxn id="72" idx="1"/>
              </p:cNvCxnSpPr>
              <p:nvPr/>
            </p:nvCxnSpPr>
            <p:spPr>
              <a:xfrm flipV="1">
                <a:off x="4103952" y="2460943"/>
                <a:ext cx="365276" cy="1297651"/>
              </a:xfrm>
              <a:prstGeom prst="bentConnector3">
                <a:avLst>
                  <a:gd name="adj1" fmla="val 70615"/>
                </a:avLst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15" name="Slide Number Placeholder 114">
            <a:extLst>
              <a:ext uri="{FF2B5EF4-FFF2-40B4-BE49-F238E27FC236}">
                <a16:creationId xmlns:a16="http://schemas.microsoft.com/office/drawing/2014/main" id="{10D1C94A-F54D-1F41-8EFF-9E9250F0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15</a:t>
            </a:fld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CDA3448-B942-BD43-A19B-A4C6BA807BA1}"/>
              </a:ext>
            </a:extLst>
          </p:cNvPr>
          <p:cNvGrpSpPr/>
          <p:nvPr/>
        </p:nvGrpSpPr>
        <p:grpSpPr>
          <a:xfrm>
            <a:off x="4950211" y="4644442"/>
            <a:ext cx="1948902" cy="1975924"/>
            <a:chOff x="3567683" y="1861083"/>
            <a:chExt cx="1948902" cy="1975924"/>
          </a:xfrm>
        </p:grpSpPr>
        <p:cxnSp>
          <p:nvCxnSpPr>
            <p:cNvPr id="113" name="Google Shape;842;p83">
              <a:extLst>
                <a:ext uri="{FF2B5EF4-FFF2-40B4-BE49-F238E27FC236}">
                  <a16:creationId xmlns:a16="http://schemas.microsoft.com/office/drawing/2014/main" id="{5F34CDFD-DC38-0D4E-A072-8137FA194872}"/>
                </a:ext>
              </a:extLst>
            </p:cNvPr>
            <p:cNvCxnSpPr/>
            <p:nvPr/>
          </p:nvCxnSpPr>
          <p:spPr>
            <a:xfrm>
              <a:off x="3898912" y="3501691"/>
              <a:ext cx="15150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9" name="Google Shape;843;p83">
              <a:extLst>
                <a:ext uri="{FF2B5EF4-FFF2-40B4-BE49-F238E27FC236}">
                  <a16:creationId xmlns:a16="http://schemas.microsoft.com/office/drawing/2014/main" id="{B1781CB3-9046-A54B-8C6A-226E5DFDD54C}"/>
                </a:ext>
              </a:extLst>
            </p:cNvPr>
            <p:cNvCxnSpPr/>
            <p:nvPr/>
          </p:nvCxnSpPr>
          <p:spPr>
            <a:xfrm rot="10800000">
              <a:off x="3898912" y="2075191"/>
              <a:ext cx="0" cy="142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1" name="Google Shape;844;p83">
              <a:extLst>
                <a:ext uri="{FF2B5EF4-FFF2-40B4-BE49-F238E27FC236}">
                  <a16:creationId xmlns:a16="http://schemas.microsoft.com/office/drawing/2014/main" id="{D3BF73EA-83F5-3E46-A15C-0F3AF7576C9C}"/>
                </a:ext>
              </a:extLst>
            </p:cNvPr>
            <p:cNvCxnSpPr/>
            <p:nvPr/>
          </p:nvCxnSpPr>
          <p:spPr>
            <a:xfrm rot="10800000" flipH="1">
              <a:off x="4054602" y="2317082"/>
              <a:ext cx="1067700" cy="9981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2" name="Google Shape;845;p83">
              <a:extLst>
                <a:ext uri="{FF2B5EF4-FFF2-40B4-BE49-F238E27FC236}">
                  <a16:creationId xmlns:a16="http://schemas.microsoft.com/office/drawing/2014/main" id="{23C21863-93D6-DA4A-8A42-BEC722D62ACA}"/>
                </a:ext>
              </a:extLst>
            </p:cNvPr>
            <p:cNvSpPr txBox="1"/>
            <p:nvPr/>
          </p:nvSpPr>
          <p:spPr>
            <a:xfrm>
              <a:off x="4408685" y="3560107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NUM_PE</a:t>
              </a:r>
              <a:endParaRPr lang="en-US" sz="2000" dirty="0"/>
            </a:p>
          </p:txBody>
        </p:sp>
        <p:sp>
          <p:nvSpPr>
            <p:cNvPr id="123" name="Google Shape;846;p83">
              <a:extLst>
                <a:ext uri="{FF2B5EF4-FFF2-40B4-BE49-F238E27FC236}">
                  <a16:creationId xmlns:a16="http://schemas.microsoft.com/office/drawing/2014/main" id="{A0B22199-DA9C-1F4C-A42B-73620FECF1D8}"/>
                </a:ext>
              </a:extLst>
            </p:cNvPr>
            <p:cNvSpPr txBox="1"/>
            <p:nvPr/>
          </p:nvSpPr>
          <p:spPr>
            <a:xfrm rot="16200000">
              <a:off x="2798142" y="2630624"/>
              <a:ext cx="1812425" cy="273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Compute throughput</a:t>
              </a:r>
              <a:endParaRPr sz="2000" dirty="0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9CDF6B3-6854-CC44-8182-D3BF2E5614BE}"/>
              </a:ext>
            </a:extLst>
          </p:cNvPr>
          <p:cNvGrpSpPr/>
          <p:nvPr/>
        </p:nvGrpSpPr>
        <p:grpSpPr>
          <a:xfrm>
            <a:off x="7101506" y="4721716"/>
            <a:ext cx="3240224" cy="1860007"/>
            <a:chOff x="5718978" y="1938357"/>
            <a:chExt cx="3240224" cy="1860007"/>
          </a:xfrm>
        </p:grpSpPr>
        <p:cxnSp>
          <p:nvCxnSpPr>
            <p:cNvPr id="125" name="Google Shape;847;p83">
              <a:extLst>
                <a:ext uri="{FF2B5EF4-FFF2-40B4-BE49-F238E27FC236}">
                  <a16:creationId xmlns:a16="http://schemas.microsoft.com/office/drawing/2014/main" id="{0CB2654F-2630-E94E-B2F2-D37308D731A8}"/>
                </a:ext>
              </a:extLst>
            </p:cNvPr>
            <p:cNvCxnSpPr/>
            <p:nvPr/>
          </p:nvCxnSpPr>
          <p:spPr>
            <a:xfrm>
              <a:off x="6074852" y="3501691"/>
              <a:ext cx="15150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6" name="Google Shape;848;p83">
              <a:extLst>
                <a:ext uri="{FF2B5EF4-FFF2-40B4-BE49-F238E27FC236}">
                  <a16:creationId xmlns:a16="http://schemas.microsoft.com/office/drawing/2014/main" id="{226844B6-31E3-BC46-B846-17C7C6F4918E}"/>
                </a:ext>
              </a:extLst>
            </p:cNvPr>
            <p:cNvCxnSpPr/>
            <p:nvPr/>
          </p:nvCxnSpPr>
          <p:spPr>
            <a:xfrm rot="10800000">
              <a:off x="6074852" y="2075191"/>
              <a:ext cx="0" cy="142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27" name="Google Shape;849;p83">
              <a:extLst>
                <a:ext uri="{FF2B5EF4-FFF2-40B4-BE49-F238E27FC236}">
                  <a16:creationId xmlns:a16="http://schemas.microsoft.com/office/drawing/2014/main" id="{861109AD-0F09-4C45-A978-BBAB3E4521F2}"/>
                </a:ext>
              </a:extLst>
            </p:cNvPr>
            <p:cNvSpPr txBox="1"/>
            <p:nvPr/>
          </p:nvSpPr>
          <p:spPr>
            <a:xfrm>
              <a:off x="6539304" y="3560107"/>
              <a:ext cx="992473" cy="238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NUM_PE</a:t>
              </a:r>
              <a:endParaRPr sz="2000" dirty="0"/>
            </a:p>
          </p:txBody>
        </p:sp>
        <p:sp>
          <p:nvSpPr>
            <p:cNvPr id="128" name="Google Shape;850;p83">
              <a:extLst>
                <a:ext uri="{FF2B5EF4-FFF2-40B4-BE49-F238E27FC236}">
                  <a16:creationId xmlns:a16="http://schemas.microsoft.com/office/drawing/2014/main" id="{F2DAA0C5-A172-FF41-A2A0-9980A63B50EE}"/>
                </a:ext>
              </a:extLst>
            </p:cNvPr>
            <p:cNvSpPr txBox="1"/>
            <p:nvPr/>
          </p:nvSpPr>
          <p:spPr>
            <a:xfrm rot="16200000">
              <a:off x="4954010" y="2703325"/>
              <a:ext cx="1812425" cy="282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#Elem / IO access</a:t>
              </a:r>
              <a:endParaRPr sz="2000" dirty="0"/>
            </a:p>
          </p:txBody>
        </p:sp>
        <p:cxnSp>
          <p:nvCxnSpPr>
            <p:cNvPr id="129" name="Google Shape;852;p83">
              <a:extLst>
                <a:ext uri="{FF2B5EF4-FFF2-40B4-BE49-F238E27FC236}">
                  <a16:creationId xmlns:a16="http://schemas.microsoft.com/office/drawing/2014/main" id="{C53D2B65-1A70-8943-93D1-BD2DCB068E81}"/>
                </a:ext>
              </a:extLst>
            </p:cNvPr>
            <p:cNvCxnSpPr/>
            <p:nvPr/>
          </p:nvCxnSpPr>
          <p:spPr>
            <a:xfrm>
              <a:off x="6233755" y="2453215"/>
              <a:ext cx="1118400" cy="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0" name="Google Shape;853;p83">
              <a:extLst>
                <a:ext uri="{FF2B5EF4-FFF2-40B4-BE49-F238E27FC236}">
                  <a16:creationId xmlns:a16="http://schemas.microsoft.com/office/drawing/2014/main" id="{E1E00301-B480-844B-9957-3BDAC4CAB58C}"/>
                </a:ext>
              </a:extLst>
            </p:cNvPr>
            <p:cNvCxnSpPr/>
            <p:nvPr/>
          </p:nvCxnSpPr>
          <p:spPr>
            <a:xfrm>
              <a:off x="6233755" y="2788376"/>
              <a:ext cx="1118400" cy="0"/>
            </a:xfrm>
            <a:prstGeom prst="straightConnector1">
              <a:avLst/>
            </a:prstGeom>
            <a:noFill/>
            <a:ln w="381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1" name="Google Shape;854;p83">
              <a:extLst>
                <a:ext uri="{FF2B5EF4-FFF2-40B4-BE49-F238E27FC236}">
                  <a16:creationId xmlns:a16="http://schemas.microsoft.com/office/drawing/2014/main" id="{8DF3B4AF-8333-CB4C-8B4F-D68263C1F37D}"/>
                </a:ext>
              </a:extLst>
            </p:cNvPr>
            <p:cNvCxnSpPr/>
            <p:nvPr/>
          </p:nvCxnSpPr>
          <p:spPr>
            <a:xfrm>
              <a:off x="6233755" y="3153719"/>
              <a:ext cx="1118400" cy="0"/>
            </a:xfrm>
            <a:prstGeom prst="straightConnector1">
              <a:avLst/>
            </a:prstGeom>
            <a:noFill/>
            <a:ln w="38100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2" name="Google Shape;855;p83">
              <a:extLst>
                <a:ext uri="{FF2B5EF4-FFF2-40B4-BE49-F238E27FC236}">
                  <a16:creationId xmlns:a16="http://schemas.microsoft.com/office/drawing/2014/main" id="{A0520F0C-D174-E04C-AE2A-04F9F7B87A74}"/>
                </a:ext>
              </a:extLst>
            </p:cNvPr>
            <p:cNvSpPr txBox="1"/>
            <p:nvPr/>
          </p:nvSpPr>
          <p:spPr>
            <a:xfrm>
              <a:off x="7352100" y="2310481"/>
              <a:ext cx="1438595" cy="291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W=8</a:t>
              </a:r>
              <a:endParaRPr sz="2000" dirty="0"/>
            </a:p>
          </p:txBody>
        </p:sp>
        <p:sp>
          <p:nvSpPr>
            <p:cNvPr id="133" name="Google Shape;856;p83">
              <a:extLst>
                <a:ext uri="{FF2B5EF4-FFF2-40B4-BE49-F238E27FC236}">
                  <a16:creationId xmlns:a16="http://schemas.microsoft.com/office/drawing/2014/main" id="{3B71A50C-889D-044A-85DE-12BAF0F8ACE6}"/>
                </a:ext>
              </a:extLst>
            </p:cNvPr>
            <p:cNvSpPr txBox="1"/>
            <p:nvPr/>
          </p:nvSpPr>
          <p:spPr>
            <a:xfrm>
              <a:off x="7352100" y="2662681"/>
              <a:ext cx="1468661" cy="375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W=16</a:t>
              </a:r>
              <a:endParaRPr sz="2000" dirty="0"/>
            </a:p>
          </p:txBody>
        </p:sp>
        <p:sp>
          <p:nvSpPr>
            <p:cNvPr id="134" name="Google Shape;857;p83">
              <a:extLst>
                <a:ext uri="{FF2B5EF4-FFF2-40B4-BE49-F238E27FC236}">
                  <a16:creationId xmlns:a16="http://schemas.microsoft.com/office/drawing/2014/main" id="{EE233EA3-00AF-5D49-8B16-84DAD1C53C31}"/>
                </a:ext>
              </a:extLst>
            </p:cNvPr>
            <p:cNvSpPr txBox="1"/>
            <p:nvPr/>
          </p:nvSpPr>
          <p:spPr>
            <a:xfrm>
              <a:off x="7352101" y="3038181"/>
              <a:ext cx="1607101" cy="375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W=32</a:t>
              </a:r>
              <a:endParaRPr sz="2000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D076504-9751-1945-B2CA-F84A08870288}"/>
              </a:ext>
            </a:extLst>
          </p:cNvPr>
          <p:cNvGrpSpPr/>
          <p:nvPr/>
        </p:nvGrpSpPr>
        <p:grpSpPr>
          <a:xfrm>
            <a:off x="1448174" y="4831827"/>
            <a:ext cx="8909676" cy="1779589"/>
            <a:chOff x="65646" y="2048468"/>
            <a:chExt cx="8909676" cy="1779589"/>
          </a:xfrm>
        </p:grpSpPr>
        <p:sp>
          <p:nvSpPr>
            <p:cNvPr id="136" name="Google Shape;851;p83">
              <a:extLst>
                <a:ext uri="{FF2B5EF4-FFF2-40B4-BE49-F238E27FC236}">
                  <a16:creationId xmlns:a16="http://schemas.microsoft.com/office/drawing/2014/main" id="{E1950002-F0E2-1D44-AEB4-6C489E5ED169}"/>
                </a:ext>
              </a:extLst>
            </p:cNvPr>
            <p:cNvSpPr txBox="1"/>
            <p:nvPr/>
          </p:nvSpPr>
          <p:spPr>
            <a:xfrm>
              <a:off x="5517997" y="3162787"/>
              <a:ext cx="277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3200" b="1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endParaRPr sz="2000">
                <a:solidFill>
                  <a:srgbClr val="0000FF"/>
                </a:solidFill>
              </a:endParaRPr>
            </a:p>
          </p:txBody>
        </p:sp>
        <p:sp>
          <p:nvSpPr>
            <p:cNvPr id="137" name="Google Shape;858;p83">
              <a:extLst>
                <a:ext uri="{FF2B5EF4-FFF2-40B4-BE49-F238E27FC236}">
                  <a16:creationId xmlns:a16="http://schemas.microsoft.com/office/drawing/2014/main" id="{2A9B4F2C-812B-D54D-958A-9210DAB220DB}"/>
                </a:ext>
              </a:extLst>
            </p:cNvPr>
            <p:cNvSpPr txBox="1"/>
            <p:nvPr/>
          </p:nvSpPr>
          <p:spPr>
            <a:xfrm>
              <a:off x="2503198" y="3007357"/>
              <a:ext cx="1392499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2800" b="1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= min(</a:t>
              </a:r>
              <a:endParaRPr sz="2800" dirty="0">
                <a:solidFill>
                  <a:srgbClr val="0000FF"/>
                </a:solidFill>
              </a:endParaRPr>
            </a:p>
          </p:txBody>
        </p:sp>
        <p:sp>
          <p:nvSpPr>
            <p:cNvPr id="138" name="Google Shape;859;p83">
              <a:extLst>
                <a:ext uri="{FF2B5EF4-FFF2-40B4-BE49-F238E27FC236}">
                  <a16:creationId xmlns:a16="http://schemas.microsoft.com/office/drawing/2014/main" id="{CDCC5CE5-4D91-7649-954C-F4B87743E59D}"/>
                </a:ext>
              </a:extLst>
            </p:cNvPr>
            <p:cNvSpPr txBox="1"/>
            <p:nvPr/>
          </p:nvSpPr>
          <p:spPr>
            <a:xfrm>
              <a:off x="8678322" y="2977752"/>
              <a:ext cx="297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2800" b="1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2800" dirty="0">
                <a:solidFill>
                  <a:srgbClr val="0000FF"/>
                </a:solidFill>
              </a:endParaRPr>
            </a:p>
          </p:txBody>
        </p:sp>
        <p:cxnSp>
          <p:nvCxnSpPr>
            <p:cNvPr id="139" name="Google Shape;860;p83">
              <a:extLst>
                <a:ext uri="{FF2B5EF4-FFF2-40B4-BE49-F238E27FC236}">
                  <a16:creationId xmlns:a16="http://schemas.microsoft.com/office/drawing/2014/main" id="{3C5B3AD8-5E43-134A-AFE8-CD48CEFB3F5D}"/>
                </a:ext>
              </a:extLst>
            </p:cNvPr>
            <p:cNvCxnSpPr/>
            <p:nvPr/>
          </p:nvCxnSpPr>
          <p:spPr>
            <a:xfrm>
              <a:off x="378666" y="3474968"/>
              <a:ext cx="17967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40" name="Google Shape;861;p83">
              <a:extLst>
                <a:ext uri="{FF2B5EF4-FFF2-40B4-BE49-F238E27FC236}">
                  <a16:creationId xmlns:a16="http://schemas.microsoft.com/office/drawing/2014/main" id="{A0AF56CB-29AA-7F4D-B5E0-0AE53B3FA0E6}"/>
                </a:ext>
              </a:extLst>
            </p:cNvPr>
            <p:cNvCxnSpPr/>
            <p:nvPr/>
          </p:nvCxnSpPr>
          <p:spPr>
            <a:xfrm rot="10800000">
              <a:off x="378666" y="2048468"/>
              <a:ext cx="0" cy="142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41" name="Google Shape;862;p83">
              <a:extLst>
                <a:ext uri="{FF2B5EF4-FFF2-40B4-BE49-F238E27FC236}">
                  <a16:creationId xmlns:a16="http://schemas.microsoft.com/office/drawing/2014/main" id="{9D5D3F85-DCF7-D04C-9763-DD97617C13A8}"/>
                </a:ext>
              </a:extLst>
            </p:cNvPr>
            <p:cNvSpPr txBox="1"/>
            <p:nvPr/>
          </p:nvSpPr>
          <p:spPr>
            <a:xfrm>
              <a:off x="972506" y="3551157"/>
              <a:ext cx="920865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NUM_PE</a:t>
              </a:r>
              <a:endParaRPr lang="en-US" sz="2000" dirty="0"/>
            </a:p>
          </p:txBody>
        </p:sp>
        <p:sp>
          <p:nvSpPr>
            <p:cNvPr id="142" name="Google Shape;863;p83">
              <a:extLst>
                <a:ext uri="{FF2B5EF4-FFF2-40B4-BE49-F238E27FC236}">
                  <a16:creationId xmlns:a16="http://schemas.microsoft.com/office/drawing/2014/main" id="{D4F27E90-3FB3-9C45-9555-6D39C5388C33}"/>
                </a:ext>
              </a:extLst>
            </p:cNvPr>
            <p:cNvSpPr txBox="1"/>
            <p:nvPr/>
          </p:nvSpPr>
          <p:spPr>
            <a:xfrm rot="16200000">
              <a:off x="-365304" y="2560518"/>
              <a:ext cx="1138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Performance</a:t>
              </a:r>
              <a:endParaRPr sz="2000" dirty="0"/>
            </a:p>
          </p:txBody>
        </p:sp>
        <p:sp>
          <p:nvSpPr>
            <p:cNvPr id="143" name="Google Shape;864;p83">
              <a:extLst>
                <a:ext uri="{FF2B5EF4-FFF2-40B4-BE49-F238E27FC236}">
                  <a16:creationId xmlns:a16="http://schemas.microsoft.com/office/drawing/2014/main" id="{44BA8299-1C1F-6744-B623-766514CCED73}"/>
                </a:ext>
              </a:extLst>
            </p:cNvPr>
            <p:cNvSpPr txBox="1"/>
            <p:nvPr/>
          </p:nvSpPr>
          <p:spPr>
            <a:xfrm>
              <a:off x="859722" y="3038182"/>
              <a:ext cx="1503815" cy="276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W=32</a:t>
              </a:r>
              <a:endParaRPr sz="2000" dirty="0"/>
            </a:p>
          </p:txBody>
        </p:sp>
        <p:sp>
          <p:nvSpPr>
            <p:cNvPr id="144" name="Google Shape;865;p83">
              <a:extLst>
                <a:ext uri="{FF2B5EF4-FFF2-40B4-BE49-F238E27FC236}">
                  <a16:creationId xmlns:a16="http://schemas.microsoft.com/office/drawing/2014/main" id="{A71C79ED-01DE-A24E-BE54-DA1AB4C70925}"/>
                </a:ext>
              </a:extLst>
            </p:cNvPr>
            <p:cNvSpPr txBox="1"/>
            <p:nvPr/>
          </p:nvSpPr>
          <p:spPr>
            <a:xfrm>
              <a:off x="1144961" y="2701907"/>
              <a:ext cx="1614272" cy="2600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W=16</a:t>
              </a:r>
              <a:endParaRPr sz="2000" dirty="0"/>
            </a:p>
          </p:txBody>
        </p:sp>
        <p:sp>
          <p:nvSpPr>
            <p:cNvPr id="145" name="Google Shape;866;p83">
              <a:extLst>
                <a:ext uri="{FF2B5EF4-FFF2-40B4-BE49-F238E27FC236}">
                  <a16:creationId xmlns:a16="http://schemas.microsoft.com/office/drawing/2014/main" id="{66EFD82D-EA5B-514D-A77C-D89C2263DA2A}"/>
                </a:ext>
              </a:extLst>
            </p:cNvPr>
            <p:cNvSpPr txBox="1"/>
            <p:nvPr/>
          </p:nvSpPr>
          <p:spPr>
            <a:xfrm>
              <a:off x="1462038" y="2365624"/>
              <a:ext cx="1448813" cy="260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r>
                <a:rPr lang="en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W=8</a:t>
              </a:r>
              <a:endParaRPr sz="2000" dirty="0"/>
            </a:p>
          </p:txBody>
        </p:sp>
        <p:pic>
          <p:nvPicPr>
            <p:cNvPr id="146" name="Google Shape;867;p83">
              <a:extLst>
                <a:ext uri="{FF2B5EF4-FFF2-40B4-BE49-F238E27FC236}">
                  <a16:creationId xmlns:a16="http://schemas.microsoft.com/office/drawing/2014/main" id="{837B2E5D-9E3E-A643-87DF-9D6483BE34A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299" y="2324288"/>
              <a:ext cx="1721259" cy="1026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B00CE70-9616-1D42-84CD-E55665FA61A1}"/>
              </a:ext>
            </a:extLst>
          </p:cNvPr>
          <p:cNvSpPr/>
          <p:nvPr/>
        </p:nvSpPr>
        <p:spPr>
          <a:xfrm>
            <a:off x="1011987" y="2165366"/>
            <a:ext cx="428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A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en-US" dirty="0">
                <a:solidFill>
                  <a:srgbClr val="AFA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dirty="0">
                <a:solidFill>
                  <a:srgbClr val="CD79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CD79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CD79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CD79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]:</a:t>
            </a:r>
          </a:p>
          <a:p>
            <a:r>
              <a:rPr lang="en-US" dirty="0">
                <a:solidFill>
                  <a:srgbClr val="8787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AFA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NUM_PE = BANDWIDTH / 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552857-A327-7B4B-84F7-A557ADF3368F}"/>
              </a:ext>
            </a:extLst>
          </p:cNvPr>
          <p:cNvSpPr/>
          <p:nvPr/>
        </p:nvSpPr>
        <p:spPr>
          <a:xfrm>
            <a:off x="959073" y="2713008"/>
            <a:ext cx="427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xo, xi = s[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psum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(x, </a:t>
            </a:r>
            <a:r>
              <a:rPr lang="en-US" altLang="zh-TW" dirty="0">
                <a:latin typeface="Calibri" panose="020F0502020204030204" pitchFamily="34" charset="0"/>
                <a:cs typeface="Calibri" panose="020F0502020204030204" pitchFamily="34" charset="0"/>
              </a:rPr>
              <a:t>NUM_PE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>
                <a:solidFill>
                  <a:srgbClr val="33BB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psum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unroll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(xi)</a:t>
            </a:r>
            <a:endParaRPr lang="en-US" dirty="0">
              <a:solidFill>
                <a:srgbClr val="33BBC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2B69B9C-9F59-7C4C-A410-FEF0DF05CF9D}"/>
              </a:ext>
            </a:extLst>
          </p:cNvPr>
          <p:cNvSpPr/>
          <p:nvPr/>
        </p:nvSpPr>
        <p:spPr>
          <a:xfrm>
            <a:off x="957418" y="3251747"/>
            <a:ext cx="4277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quantize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local_A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hcl.Fixed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(W))</a:t>
            </a:r>
            <a:endParaRPr lang="en-US" dirty="0">
              <a:solidFill>
                <a:srgbClr val="33BBC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1FCFAC2-E388-2745-AE32-AD5AB6FCB59D}"/>
              </a:ext>
            </a:extLst>
          </p:cNvPr>
          <p:cNvSpPr/>
          <p:nvPr/>
        </p:nvSpPr>
        <p:spPr>
          <a:xfrm>
            <a:off x="955763" y="3520480"/>
            <a:ext cx="4277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s[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local_A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(NUM_PE)</a:t>
            </a:r>
            <a:endParaRPr lang="en-US" dirty="0">
              <a:solidFill>
                <a:srgbClr val="33BBC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23BD8FD-6CD0-A643-9D6A-383B7952446E}"/>
              </a:ext>
            </a:extLst>
          </p:cNvPr>
          <p:cNvSpPr txBox="1"/>
          <p:nvPr/>
        </p:nvSpPr>
        <p:spPr>
          <a:xfrm>
            <a:off x="143028" y="3533766"/>
            <a:ext cx="96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>
                <a:solidFill>
                  <a:srgbClr val="00B050"/>
                </a:solidFill>
                <a:latin typeface="Calibri"/>
              </a:rPr>
              <a:t>Memory 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F71AE78-D6CA-6342-85B8-6672EC7115B7}"/>
              </a:ext>
            </a:extLst>
          </p:cNvPr>
          <p:cNvSpPr txBox="1"/>
          <p:nvPr/>
        </p:nvSpPr>
        <p:spPr>
          <a:xfrm>
            <a:off x="147551" y="3263265"/>
            <a:ext cx="1011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>
                <a:solidFill>
                  <a:srgbClr val="FF0000"/>
                </a:solidFill>
                <a:latin typeface="Calibri"/>
              </a:rPr>
              <a:t>Data type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B4B373-773A-C843-9D94-561C6F6C57E2}"/>
              </a:ext>
            </a:extLst>
          </p:cNvPr>
          <p:cNvSpPr txBox="1"/>
          <p:nvPr/>
        </p:nvSpPr>
        <p:spPr>
          <a:xfrm>
            <a:off x="153765" y="2892875"/>
            <a:ext cx="962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>
                <a:solidFill>
                  <a:srgbClr val="0070C0"/>
                </a:solidFill>
                <a:latin typeface="Calibri"/>
              </a:rPr>
              <a:t>Compute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4B6623-A62A-9541-AE5C-C3713DE1FA0F}"/>
              </a:ext>
            </a:extLst>
          </p:cNvPr>
          <p:cNvGrpSpPr/>
          <p:nvPr/>
        </p:nvGrpSpPr>
        <p:grpSpPr>
          <a:xfrm>
            <a:off x="9852279" y="1989592"/>
            <a:ext cx="1233558" cy="2102325"/>
            <a:chOff x="9852279" y="1989592"/>
            <a:chExt cx="1233558" cy="2102325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3D9CA52C-AA6C-0A40-84E4-327D53AF3EBC}"/>
                </a:ext>
              </a:extLst>
            </p:cNvPr>
            <p:cNvSpPr/>
            <p:nvPr/>
          </p:nvSpPr>
          <p:spPr>
            <a:xfrm>
              <a:off x="9852279" y="1989592"/>
              <a:ext cx="218479" cy="2102325"/>
            </a:xfrm>
            <a:prstGeom prst="rightBrace">
              <a:avLst>
                <a:gd name="adj1" fmla="val 47020"/>
                <a:gd name="adj2" fmla="val 57106"/>
              </a:avLst>
            </a:prstGeom>
            <a:ln w="38100">
              <a:solidFill>
                <a:srgbClr val="0070C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6399B05-B130-B44F-AD85-D990F4C077BB}"/>
                </a:ext>
              </a:extLst>
            </p:cNvPr>
            <p:cNvSpPr txBox="1"/>
            <p:nvPr/>
          </p:nvSpPr>
          <p:spPr>
            <a:xfrm>
              <a:off x="10045167" y="3008007"/>
              <a:ext cx="104067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801" b="1" dirty="0">
                  <a:solidFill>
                    <a:srgbClr val="0070C0"/>
                  </a:solidFill>
                  <a:latin typeface="Calibri"/>
                </a:rPr>
                <a:t>NUM_PE</a:t>
              </a:r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6AA0ABCB-CADB-8844-A47E-C388B3E907EB}"/>
              </a:ext>
            </a:extLst>
          </p:cNvPr>
          <p:cNvSpPr txBox="1"/>
          <p:nvPr/>
        </p:nvSpPr>
        <p:spPr>
          <a:xfrm>
            <a:off x="9359512" y="3886726"/>
            <a:ext cx="420308" cy="369460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801" b="1" dirty="0">
                <a:solidFill>
                  <a:prstClr val="black"/>
                </a:solidFill>
                <a:latin typeface="Calibri"/>
              </a:rPr>
              <a:t>PE</a:t>
            </a:r>
          </a:p>
        </p:txBody>
      </p:sp>
      <p:cxnSp>
        <p:nvCxnSpPr>
          <p:cNvPr id="159" name="Curved Connector 158">
            <a:extLst>
              <a:ext uri="{FF2B5EF4-FFF2-40B4-BE49-F238E27FC236}">
                <a16:creationId xmlns:a16="http://schemas.microsoft.com/office/drawing/2014/main" id="{1F93B0A1-21BA-FE46-9DE7-3CE15B68F97B}"/>
              </a:ext>
            </a:extLst>
          </p:cNvPr>
          <p:cNvCxnSpPr>
            <a:cxnSpLocks/>
            <a:stCxn id="60" idx="3"/>
            <a:endCxn id="68" idx="1"/>
          </p:cNvCxnSpPr>
          <p:nvPr/>
        </p:nvCxnSpPr>
        <p:spPr>
          <a:xfrm>
            <a:off x="8044328" y="1767301"/>
            <a:ext cx="379849" cy="712759"/>
          </a:xfrm>
          <a:prstGeom prst="curvedConnector3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60" name="Curved Connector 159">
            <a:extLst>
              <a:ext uri="{FF2B5EF4-FFF2-40B4-BE49-F238E27FC236}">
                <a16:creationId xmlns:a16="http://schemas.microsoft.com/office/drawing/2014/main" id="{55579577-5328-184C-B774-AD3520A3A396}"/>
              </a:ext>
            </a:extLst>
          </p:cNvPr>
          <p:cNvCxnSpPr>
            <a:cxnSpLocks/>
            <a:stCxn id="60" idx="3"/>
            <a:endCxn id="106" idx="1"/>
          </p:cNvCxnSpPr>
          <p:nvPr/>
        </p:nvCxnSpPr>
        <p:spPr>
          <a:xfrm>
            <a:off x="8044328" y="1767301"/>
            <a:ext cx="381120" cy="2139540"/>
          </a:xfrm>
          <a:prstGeom prst="curvedConnector3">
            <a:avLst>
              <a:gd name="adj1" fmla="val -10826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7C1B2B-0D77-FB4C-96EA-9979D80160B5}"/>
              </a:ext>
            </a:extLst>
          </p:cNvPr>
          <p:cNvGrpSpPr/>
          <p:nvPr/>
        </p:nvGrpSpPr>
        <p:grpSpPr>
          <a:xfrm>
            <a:off x="8316992" y="1120362"/>
            <a:ext cx="394660" cy="413566"/>
            <a:chOff x="8316992" y="1107483"/>
            <a:chExt cx="394660" cy="41356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51B32C7-4C33-954D-A7ED-61AB9E84069D}"/>
                </a:ext>
              </a:extLst>
            </p:cNvPr>
            <p:cNvSpPr txBox="1"/>
            <p:nvPr/>
          </p:nvSpPr>
          <p:spPr>
            <a:xfrm>
              <a:off x="8316992" y="1107483"/>
              <a:ext cx="39466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801" b="1" dirty="0">
                  <a:solidFill>
                    <a:srgbClr val="FF0000"/>
                  </a:solidFill>
                  <a:latin typeface="Calibri"/>
                </a:rPr>
                <a:t>W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843E867-D805-924A-9F58-7B7D2542B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4177" y="1517366"/>
              <a:ext cx="206427" cy="368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486450D-03BF-094B-A263-D54B49570A52}"/>
              </a:ext>
            </a:extLst>
          </p:cNvPr>
          <p:cNvCxnSpPr>
            <a:cxnSpLocks/>
            <a:stCxn id="158" idx="3"/>
            <a:endCxn id="162" idx="3"/>
          </p:cNvCxnSpPr>
          <p:nvPr/>
        </p:nvCxnSpPr>
        <p:spPr>
          <a:xfrm flipV="1">
            <a:off x="9779820" y="3829560"/>
            <a:ext cx="403589" cy="24189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18A24EBC-20E8-CB46-B79F-5767CC886D4E}"/>
              </a:ext>
            </a:extLst>
          </p:cNvPr>
          <p:cNvSpPr/>
          <p:nvPr/>
        </p:nvSpPr>
        <p:spPr>
          <a:xfrm>
            <a:off x="10138269" y="3580338"/>
            <a:ext cx="308236" cy="291982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r>
              <a:rPr lang="en-US" sz="2800" kern="0" dirty="0">
                <a:solidFill>
                  <a:prstClr val="black"/>
                </a:solidFill>
                <a:latin typeface="Calibri"/>
              </a:rPr>
              <a:t>+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789F9F8-12E4-5646-907A-FB9A77AF4997}"/>
              </a:ext>
            </a:extLst>
          </p:cNvPr>
          <p:cNvCxnSpPr>
            <a:cxnSpLocks/>
            <a:endCxn id="162" idx="6"/>
          </p:cNvCxnSpPr>
          <p:nvPr/>
        </p:nvCxnSpPr>
        <p:spPr>
          <a:xfrm flipH="1">
            <a:off x="10446505" y="3436413"/>
            <a:ext cx="206906" cy="28991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34F50D35-2872-2941-A409-50B28687208D}"/>
              </a:ext>
            </a:extLst>
          </p:cNvPr>
          <p:cNvSpPr txBox="1"/>
          <p:nvPr/>
        </p:nvSpPr>
        <p:spPr>
          <a:xfrm rot="18796120">
            <a:off x="6295799" y="2249811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BANDWIDTH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88F82D-5C06-B84A-8040-65EF2CB043D6}"/>
              </a:ext>
            </a:extLst>
          </p:cNvPr>
          <p:cNvCxnSpPr>
            <a:cxnSpLocks/>
            <a:stCxn id="59" idx="3"/>
            <a:endCxn id="60" idx="1"/>
          </p:cNvCxnSpPr>
          <p:nvPr/>
        </p:nvCxnSpPr>
        <p:spPr>
          <a:xfrm flipV="1">
            <a:off x="6444811" y="1767301"/>
            <a:ext cx="736477" cy="8142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02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18"/>
    </mc:Choice>
    <mc:Fallback xmlns="">
      <p:transition spd="slow" advTm="88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2" grpId="0"/>
      <p:bldP spid="4" grpId="0"/>
      <p:bldP spid="152" grpId="0"/>
      <p:bldP spid="153" grpId="0"/>
      <p:bldP spid="154" grpId="0"/>
      <p:bldP spid="155" grpId="0"/>
      <p:bldP spid="156" grpId="0"/>
      <p:bldP spid="1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90F3A0-41BE-B54F-85A5-9458114C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HeteroCL Compilation Flow</a:t>
            </a:r>
          </a:p>
        </p:txBody>
      </p:sp>
      <p:sp>
        <p:nvSpPr>
          <p:cNvPr id="225" name="Slide Number Placeholder 224">
            <a:extLst>
              <a:ext uri="{FF2B5EF4-FFF2-40B4-BE49-F238E27FC236}">
                <a16:creationId xmlns:a16="http://schemas.microsoft.com/office/drawing/2014/main" id="{F9FE9D5D-4989-AB46-83EA-0660F2A9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16</a:t>
            </a:fld>
            <a:endParaRPr lang="en-US"/>
          </a:p>
        </p:txBody>
      </p:sp>
      <p:sp>
        <p:nvSpPr>
          <p:cNvPr id="241" name="Google Shape;927;p89">
            <a:extLst>
              <a:ext uri="{FF2B5EF4-FFF2-40B4-BE49-F238E27FC236}">
                <a16:creationId xmlns:a16="http://schemas.microsoft.com/office/drawing/2014/main" id="{49F2730D-4245-764B-8ACC-C0C4BC7B5535}"/>
              </a:ext>
            </a:extLst>
          </p:cNvPr>
          <p:cNvSpPr txBox="1"/>
          <p:nvPr/>
        </p:nvSpPr>
        <p:spPr>
          <a:xfrm>
            <a:off x="1075859" y="1049790"/>
            <a:ext cx="137608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/>
            <a:r>
              <a:rPr lang="en" sz="2000" dirty="0">
                <a:solidFill>
                  <a:prstClr val="black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HeteroCL</a:t>
            </a:r>
            <a:endParaRPr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8" name="Google Shape;934;p89">
            <a:extLst>
              <a:ext uri="{FF2B5EF4-FFF2-40B4-BE49-F238E27FC236}">
                <a16:creationId xmlns:a16="http://schemas.microsoft.com/office/drawing/2014/main" id="{D59CA05E-76E5-9C4E-91A9-3665EB6D026D}"/>
              </a:ext>
            </a:extLst>
          </p:cNvPr>
          <p:cNvGrpSpPr/>
          <p:nvPr/>
        </p:nvGrpSpPr>
        <p:grpSpPr>
          <a:xfrm>
            <a:off x="658636" y="1469160"/>
            <a:ext cx="2250474" cy="1298404"/>
            <a:chOff x="69568" y="4355563"/>
            <a:chExt cx="1656233" cy="1233989"/>
          </a:xfrm>
        </p:grpSpPr>
        <p:sp>
          <p:nvSpPr>
            <p:cNvPr id="249" name="Google Shape;935;p89">
              <a:extLst>
                <a:ext uri="{FF2B5EF4-FFF2-40B4-BE49-F238E27FC236}">
                  <a16:creationId xmlns:a16="http://schemas.microsoft.com/office/drawing/2014/main" id="{5A8131F3-99E8-924F-B5CF-B57096E600AB}"/>
                </a:ext>
              </a:extLst>
            </p:cNvPr>
            <p:cNvSpPr/>
            <p:nvPr/>
          </p:nvSpPr>
          <p:spPr>
            <a:xfrm>
              <a:off x="81796" y="4355563"/>
              <a:ext cx="1644005" cy="121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B = </a:t>
              </a:r>
              <a:r>
                <a:rPr kumimoji="0" lang="e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h.compute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((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D7923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10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,), 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ourier"/>
                <a:cs typeface="Calibri" panose="020F0502020204030204" pitchFamily="34" charset="0"/>
                <a:sym typeface="Courier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  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AFAD24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lambda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 x: A[k] + 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D7923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2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)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ourier"/>
                <a:cs typeface="Calibri" panose="020F0502020204030204" pitchFamily="34" charset="0"/>
                <a:sym typeface="Courier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ourier"/>
                <a:cs typeface="Calibri" panose="020F0502020204030204" pitchFamily="34" charset="0"/>
                <a:sym typeface="Courier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s = </a:t>
              </a:r>
              <a:r>
                <a:rPr kumimoji="0" lang="e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h.create_schedule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()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ourier"/>
                <a:cs typeface="Calibri" panose="020F0502020204030204" pitchFamily="34" charset="0"/>
                <a:sym typeface="Courier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s[B].unroll(</a:t>
              </a:r>
              <a:r>
                <a:rPr kumimoji="0" lang="e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B.axis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[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D7923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0</a:t>
              </a:r>
              <a:r>
                <a:rPr kumimoji="0" lang="e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rPr>
                <a:t>])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ourier"/>
                <a:cs typeface="Calibri" panose="020F0502020204030204" pitchFamily="34" charset="0"/>
                <a:sym typeface="Courier"/>
              </a:endParaRPr>
            </a:p>
          </p:txBody>
        </p:sp>
        <p:sp>
          <p:nvSpPr>
            <p:cNvPr id="250" name="Google Shape;936;p89">
              <a:extLst>
                <a:ext uri="{FF2B5EF4-FFF2-40B4-BE49-F238E27FC236}">
                  <a16:creationId xmlns:a16="http://schemas.microsoft.com/office/drawing/2014/main" id="{BE914A9B-27E4-9E4A-9F94-0AF2CCB9E45A}"/>
                </a:ext>
              </a:extLst>
            </p:cNvPr>
            <p:cNvSpPr/>
            <p:nvPr/>
          </p:nvSpPr>
          <p:spPr>
            <a:xfrm>
              <a:off x="69568" y="4375585"/>
              <a:ext cx="1623542" cy="1213967"/>
            </a:xfrm>
            <a:prstGeom prst="foldedCorner">
              <a:avLst>
                <a:gd name="adj" fmla="val 21315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ourier"/>
                <a:cs typeface="Calibri" panose="020F0502020204030204" pitchFamily="34" charset="0"/>
                <a:sym typeface="Courier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C094C32-FAB5-F64D-A082-7D0D9D9686FA}"/>
              </a:ext>
            </a:extLst>
          </p:cNvPr>
          <p:cNvGrpSpPr/>
          <p:nvPr/>
        </p:nvGrpSpPr>
        <p:grpSpPr>
          <a:xfrm>
            <a:off x="254183" y="2767564"/>
            <a:ext cx="3069113" cy="2784357"/>
            <a:chOff x="2552003" y="1820798"/>
            <a:chExt cx="3069113" cy="2784357"/>
          </a:xfrm>
        </p:grpSpPr>
        <p:sp>
          <p:nvSpPr>
            <p:cNvPr id="251" name="Google Shape;940;p89">
              <a:extLst>
                <a:ext uri="{FF2B5EF4-FFF2-40B4-BE49-F238E27FC236}">
                  <a16:creationId xmlns:a16="http://schemas.microsoft.com/office/drawing/2014/main" id="{3F29F2DF-7660-C343-AEB0-BB5577A212CE}"/>
                </a:ext>
              </a:extLst>
            </p:cNvPr>
            <p:cNvSpPr txBox="1"/>
            <p:nvPr/>
          </p:nvSpPr>
          <p:spPr>
            <a:xfrm>
              <a:off x="2552003" y="4235855"/>
              <a:ext cx="3069113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Extended TVM/Halide IR</a:t>
              </a:r>
              <a:endParaRPr sz="20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52" name="Google Shape;941;p89">
              <a:extLst>
                <a:ext uri="{FF2B5EF4-FFF2-40B4-BE49-F238E27FC236}">
                  <a16:creationId xmlns:a16="http://schemas.microsoft.com/office/drawing/2014/main" id="{59F0CF34-7611-3245-9774-669E6A50CECF}"/>
                </a:ext>
              </a:extLst>
            </p:cNvPr>
            <p:cNvGrpSpPr/>
            <p:nvPr/>
          </p:nvGrpSpPr>
          <p:grpSpPr>
            <a:xfrm>
              <a:off x="2956456" y="2900747"/>
              <a:ext cx="2210530" cy="1295428"/>
              <a:chOff x="2077578" y="4377974"/>
              <a:chExt cx="1610914" cy="1179915"/>
            </a:xfrm>
          </p:grpSpPr>
          <p:sp>
            <p:nvSpPr>
              <p:cNvPr id="253" name="Google Shape;942;p89">
                <a:extLst>
                  <a:ext uri="{FF2B5EF4-FFF2-40B4-BE49-F238E27FC236}">
                    <a16:creationId xmlns:a16="http://schemas.microsoft.com/office/drawing/2014/main" id="{FE90BA91-6082-2D43-90D1-EE940F7F1558}"/>
                  </a:ext>
                </a:extLst>
              </p:cNvPr>
              <p:cNvSpPr/>
              <p:nvPr/>
            </p:nvSpPr>
            <p:spPr>
              <a:xfrm>
                <a:off x="2104290" y="4377974"/>
                <a:ext cx="1404086" cy="11574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ourier"/>
                    <a:cs typeface="Calibri" panose="020F0502020204030204" pitchFamily="34" charset="0"/>
                    <a:sym typeface="Courier"/>
                  </a:rPr>
                  <a:t>produce B {</a:t>
                </a:r>
                <a:endParaRPr kumimoji="0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ourier"/>
                    <a:cs typeface="Calibri" panose="020F0502020204030204" pitchFamily="34" charset="0"/>
                    <a:sym typeface="Courier"/>
                  </a:rPr>
                  <a:t>  unrolled (x, 0, 10) {</a:t>
                </a:r>
                <a:endParaRPr kumimoji="0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ourier"/>
                    <a:cs typeface="Calibri" panose="020F0502020204030204" pitchFamily="34" charset="0"/>
                    <a:sym typeface="Courier"/>
                  </a:rPr>
                  <a:t>    B[x] = (A[x] + 2)</a:t>
                </a:r>
                <a:endParaRPr kumimoji="0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ourier"/>
                    <a:cs typeface="Calibri" panose="020F0502020204030204" pitchFamily="34" charset="0"/>
                    <a:sym typeface="Courier"/>
                  </a:rPr>
                  <a:t>  }</a:t>
                </a:r>
                <a:endParaRPr kumimoji="0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ourier"/>
                    <a:cs typeface="Calibri" panose="020F0502020204030204" pitchFamily="34" charset="0"/>
                    <a:sym typeface="Courier"/>
                  </a:rPr>
                  <a:t>}</a:t>
                </a: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ourier"/>
                  <a:cs typeface="Calibri" panose="020F0502020204030204" pitchFamily="34" charset="0"/>
                  <a:sym typeface="Courier"/>
                </a:endParaRPr>
              </a:p>
            </p:txBody>
          </p:sp>
          <p:sp>
            <p:nvSpPr>
              <p:cNvPr id="254" name="Google Shape;943;p89">
                <a:extLst>
                  <a:ext uri="{FF2B5EF4-FFF2-40B4-BE49-F238E27FC236}">
                    <a16:creationId xmlns:a16="http://schemas.microsoft.com/office/drawing/2014/main" id="{8D51BBA5-A71B-A043-952D-6A16BE7BD12C}"/>
                  </a:ext>
                </a:extLst>
              </p:cNvPr>
              <p:cNvSpPr/>
              <p:nvPr/>
            </p:nvSpPr>
            <p:spPr>
              <a:xfrm>
                <a:off x="2077578" y="4414116"/>
                <a:ext cx="1610914" cy="1143773"/>
              </a:xfrm>
              <a:prstGeom prst="foldedCorner">
                <a:avLst>
                  <a:gd name="adj" fmla="val 21705"/>
                </a:avLst>
              </a:prstGeom>
              <a:noFill/>
              <a:ln w="28575" cap="flat" cmpd="sng">
                <a:solidFill>
                  <a:sysClr val="windowText" lastClr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Courier"/>
                  <a:cs typeface="Courier"/>
                  <a:sym typeface="Courier"/>
                </a:endParaRPr>
              </a:p>
            </p:txBody>
          </p:sp>
        </p:grpSp>
        <p:cxnSp>
          <p:nvCxnSpPr>
            <p:cNvPr id="257" name="Google Shape;952;p89">
              <a:extLst>
                <a:ext uri="{FF2B5EF4-FFF2-40B4-BE49-F238E27FC236}">
                  <a16:creationId xmlns:a16="http://schemas.microsoft.com/office/drawing/2014/main" id="{22AEDC06-D9F2-064E-9117-E574F014B217}"/>
                </a:ext>
              </a:extLst>
            </p:cNvPr>
            <p:cNvCxnSpPr>
              <a:cxnSpLocks/>
              <a:stCxn id="250" idx="2"/>
              <a:endCxn id="254" idx="0"/>
            </p:cNvCxnSpPr>
            <p:nvPr/>
          </p:nvCxnSpPr>
          <p:spPr>
            <a:xfrm>
              <a:off x="4059483" y="1820798"/>
              <a:ext cx="2238" cy="1119629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5ECAB962-A4E9-484F-AF72-05F39785698D}"/>
              </a:ext>
            </a:extLst>
          </p:cNvPr>
          <p:cNvGrpSpPr/>
          <p:nvPr/>
        </p:nvGrpSpPr>
        <p:grpSpPr>
          <a:xfrm>
            <a:off x="2869166" y="2095271"/>
            <a:ext cx="6163717" cy="2419796"/>
            <a:chOff x="2869166" y="2095271"/>
            <a:chExt cx="6163717" cy="2419796"/>
          </a:xfrm>
        </p:grpSpPr>
        <p:pic>
          <p:nvPicPr>
            <p:cNvPr id="235" name="Google Shape;921;p89">
              <a:extLst>
                <a:ext uri="{FF2B5EF4-FFF2-40B4-BE49-F238E27FC236}">
                  <a16:creationId xmlns:a16="http://schemas.microsoft.com/office/drawing/2014/main" id="{2F6A6BA3-B76C-C44E-8A94-74916F5A930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84458" y="2095271"/>
              <a:ext cx="1480356" cy="777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923;p89">
              <a:extLst>
                <a:ext uri="{FF2B5EF4-FFF2-40B4-BE49-F238E27FC236}">
                  <a16:creationId xmlns:a16="http://schemas.microsoft.com/office/drawing/2014/main" id="{A189B473-02F6-D943-A49F-69831EDE6268}"/>
                </a:ext>
              </a:extLst>
            </p:cNvPr>
            <p:cNvSpPr txBox="1"/>
            <p:nvPr/>
          </p:nvSpPr>
          <p:spPr>
            <a:xfrm>
              <a:off x="7377468" y="2709216"/>
              <a:ext cx="1655415" cy="612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Merlin C Compiler</a:t>
              </a:r>
              <a:endParaRPr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2" name="Google Shape;928;p89">
              <a:extLst>
                <a:ext uri="{FF2B5EF4-FFF2-40B4-BE49-F238E27FC236}">
                  <a16:creationId xmlns:a16="http://schemas.microsoft.com/office/drawing/2014/main" id="{F2D58710-D05C-384B-BC4F-DDD67A84CE53}"/>
                </a:ext>
              </a:extLst>
            </p:cNvPr>
            <p:cNvSpPr txBox="1"/>
            <p:nvPr/>
          </p:nvSpPr>
          <p:spPr>
            <a:xfrm>
              <a:off x="4286506" y="2849585"/>
              <a:ext cx="2301395" cy="317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General Back End</a:t>
              </a:r>
              <a:endParaRPr sz="2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6" name="Google Shape;951;p89">
              <a:extLst>
                <a:ext uri="{FF2B5EF4-FFF2-40B4-BE49-F238E27FC236}">
                  <a16:creationId xmlns:a16="http://schemas.microsoft.com/office/drawing/2014/main" id="{AABE04F0-2F20-C643-BE40-50E435F1203F}"/>
                </a:ext>
              </a:extLst>
            </p:cNvPr>
            <p:cNvCxnSpPr>
              <a:cxnSpLocks/>
              <a:stCxn id="254" idx="3"/>
              <a:endCxn id="242" idx="1"/>
            </p:cNvCxnSpPr>
            <p:nvPr/>
          </p:nvCxnSpPr>
          <p:spPr>
            <a:xfrm flipV="1">
              <a:off x="2869166" y="3008381"/>
              <a:ext cx="1417340" cy="1506686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1" name="Google Shape;956;p89">
              <a:extLst>
                <a:ext uri="{FF2B5EF4-FFF2-40B4-BE49-F238E27FC236}">
                  <a16:creationId xmlns:a16="http://schemas.microsoft.com/office/drawing/2014/main" id="{19F3F14F-531D-E649-9097-AC6028AD0F1B}"/>
                </a:ext>
              </a:extLst>
            </p:cNvPr>
            <p:cNvCxnSpPr>
              <a:cxnSpLocks/>
              <a:stCxn id="242" idx="3"/>
              <a:endCxn id="237" idx="1"/>
            </p:cNvCxnSpPr>
            <p:nvPr/>
          </p:nvCxnSpPr>
          <p:spPr>
            <a:xfrm>
              <a:off x="6587901" y="3008381"/>
              <a:ext cx="789567" cy="7001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0677C679-878D-BE45-942B-D56CBA81892F}"/>
              </a:ext>
            </a:extLst>
          </p:cNvPr>
          <p:cNvGrpSpPr/>
          <p:nvPr/>
        </p:nvGrpSpPr>
        <p:grpSpPr>
          <a:xfrm>
            <a:off x="2869166" y="641921"/>
            <a:ext cx="7695425" cy="3873146"/>
            <a:chOff x="2869166" y="641921"/>
            <a:chExt cx="7695425" cy="3873146"/>
          </a:xfrm>
        </p:grpSpPr>
        <p:cxnSp>
          <p:nvCxnSpPr>
            <p:cNvPr id="258" name="Google Shape;953;p89">
              <a:extLst>
                <a:ext uri="{FF2B5EF4-FFF2-40B4-BE49-F238E27FC236}">
                  <a16:creationId xmlns:a16="http://schemas.microsoft.com/office/drawing/2014/main" id="{671C59B5-5498-FD46-88D8-A556370D429A}"/>
                </a:ext>
              </a:extLst>
            </p:cNvPr>
            <p:cNvCxnSpPr>
              <a:cxnSpLocks/>
              <a:stCxn id="254" idx="3"/>
              <a:endCxn id="264" idx="1"/>
            </p:cNvCxnSpPr>
            <p:nvPr/>
          </p:nvCxnSpPr>
          <p:spPr>
            <a:xfrm flipV="1">
              <a:off x="2869166" y="1174439"/>
              <a:ext cx="842047" cy="3340628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4" name="Google Shape;928;p89">
              <a:extLst>
                <a:ext uri="{FF2B5EF4-FFF2-40B4-BE49-F238E27FC236}">
                  <a16:creationId xmlns:a16="http://schemas.microsoft.com/office/drawing/2014/main" id="{D238D8C2-6CD5-0F4B-B20A-105DCA02F099}"/>
                </a:ext>
              </a:extLst>
            </p:cNvPr>
            <p:cNvSpPr txBox="1"/>
            <p:nvPr/>
          </p:nvSpPr>
          <p:spPr>
            <a:xfrm>
              <a:off x="3711213" y="991259"/>
              <a:ext cx="3120889" cy="36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LLVM Code Generation</a:t>
              </a:r>
              <a:endParaRPr sz="2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5" name="Google Shape;958;p89">
              <a:extLst>
                <a:ext uri="{FF2B5EF4-FFF2-40B4-BE49-F238E27FC236}">
                  <a16:creationId xmlns:a16="http://schemas.microsoft.com/office/drawing/2014/main" id="{2B276DF9-B1A8-5C45-89EE-79EAB5F7E76C}"/>
                </a:ext>
              </a:extLst>
            </p:cNvPr>
            <p:cNvCxnSpPr>
              <a:cxnSpLocks/>
              <a:stCxn id="264" idx="3"/>
            </p:cNvCxnSpPr>
            <p:nvPr/>
          </p:nvCxnSpPr>
          <p:spPr>
            <a:xfrm>
              <a:off x="6832102" y="1174439"/>
              <a:ext cx="2297249" cy="23094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BD02AA29-CF21-7844-B144-B7DAAC6271D1}"/>
                </a:ext>
              </a:extLst>
            </p:cNvPr>
            <p:cNvGrpSpPr/>
            <p:nvPr/>
          </p:nvGrpSpPr>
          <p:grpSpPr>
            <a:xfrm>
              <a:off x="9275938" y="641921"/>
              <a:ext cx="1288653" cy="1112583"/>
              <a:chOff x="9670376" y="2762071"/>
              <a:chExt cx="972510" cy="969447"/>
            </a:xfrm>
          </p:grpSpPr>
          <p:sp>
            <p:nvSpPr>
              <p:cNvPr id="267" name="Rounded Rectangle 266">
                <a:extLst>
                  <a:ext uri="{FF2B5EF4-FFF2-40B4-BE49-F238E27FC236}">
                    <a16:creationId xmlns:a16="http://schemas.microsoft.com/office/drawing/2014/main" id="{88501BDE-147B-ED4C-AC45-D3BC1458A637}"/>
                  </a:ext>
                </a:extLst>
              </p:cNvPr>
              <p:cNvSpPr/>
              <p:nvPr/>
            </p:nvSpPr>
            <p:spPr>
              <a:xfrm>
                <a:off x="9841039" y="2929929"/>
                <a:ext cx="632805" cy="632547"/>
              </a:xfrm>
              <a:prstGeom prst="round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CPU</a:t>
                </a: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8756A86C-BFB5-424F-95C4-CF2EB70645FF}"/>
                  </a:ext>
                </a:extLst>
              </p:cNvPr>
              <p:cNvSpPr/>
              <p:nvPr/>
            </p:nvSpPr>
            <p:spPr>
              <a:xfrm>
                <a:off x="9942281" y="2762071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D4A0581-E02E-B24A-87DD-E25CCB3EF259}"/>
                  </a:ext>
                </a:extLst>
              </p:cNvPr>
              <p:cNvSpPr/>
              <p:nvPr/>
            </p:nvSpPr>
            <p:spPr>
              <a:xfrm>
                <a:off x="10336171" y="2765315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AB5ED79-B356-6349-B1BD-D24369951BE7}"/>
                  </a:ext>
                </a:extLst>
              </p:cNvPr>
              <p:cNvSpPr/>
              <p:nvPr/>
            </p:nvSpPr>
            <p:spPr>
              <a:xfrm>
                <a:off x="10072866" y="2762071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86D6E515-7BCF-E547-9709-530C564EF8F6}"/>
                  </a:ext>
                </a:extLst>
              </p:cNvPr>
              <p:cNvSpPr/>
              <p:nvPr/>
            </p:nvSpPr>
            <p:spPr>
              <a:xfrm>
                <a:off x="10211746" y="2765315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3383A729-8C8C-8B46-A901-39A7130FB82E}"/>
                  </a:ext>
                </a:extLst>
              </p:cNvPr>
              <p:cNvSpPr/>
              <p:nvPr/>
            </p:nvSpPr>
            <p:spPr>
              <a:xfrm>
                <a:off x="9942281" y="3562476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902436C-609B-BC49-8A16-F2C3FA6739F9}"/>
                  </a:ext>
                </a:extLst>
              </p:cNvPr>
              <p:cNvSpPr/>
              <p:nvPr/>
            </p:nvSpPr>
            <p:spPr>
              <a:xfrm>
                <a:off x="10336171" y="3565720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6679F5D5-E62C-C54D-9164-CC071A694DAF}"/>
                  </a:ext>
                </a:extLst>
              </p:cNvPr>
              <p:cNvSpPr/>
              <p:nvPr/>
            </p:nvSpPr>
            <p:spPr>
              <a:xfrm>
                <a:off x="10072866" y="3562476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6AA6CFD-5B53-664B-B196-3821D002C420}"/>
                  </a:ext>
                </a:extLst>
              </p:cNvPr>
              <p:cNvSpPr/>
              <p:nvPr/>
            </p:nvSpPr>
            <p:spPr>
              <a:xfrm>
                <a:off x="10211746" y="3565720"/>
                <a:ext cx="58687" cy="16579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467157BE-5352-E14D-AEB9-837FE8563AF2}"/>
                  </a:ext>
                </a:extLst>
              </p:cNvPr>
              <p:cNvGrpSpPr/>
              <p:nvPr/>
            </p:nvGrpSpPr>
            <p:grpSpPr>
              <a:xfrm rot="5400000">
                <a:off x="10332076" y="3161681"/>
                <a:ext cx="452577" cy="169042"/>
                <a:chOff x="10563000" y="3294430"/>
                <a:chExt cx="452577" cy="169042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2917BD8F-F86B-8F40-BBA3-D53B41A83329}"/>
                    </a:ext>
                  </a:extLst>
                </p:cNvPr>
                <p:cNvSpPr/>
                <p:nvPr/>
              </p:nvSpPr>
              <p:spPr>
                <a:xfrm>
                  <a:off x="10563000" y="3294430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75759C73-A9C0-D643-B9FE-81AEA4453551}"/>
                    </a:ext>
                  </a:extLst>
                </p:cNvPr>
                <p:cNvSpPr/>
                <p:nvPr/>
              </p:nvSpPr>
              <p:spPr>
                <a:xfrm>
                  <a:off x="10956890" y="3297674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B4982E62-611C-D240-A35E-DAA633EEAA69}"/>
                    </a:ext>
                  </a:extLst>
                </p:cNvPr>
                <p:cNvSpPr/>
                <p:nvPr/>
              </p:nvSpPr>
              <p:spPr>
                <a:xfrm>
                  <a:off x="10693585" y="3294430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3534FBDF-2D3E-5D4D-95AF-0A0A9E32BCB2}"/>
                    </a:ext>
                  </a:extLst>
                </p:cNvPr>
                <p:cNvSpPr/>
                <p:nvPr/>
              </p:nvSpPr>
              <p:spPr>
                <a:xfrm>
                  <a:off x="10832465" y="3297674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A3B7EEE3-046E-CF4C-BD6B-54A7FF8110CF}"/>
                  </a:ext>
                </a:extLst>
              </p:cNvPr>
              <p:cNvGrpSpPr/>
              <p:nvPr/>
            </p:nvGrpSpPr>
            <p:grpSpPr>
              <a:xfrm rot="5400000">
                <a:off x="9528608" y="3166305"/>
                <a:ext cx="452577" cy="169042"/>
                <a:chOff x="10563000" y="3294430"/>
                <a:chExt cx="452577" cy="169042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B6BFA77F-DC60-9942-9E90-3E99E5C1FB52}"/>
                    </a:ext>
                  </a:extLst>
                </p:cNvPr>
                <p:cNvSpPr/>
                <p:nvPr/>
              </p:nvSpPr>
              <p:spPr>
                <a:xfrm>
                  <a:off x="10563000" y="3294430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FE9AB035-B1B1-DA49-A59C-86CB2AC3F50F}"/>
                    </a:ext>
                  </a:extLst>
                </p:cNvPr>
                <p:cNvSpPr/>
                <p:nvPr/>
              </p:nvSpPr>
              <p:spPr>
                <a:xfrm>
                  <a:off x="10956890" y="3297674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6853D900-4D87-074C-A271-5BC1E84987CB}"/>
                    </a:ext>
                  </a:extLst>
                </p:cNvPr>
                <p:cNvSpPr/>
                <p:nvPr/>
              </p:nvSpPr>
              <p:spPr>
                <a:xfrm>
                  <a:off x="10693585" y="3294430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BCB85648-FAB0-944C-92E0-526DEAB7A4B7}"/>
                    </a:ext>
                  </a:extLst>
                </p:cNvPr>
                <p:cNvSpPr/>
                <p:nvPr/>
              </p:nvSpPr>
              <p:spPr>
                <a:xfrm>
                  <a:off x="10832465" y="3297674"/>
                  <a:ext cx="58687" cy="16579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6E077E-3E26-424D-961A-C925F48F36E6}"/>
              </a:ext>
            </a:extLst>
          </p:cNvPr>
          <p:cNvGrpSpPr/>
          <p:nvPr/>
        </p:nvGrpSpPr>
        <p:grpSpPr>
          <a:xfrm>
            <a:off x="3570456" y="2003832"/>
            <a:ext cx="5931624" cy="4602144"/>
            <a:chOff x="5483014" y="2627238"/>
            <a:chExt cx="6044718" cy="2982241"/>
          </a:xfrm>
        </p:grpSpPr>
        <p:sp>
          <p:nvSpPr>
            <p:cNvPr id="286" name="Rounded Rectangle 285">
              <a:extLst>
                <a:ext uri="{FF2B5EF4-FFF2-40B4-BE49-F238E27FC236}">
                  <a16:creationId xmlns:a16="http://schemas.microsoft.com/office/drawing/2014/main" id="{6DA0E4C2-D6E7-9746-BA62-2BD6498E1748}"/>
                </a:ext>
              </a:extLst>
            </p:cNvPr>
            <p:cNvSpPr/>
            <p:nvPr/>
          </p:nvSpPr>
          <p:spPr>
            <a:xfrm>
              <a:off x="5483014" y="2627238"/>
              <a:ext cx="6044718" cy="2982241"/>
            </a:xfrm>
            <a:prstGeom prst="roundRect">
              <a:avLst>
                <a:gd name="adj" fmla="val 6953"/>
              </a:avLst>
            </a:prstGeom>
            <a:noFill/>
            <a:ln w="38100" cap="flat" cmpd="sng" algn="ctr">
              <a:solidFill>
                <a:srgbClr val="232D4B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013C80F3-7C7B-2949-8C78-E8209B914B8B}"/>
                </a:ext>
              </a:extLst>
            </p:cNvPr>
            <p:cNvSpPr txBox="1"/>
            <p:nvPr/>
          </p:nvSpPr>
          <p:spPr>
            <a:xfrm>
              <a:off x="5891089" y="5235204"/>
              <a:ext cx="2673996" cy="35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HLS Code Gen</a:t>
              </a: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D5566164-2E14-4C4A-A96C-1B1D713E6CDF}"/>
              </a:ext>
            </a:extLst>
          </p:cNvPr>
          <p:cNvGrpSpPr/>
          <p:nvPr/>
        </p:nvGrpSpPr>
        <p:grpSpPr>
          <a:xfrm>
            <a:off x="9129351" y="1828670"/>
            <a:ext cx="2610406" cy="4577650"/>
            <a:chOff x="9129351" y="1828670"/>
            <a:chExt cx="2610406" cy="4577650"/>
          </a:xfrm>
        </p:grpSpPr>
        <p:pic>
          <p:nvPicPr>
            <p:cNvPr id="243" name="Google Shape;929;p89">
              <a:extLst>
                <a:ext uri="{FF2B5EF4-FFF2-40B4-BE49-F238E27FC236}">
                  <a16:creationId xmlns:a16="http://schemas.microsoft.com/office/drawing/2014/main" id="{A07DB36B-C4B7-804A-B2E7-EE577B8AAEA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0413" y="1828670"/>
              <a:ext cx="1612610" cy="1504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930;p89">
              <a:extLst>
                <a:ext uri="{FF2B5EF4-FFF2-40B4-BE49-F238E27FC236}">
                  <a16:creationId xmlns:a16="http://schemas.microsoft.com/office/drawing/2014/main" id="{4EE1A5BA-1ABA-834A-A9A5-FD8C88EC90F0}"/>
                </a:ext>
              </a:extLst>
            </p:cNvPr>
            <p:cNvSpPr txBox="1"/>
            <p:nvPr/>
          </p:nvSpPr>
          <p:spPr>
            <a:xfrm>
              <a:off x="9947049" y="3145336"/>
              <a:ext cx="1792708" cy="36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Cloud FPGAs</a:t>
              </a:r>
            </a:p>
          </p:txBody>
        </p:sp>
        <p:sp>
          <p:nvSpPr>
            <p:cNvPr id="247" name="Google Shape;933;p89">
              <a:extLst>
                <a:ext uri="{FF2B5EF4-FFF2-40B4-BE49-F238E27FC236}">
                  <a16:creationId xmlns:a16="http://schemas.microsoft.com/office/drawing/2014/main" id="{178D4131-2487-2843-9B7E-DF77801EA83D}"/>
                </a:ext>
              </a:extLst>
            </p:cNvPr>
            <p:cNvSpPr txBox="1"/>
            <p:nvPr/>
          </p:nvSpPr>
          <p:spPr>
            <a:xfrm>
              <a:off x="10071061" y="5670354"/>
              <a:ext cx="1612610" cy="735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-US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Embedded</a:t>
              </a:r>
              <a:r>
                <a:rPr lang="en-US" sz="2000" dirty="0">
                  <a:solidFill>
                    <a:prstClr val="black"/>
                  </a:solidFill>
                  <a:latin typeface="Calibri"/>
                  <a:sym typeface="Helvetica Neue"/>
                </a:rPr>
                <a:t> </a:t>
              </a:r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FPGAs</a:t>
              </a:r>
            </a:p>
          </p:txBody>
        </p:sp>
        <p:cxnSp>
          <p:nvCxnSpPr>
            <p:cNvPr id="263" name="Google Shape;958;p89">
              <a:extLst>
                <a:ext uri="{FF2B5EF4-FFF2-40B4-BE49-F238E27FC236}">
                  <a16:creationId xmlns:a16="http://schemas.microsoft.com/office/drawing/2014/main" id="{169B346F-1485-D04E-B14D-6AB8366C3BB2}"/>
                </a:ext>
              </a:extLst>
            </p:cNvPr>
            <p:cNvCxnSpPr>
              <a:cxnSpLocks/>
            </p:cNvCxnSpPr>
            <p:nvPr/>
          </p:nvCxnSpPr>
          <p:spPr>
            <a:xfrm>
              <a:off x="9129351" y="4153594"/>
              <a:ext cx="757683" cy="0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AD1FC8-849D-354C-8A6B-D02CBD80D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878" t="8203" r="25154" b="9909"/>
            <a:stretch/>
          </p:blipFill>
          <p:spPr>
            <a:xfrm>
              <a:off x="10197051" y="3611259"/>
              <a:ext cx="1207582" cy="109133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D7C825-3059-EA41-8053-57200FFC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40597" y="4682157"/>
              <a:ext cx="1012501" cy="988489"/>
            </a:xfrm>
            <a:prstGeom prst="rect">
              <a:avLst/>
            </a:prstGeom>
          </p:spPr>
        </p:pic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ACD81F30-8A6B-9648-9DA0-C6BDF1C9D2E7}"/>
              </a:ext>
            </a:extLst>
          </p:cNvPr>
          <p:cNvGrpSpPr/>
          <p:nvPr/>
        </p:nvGrpSpPr>
        <p:grpSpPr>
          <a:xfrm>
            <a:off x="2869166" y="3633762"/>
            <a:ext cx="6406771" cy="2866623"/>
            <a:chOff x="2869166" y="3633762"/>
            <a:chExt cx="6406771" cy="2866623"/>
          </a:xfrm>
        </p:grpSpPr>
        <p:sp>
          <p:nvSpPr>
            <p:cNvPr id="238" name="Google Shape;924;p89">
              <a:extLst>
                <a:ext uri="{FF2B5EF4-FFF2-40B4-BE49-F238E27FC236}">
                  <a16:creationId xmlns:a16="http://schemas.microsoft.com/office/drawing/2014/main" id="{3625C19D-3E63-5F42-BDD3-C262B0F284DB}"/>
                </a:ext>
              </a:extLst>
            </p:cNvPr>
            <p:cNvSpPr txBox="1"/>
            <p:nvPr/>
          </p:nvSpPr>
          <p:spPr>
            <a:xfrm>
              <a:off x="7175510" y="4645165"/>
              <a:ext cx="1431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 err="1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PolySA</a:t>
              </a:r>
              <a:endParaRPr sz="2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0" name="Google Shape;926;p89">
              <a:extLst>
                <a:ext uri="{FF2B5EF4-FFF2-40B4-BE49-F238E27FC236}">
                  <a16:creationId xmlns:a16="http://schemas.microsoft.com/office/drawing/2014/main" id="{25190970-4178-FE4E-B0B5-EE2D03A6C916}"/>
                </a:ext>
              </a:extLst>
            </p:cNvPr>
            <p:cNvSpPr txBox="1"/>
            <p:nvPr/>
          </p:nvSpPr>
          <p:spPr>
            <a:xfrm>
              <a:off x="7185840" y="6184267"/>
              <a:ext cx="1431600" cy="316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SODA</a:t>
              </a:r>
              <a:endParaRPr sz="2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9" name="Google Shape;954;p89">
              <a:extLst>
                <a:ext uri="{FF2B5EF4-FFF2-40B4-BE49-F238E27FC236}">
                  <a16:creationId xmlns:a16="http://schemas.microsoft.com/office/drawing/2014/main" id="{A6EBA43E-356C-ED4B-89F7-84B0A5E94AB0}"/>
                </a:ext>
              </a:extLst>
            </p:cNvPr>
            <p:cNvCxnSpPr>
              <a:cxnSpLocks/>
              <a:stCxn id="255" idx="3"/>
            </p:cNvCxnSpPr>
            <p:nvPr/>
          </p:nvCxnSpPr>
          <p:spPr>
            <a:xfrm>
              <a:off x="5943359" y="5127410"/>
              <a:ext cx="644249" cy="869110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0" name="Google Shape;955;p89">
              <a:extLst>
                <a:ext uri="{FF2B5EF4-FFF2-40B4-BE49-F238E27FC236}">
                  <a16:creationId xmlns:a16="http://schemas.microsoft.com/office/drawing/2014/main" id="{4AB12EEE-B345-AB4C-9329-3039F44D280A}"/>
                </a:ext>
              </a:extLst>
            </p:cNvPr>
            <p:cNvCxnSpPr>
              <a:cxnSpLocks/>
              <a:stCxn id="255" idx="3"/>
            </p:cNvCxnSpPr>
            <p:nvPr/>
          </p:nvCxnSpPr>
          <p:spPr>
            <a:xfrm flipV="1">
              <a:off x="5943359" y="4093219"/>
              <a:ext cx="709481" cy="1034191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5" name="Google Shape;949;p89">
              <a:extLst>
                <a:ext uri="{FF2B5EF4-FFF2-40B4-BE49-F238E27FC236}">
                  <a16:creationId xmlns:a16="http://schemas.microsoft.com/office/drawing/2014/main" id="{E5A0C897-7DBD-544A-9B04-C9C959A8307B}"/>
                </a:ext>
              </a:extLst>
            </p:cNvPr>
            <p:cNvSpPr txBox="1"/>
            <p:nvPr/>
          </p:nvSpPr>
          <p:spPr>
            <a:xfrm>
              <a:off x="3913448" y="4866821"/>
              <a:ext cx="2029911" cy="521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/>
              <a:r>
                <a:rPr lang="en" sz="2000" dirty="0">
                  <a:solidFill>
                    <a:prstClr val="black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Spatial Architectures</a:t>
              </a:r>
              <a:endParaRPr sz="2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2" name="Google Shape;957;p89">
              <a:extLst>
                <a:ext uri="{FF2B5EF4-FFF2-40B4-BE49-F238E27FC236}">
                  <a16:creationId xmlns:a16="http://schemas.microsoft.com/office/drawing/2014/main" id="{967ED500-5567-D44C-B4F8-1AE5EC91FA0B}"/>
                </a:ext>
              </a:extLst>
            </p:cNvPr>
            <p:cNvCxnSpPr>
              <a:cxnSpLocks/>
              <a:stCxn id="254" idx="3"/>
              <a:endCxn id="255" idx="1"/>
            </p:cNvCxnSpPr>
            <p:nvPr/>
          </p:nvCxnSpPr>
          <p:spPr>
            <a:xfrm>
              <a:off x="2869166" y="4515067"/>
              <a:ext cx="1044282" cy="612343"/>
            </a:xfrm>
            <a:prstGeom prst="straightConnector1">
              <a:avLst/>
            </a:prstGeom>
            <a:noFill/>
            <a:ln w="76200" cap="flat" cmpd="sng">
              <a:solidFill>
                <a:srgbClr val="44546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5F92441E-BE80-0B48-ADE5-C2B8B5B91DA5}"/>
                </a:ext>
              </a:extLst>
            </p:cNvPr>
            <p:cNvGrpSpPr/>
            <p:nvPr/>
          </p:nvGrpSpPr>
          <p:grpSpPr>
            <a:xfrm>
              <a:off x="6854717" y="3633762"/>
              <a:ext cx="1904605" cy="973877"/>
              <a:chOff x="3914546" y="3757714"/>
              <a:chExt cx="4134485" cy="2630404"/>
            </a:xfrm>
          </p:grpSpPr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CB7D6C24-6F23-CA4E-ACCF-77D78576D83B}"/>
                  </a:ext>
                </a:extLst>
              </p:cNvPr>
              <p:cNvGrpSpPr/>
              <p:nvPr/>
            </p:nvGrpSpPr>
            <p:grpSpPr>
              <a:xfrm>
                <a:off x="4814060" y="4284274"/>
                <a:ext cx="3218617" cy="2103844"/>
                <a:chOff x="3721658" y="4776086"/>
                <a:chExt cx="1892551" cy="1237063"/>
              </a:xfrm>
            </p:grpSpPr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09545C05-1788-F44D-91D2-D1996E1CBDC0}"/>
                    </a:ext>
                  </a:extLst>
                </p:cNvPr>
                <p:cNvSpPr/>
                <p:nvPr/>
              </p:nvSpPr>
              <p:spPr>
                <a:xfrm>
                  <a:off x="3721658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95DFA6F7-4773-D249-AC28-67B769F15391}"/>
                    </a:ext>
                  </a:extLst>
                </p:cNvPr>
                <p:cNvSpPr/>
                <p:nvPr/>
              </p:nvSpPr>
              <p:spPr>
                <a:xfrm>
                  <a:off x="4220140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1CBD3B4F-F21A-7A4F-A1EA-BB9EC264BEC9}"/>
                    </a:ext>
                  </a:extLst>
                </p:cNvPr>
                <p:cNvCxnSpPr>
                  <a:cxnSpLocks/>
                  <a:stCxn id="316" idx="3"/>
                  <a:endCxn id="317" idx="1"/>
                </p:cNvCxnSpPr>
                <p:nvPr/>
              </p:nvCxnSpPr>
              <p:spPr>
                <a:xfrm>
                  <a:off x="4118765" y="5198542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37E2361C-20CE-3F4A-8794-7B6EA88B7652}"/>
                    </a:ext>
                  </a:extLst>
                </p:cNvPr>
                <p:cNvSpPr/>
                <p:nvPr/>
              </p:nvSpPr>
              <p:spPr>
                <a:xfrm>
                  <a:off x="3721658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45364ADD-60CA-A741-8E9B-5A985322FB35}"/>
                    </a:ext>
                  </a:extLst>
                </p:cNvPr>
                <p:cNvSpPr/>
                <p:nvPr/>
              </p:nvSpPr>
              <p:spPr>
                <a:xfrm>
                  <a:off x="4220140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CFD596ED-763D-D040-A373-97F057C6CECE}"/>
                    </a:ext>
                  </a:extLst>
                </p:cNvPr>
                <p:cNvCxnSpPr>
                  <a:cxnSpLocks/>
                  <a:stCxn id="319" idx="3"/>
                  <a:endCxn id="320" idx="1"/>
                </p:cNvCxnSpPr>
                <p:nvPr/>
              </p:nvCxnSpPr>
              <p:spPr>
                <a:xfrm>
                  <a:off x="4118765" y="5553039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701B6A37-B68B-9B43-B8C3-B22F2DA30158}"/>
                    </a:ext>
                  </a:extLst>
                </p:cNvPr>
                <p:cNvSpPr/>
                <p:nvPr/>
              </p:nvSpPr>
              <p:spPr>
                <a:xfrm>
                  <a:off x="3721658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7BF07CF0-C96B-BD49-AB13-F066725CDDCA}"/>
                    </a:ext>
                  </a:extLst>
                </p:cNvPr>
                <p:cNvSpPr/>
                <p:nvPr/>
              </p:nvSpPr>
              <p:spPr>
                <a:xfrm>
                  <a:off x="4220140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389D1DB0-B893-404E-A164-4DFAADE2264D}"/>
                    </a:ext>
                  </a:extLst>
                </p:cNvPr>
                <p:cNvCxnSpPr>
                  <a:cxnSpLocks/>
                  <a:stCxn id="322" idx="3"/>
                  <a:endCxn id="323" idx="1"/>
                </p:cNvCxnSpPr>
                <p:nvPr/>
              </p:nvCxnSpPr>
              <p:spPr>
                <a:xfrm>
                  <a:off x="4118765" y="5907536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A25329C0-5116-2545-930A-D40AC2451227}"/>
                    </a:ext>
                  </a:extLst>
                </p:cNvPr>
                <p:cNvCxnSpPr>
                  <a:cxnSpLocks/>
                  <a:stCxn id="319" idx="2"/>
                  <a:endCxn id="322" idx="0"/>
                </p:cNvCxnSpPr>
                <p:nvPr/>
              </p:nvCxnSpPr>
              <p:spPr>
                <a:xfrm>
                  <a:off x="3920212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7C2AAD6A-2536-E14B-A1CA-982BD595766F}"/>
                    </a:ext>
                  </a:extLst>
                </p:cNvPr>
                <p:cNvCxnSpPr>
                  <a:cxnSpLocks/>
                  <a:stCxn id="320" idx="2"/>
                  <a:endCxn id="323" idx="0"/>
                </p:cNvCxnSpPr>
                <p:nvPr/>
              </p:nvCxnSpPr>
              <p:spPr>
                <a:xfrm>
                  <a:off x="4418694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E820C89E-3AEF-0042-BECB-0DA294D03AEA}"/>
                    </a:ext>
                  </a:extLst>
                </p:cNvPr>
                <p:cNvCxnSpPr>
                  <a:cxnSpLocks/>
                  <a:stCxn id="316" idx="2"/>
                  <a:endCxn id="319" idx="0"/>
                </p:cNvCxnSpPr>
                <p:nvPr/>
              </p:nvCxnSpPr>
              <p:spPr>
                <a:xfrm>
                  <a:off x="3920212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A6B227C4-E11C-F14B-8356-A6293CEB0EE5}"/>
                    </a:ext>
                  </a:extLst>
                </p:cNvPr>
                <p:cNvCxnSpPr>
                  <a:cxnSpLocks/>
                  <a:stCxn id="317" idx="2"/>
                  <a:endCxn id="320" idx="0"/>
                </p:cNvCxnSpPr>
                <p:nvPr/>
              </p:nvCxnSpPr>
              <p:spPr>
                <a:xfrm>
                  <a:off x="4418694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49C645E1-47E4-6E4B-9D96-FAB0095C7DD4}"/>
                    </a:ext>
                  </a:extLst>
                </p:cNvPr>
                <p:cNvSpPr/>
                <p:nvPr/>
              </p:nvSpPr>
              <p:spPr>
                <a:xfrm>
                  <a:off x="3721658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96FCFEAD-1625-194E-BA7F-EE3BCE8804F9}"/>
                    </a:ext>
                  </a:extLst>
                </p:cNvPr>
                <p:cNvSpPr/>
                <p:nvPr/>
              </p:nvSpPr>
              <p:spPr>
                <a:xfrm>
                  <a:off x="4220140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21B3D9DC-E469-3C43-B344-372FEDD4CFD6}"/>
                    </a:ext>
                  </a:extLst>
                </p:cNvPr>
                <p:cNvCxnSpPr>
                  <a:cxnSpLocks/>
                  <a:stCxn id="329" idx="3"/>
                  <a:endCxn id="330" idx="1"/>
                </p:cNvCxnSpPr>
                <p:nvPr/>
              </p:nvCxnSpPr>
              <p:spPr>
                <a:xfrm>
                  <a:off x="4118765" y="4881700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C1BF791A-274E-B949-B7A7-DB6A8645E5E1}"/>
                    </a:ext>
                  </a:extLst>
                </p:cNvPr>
                <p:cNvCxnSpPr>
                  <a:cxnSpLocks/>
                  <a:stCxn id="329" idx="2"/>
                  <a:endCxn id="316" idx="0"/>
                </p:cNvCxnSpPr>
                <p:nvPr/>
              </p:nvCxnSpPr>
              <p:spPr>
                <a:xfrm>
                  <a:off x="3920212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0B4FBD6B-A2DC-2A4A-83CD-875E45ED8B98}"/>
                    </a:ext>
                  </a:extLst>
                </p:cNvPr>
                <p:cNvCxnSpPr>
                  <a:cxnSpLocks/>
                  <a:stCxn id="330" idx="2"/>
                  <a:endCxn id="317" idx="0"/>
                </p:cNvCxnSpPr>
                <p:nvPr/>
              </p:nvCxnSpPr>
              <p:spPr>
                <a:xfrm>
                  <a:off x="4418694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AF186379-036B-4146-9B6D-30B3FF4815A0}"/>
                    </a:ext>
                  </a:extLst>
                </p:cNvPr>
                <p:cNvSpPr/>
                <p:nvPr/>
              </p:nvSpPr>
              <p:spPr>
                <a:xfrm>
                  <a:off x="4718621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0076D824-B683-494D-87DD-AC051AE0D6A5}"/>
                    </a:ext>
                  </a:extLst>
                </p:cNvPr>
                <p:cNvCxnSpPr>
                  <a:cxnSpLocks/>
                  <a:endCxn id="334" idx="1"/>
                </p:cNvCxnSpPr>
                <p:nvPr/>
              </p:nvCxnSpPr>
              <p:spPr>
                <a:xfrm>
                  <a:off x="4617246" y="5198542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8AF0CFC3-DBAC-F149-8BF4-4774EE932B61}"/>
                    </a:ext>
                  </a:extLst>
                </p:cNvPr>
                <p:cNvSpPr/>
                <p:nvPr/>
              </p:nvSpPr>
              <p:spPr>
                <a:xfrm>
                  <a:off x="4718621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1A826B56-712B-9849-9073-4CFECC21BA9F}"/>
                    </a:ext>
                  </a:extLst>
                </p:cNvPr>
                <p:cNvCxnSpPr>
                  <a:cxnSpLocks/>
                  <a:endCxn id="336" idx="1"/>
                </p:cNvCxnSpPr>
                <p:nvPr/>
              </p:nvCxnSpPr>
              <p:spPr>
                <a:xfrm>
                  <a:off x="4617246" y="5553039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BF0B63A1-869E-AD49-B4AE-45A95663CB61}"/>
                    </a:ext>
                  </a:extLst>
                </p:cNvPr>
                <p:cNvSpPr/>
                <p:nvPr/>
              </p:nvSpPr>
              <p:spPr>
                <a:xfrm>
                  <a:off x="4718621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EA0EF1D5-9E39-7C4A-B530-4D5EB8CE280E}"/>
                    </a:ext>
                  </a:extLst>
                </p:cNvPr>
                <p:cNvCxnSpPr>
                  <a:cxnSpLocks/>
                  <a:endCxn id="338" idx="1"/>
                </p:cNvCxnSpPr>
                <p:nvPr/>
              </p:nvCxnSpPr>
              <p:spPr>
                <a:xfrm>
                  <a:off x="4617246" y="5907536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B2A56929-DC5E-F945-A83D-C166893280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693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A84ABF81-9A8D-BA46-9FC0-4E4D054D9542}"/>
                    </a:ext>
                  </a:extLst>
                </p:cNvPr>
                <p:cNvCxnSpPr>
                  <a:cxnSpLocks/>
                  <a:stCxn id="336" idx="2"/>
                  <a:endCxn id="338" idx="0"/>
                </p:cNvCxnSpPr>
                <p:nvPr/>
              </p:nvCxnSpPr>
              <p:spPr>
                <a:xfrm>
                  <a:off x="4917175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E63946C7-478C-164A-B4DE-65BD6405C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693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ABF38A48-7A4B-8A45-B699-2E1F03D45306}"/>
                    </a:ext>
                  </a:extLst>
                </p:cNvPr>
                <p:cNvCxnSpPr>
                  <a:cxnSpLocks/>
                  <a:stCxn id="334" idx="2"/>
                  <a:endCxn id="336" idx="0"/>
                </p:cNvCxnSpPr>
                <p:nvPr/>
              </p:nvCxnSpPr>
              <p:spPr>
                <a:xfrm>
                  <a:off x="4917175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9AC23A76-F785-F848-8E43-59202DC04537}"/>
                    </a:ext>
                  </a:extLst>
                </p:cNvPr>
                <p:cNvSpPr/>
                <p:nvPr/>
              </p:nvSpPr>
              <p:spPr>
                <a:xfrm>
                  <a:off x="4718621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45EB2E6E-092F-CF47-894C-9B4693C0E725}"/>
                    </a:ext>
                  </a:extLst>
                </p:cNvPr>
                <p:cNvCxnSpPr>
                  <a:cxnSpLocks/>
                  <a:endCxn id="344" idx="1"/>
                </p:cNvCxnSpPr>
                <p:nvPr/>
              </p:nvCxnSpPr>
              <p:spPr>
                <a:xfrm>
                  <a:off x="4617246" y="4881700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43F549E8-13D2-9C4C-96B2-E6EBCA8C01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693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B98189B0-2FEF-BC49-B3BC-106F87FDE402}"/>
                    </a:ext>
                  </a:extLst>
                </p:cNvPr>
                <p:cNvCxnSpPr>
                  <a:cxnSpLocks/>
                  <a:stCxn id="344" idx="2"/>
                  <a:endCxn id="334" idx="0"/>
                </p:cNvCxnSpPr>
                <p:nvPr/>
              </p:nvCxnSpPr>
              <p:spPr>
                <a:xfrm>
                  <a:off x="4917175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C24157CD-2363-154E-A9B6-F08804C193A8}"/>
                    </a:ext>
                  </a:extLst>
                </p:cNvPr>
                <p:cNvSpPr/>
                <p:nvPr/>
              </p:nvSpPr>
              <p:spPr>
                <a:xfrm>
                  <a:off x="5217102" y="5092928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F044D380-2A22-8444-B90B-75CE6401405F}"/>
                    </a:ext>
                  </a:extLst>
                </p:cNvPr>
                <p:cNvCxnSpPr>
                  <a:cxnSpLocks/>
                  <a:endCxn id="348" idx="1"/>
                </p:cNvCxnSpPr>
                <p:nvPr/>
              </p:nvCxnSpPr>
              <p:spPr>
                <a:xfrm>
                  <a:off x="5115727" y="5198542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B11576A0-2884-004D-90C0-D9A65FD1EBD8}"/>
                    </a:ext>
                  </a:extLst>
                </p:cNvPr>
                <p:cNvSpPr/>
                <p:nvPr/>
              </p:nvSpPr>
              <p:spPr>
                <a:xfrm>
                  <a:off x="5217102" y="5447425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64323701-A6B5-C044-82C1-B2A793037CD6}"/>
                    </a:ext>
                  </a:extLst>
                </p:cNvPr>
                <p:cNvCxnSpPr>
                  <a:cxnSpLocks/>
                  <a:endCxn id="350" idx="1"/>
                </p:cNvCxnSpPr>
                <p:nvPr/>
              </p:nvCxnSpPr>
              <p:spPr>
                <a:xfrm>
                  <a:off x="5115727" y="5553039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A8DEE0A5-C915-9C44-9941-4F40E59D54A9}"/>
                    </a:ext>
                  </a:extLst>
                </p:cNvPr>
                <p:cNvSpPr/>
                <p:nvPr/>
              </p:nvSpPr>
              <p:spPr>
                <a:xfrm>
                  <a:off x="5217102" y="5801922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</a:p>
              </p:txBody>
            </p:sp>
            <p:cxnSp>
              <p:nvCxnSpPr>
                <p:cNvPr id="353" name="Straight Connector 352">
                  <a:extLst>
                    <a:ext uri="{FF2B5EF4-FFF2-40B4-BE49-F238E27FC236}">
                      <a16:creationId xmlns:a16="http://schemas.microsoft.com/office/drawing/2014/main" id="{5686D31A-B5DD-7546-A9ED-83103FC4978F}"/>
                    </a:ext>
                  </a:extLst>
                </p:cNvPr>
                <p:cNvCxnSpPr>
                  <a:cxnSpLocks/>
                  <a:endCxn id="352" idx="1"/>
                </p:cNvCxnSpPr>
                <p:nvPr/>
              </p:nvCxnSpPr>
              <p:spPr>
                <a:xfrm>
                  <a:off x="5115727" y="5907536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4" name="Straight Connector 353">
                  <a:extLst>
                    <a:ext uri="{FF2B5EF4-FFF2-40B4-BE49-F238E27FC236}">
                      <a16:creationId xmlns:a16="http://schemas.microsoft.com/office/drawing/2014/main" id="{291B34BF-7B26-AB4E-BDD6-BF62A4E1B780}"/>
                    </a:ext>
                  </a:extLst>
                </p:cNvPr>
                <p:cNvCxnSpPr>
                  <a:cxnSpLocks/>
                  <a:stCxn id="350" idx="2"/>
                  <a:endCxn id="352" idx="0"/>
                </p:cNvCxnSpPr>
                <p:nvPr/>
              </p:nvCxnSpPr>
              <p:spPr>
                <a:xfrm>
                  <a:off x="5415656" y="5658652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CA31F9EF-60C0-FC4C-9490-B37E4EE0A085}"/>
                    </a:ext>
                  </a:extLst>
                </p:cNvPr>
                <p:cNvCxnSpPr>
                  <a:cxnSpLocks/>
                  <a:stCxn id="348" idx="2"/>
                  <a:endCxn id="350" idx="0"/>
                </p:cNvCxnSpPr>
                <p:nvPr/>
              </p:nvCxnSpPr>
              <p:spPr>
                <a:xfrm>
                  <a:off x="5415656" y="5304155"/>
                  <a:ext cx="0" cy="14327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5309C077-2AF7-7941-AEB1-74724D99D7A0}"/>
                    </a:ext>
                  </a:extLst>
                </p:cNvPr>
                <p:cNvSpPr/>
                <p:nvPr/>
              </p:nvSpPr>
              <p:spPr>
                <a:xfrm>
                  <a:off x="5217102" y="4776086"/>
                  <a:ext cx="397107" cy="2112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PE</a:t>
                  </a:r>
                  <a:endPara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3661772E-150F-7244-AA85-DD4681484934}"/>
                    </a:ext>
                  </a:extLst>
                </p:cNvPr>
                <p:cNvCxnSpPr>
                  <a:cxnSpLocks/>
                  <a:endCxn id="356" idx="1"/>
                </p:cNvCxnSpPr>
                <p:nvPr/>
              </p:nvCxnSpPr>
              <p:spPr>
                <a:xfrm>
                  <a:off x="5115727" y="4881700"/>
                  <a:ext cx="10137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8" name="Straight Connector 357">
                  <a:extLst>
                    <a:ext uri="{FF2B5EF4-FFF2-40B4-BE49-F238E27FC236}">
                      <a16:creationId xmlns:a16="http://schemas.microsoft.com/office/drawing/2014/main" id="{B1E1A0D1-6071-1042-BE32-0AADF33A00E2}"/>
                    </a:ext>
                  </a:extLst>
                </p:cNvPr>
                <p:cNvCxnSpPr>
                  <a:cxnSpLocks/>
                  <a:stCxn id="356" idx="2"/>
                  <a:endCxn id="348" idx="0"/>
                </p:cNvCxnSpPr>
                <p:nvPr/>
              </p:nvCxnSpPr>
              <p:spPr>
                <a:xfrm>
                  <a:off x="5415656" y="4987313"/>
                  <a:ext cx="0" cy="10561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FC4CF085-39CA-DE47-A4E4-62295A2CA2CC}"/>
                  </a:ext>
                </a:extLst>
              </p:cNvPr>
              <p:cNvSpPr/>
              <p:nvPr/>
            </p:nvSpPr>
            <p:spPr>
              <a:xfrm>
                <a:off x="4797706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AA9906F6-44E2-8840-AD47-DD4CFF5E3AA9}"/>
                  </a:ext>
                </a:extLst>
              </p:cNvPr>
              <p:cNvSpPr/>
              <p:nvPr/>
            </p:nvSpPr>
            <p:spPr>
              <a:xfrm>
                <a:off x="5646608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C3DA794A-4950-4B40-B0E1-C0C1E9380C19}"/>
                  </a:ext>
                </a:extLst>
              </p:cNvPr>
              <p:cNvSpPr/>
              <p:nvPr/>
            </p:nvSpPr>
            <p:spPr>
              <a:xfrm>
                <a:off x="6492072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C8704BB-CEA8-B745-A66A-C6BDE468C9C8}"/>
                  </a:ext>
                </a:extLst>
              </p:cNvPr>
              <p:cNvSpPr/>
              <p:nvPr/>
            </p:nvSpPr>
            <p:spPr>
              <a:xfrm>
                <a:off x="7340974" y="3757714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691401B0-4D2D-DE40-83B4-992F1CC8B303}"/>
                  </a:ext>
                </a:extLst>
              </p:cNvPr>
              <p:cNvCxnSpPr>
                <a:cxnSpLocks/>
                <a:stCxn id="291" idx="3"/>
                <a:endCxn id="292" idx="1"/>
              </p:cNvCxnSpPr>
              <p:nvPr/>
            </p:nvCxnSpPr>
            <p:spPr>
              <a:xfrm>
                <a:off x="5505763" y="3916740"/>
                <a:ext cx="14084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C31C75F6-97EC-E945-BE1B-8B4F76E20E2C}"/>
                  </a:ext>
                </a:extLst>
              </p:cNvPr>
              <p:cNvCxnSpPr>
                <a:cxnSpLocks/>
                <a:stCxn id="292" idx="3"/>
                <a:endCxn id="293" idx="1"/>
              </p:cNvCxnSpPr>
              <p:nvPr/>
            </p:nvCxnSpPr>
            <p:spPr>
              <a:xfrm>
                <a:off x="6354665" y="3916740"/>
                <a:ext cx="1374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B9C7D04-DBC4-6340-93C1-B7F7D56929E9}"/>
                  </a:ext>
                </a:extLst>
              </p:cNvPr>
              <p:cNvCxnSpPr>
                <a:cxnSpLocks/>
                <a:stCxn id="293" idx="3"/>
                <a:endCxn id="294" idx="1"/>
              </p:cNvCxnSpPr>
              <p:nvPr/>
            </p:nvCxnSpPr>
            <p:spPr>
              <a:xfrm>
                <a:off x="7200129" y="3916740"/>
                <a:ext cx="14084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42EF08F0-79B3-1F45-92A8-1E5C9CB0642A}"/>
                  </a:ext>
                </a:extLst>
              </p:cNvPr>
              <p:cNvCxnSpPr>
                <a:cxnSpLocks/>
                <a:stCxn id="291" idx="2"/>
                <a:endCxn id="329" idx="0"/>
              </p:cNvCxnSpPr>
              <p:nvPr/>
            </p:nvCxnSpPr>
            <p:spPr>
              <a:xfrm>
                <a:off x="5151735" y="4075766"/>
                <a:ext cx="1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7045AA5B-73F2-6E46-B1C5-B1CD5F1685A4}"/>
                  </a:ext>
                </a:extLst>
              </p:cNvPr>
              <p:cNvCxnSpPr>
                <a:cxnSpLocks/>
                <a:stCxn id="292" idx="2"/>
                <a:endCxn id="330" idx="0"/>
              </p:cNvCxnSpPr>
              <p:nvPr/>
            </p:nvCxnSpPr>
            <p:spPr>
              <a:xfrm flipH="1">
                <a:off x="5999493" y="4075766"/>
                <a:ext cx="1144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33B35415-93F5-1045-9614-E89D4FB6F895}"/>
                  </a:ext>
                </a:extLst>
              </p:cNvPr>
              <p:cNvCxnSpPr>
                <a:cxnSpLocks/>
                <a:stCxn id="293" idx="2"/>
                <a:endCxn id="344" idx="0"/>
              </p:cNvCxnSpPr>
              <p:nvPr/>
            </p:nvCxnSpPr>
            <p:spPr>
              <a:xfrm>
                <a:off x="6846101" y="4075766"/>
                <a:ext cx="1147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BBCE585B-9024-3A4F-9047-42A1827DB51B}"/>
                  </a:ext>
                </a:extLst>
              </p:cNvPr>
              <p:cNvCxnSpPr>
                <a:cxnSpLocks/>
                <a:stCxn id="294" idx="2"/>
                <a:endCxn id="356" idx="0"/>
              </p:cNvCxnSpPr>
              <p:nvPr/>
            </p:nvCxnSpPr>
            <p:spPr>
              <a:xfrm flipH="1">
                <a:off x="7695002" y="4075766"/>
                <a:ext cx="1" cy="2085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CB673AC-E549-CD44-9662-6FADB2D592B7}"/>
                  </a:ext>
                </a:extLst>
              </p:cNvPr>
              <p:cNvSpPr/>
              <p:nvPr/>
            </p:nvSpPr>
            <p:spPr>
              <a:xfrm>
                <a:off x="3915324" y="4304862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62D4B74-C1ED-0044-B23F-D9987A75B077}"/>
                  </a:ext>
                </a:extLst>
              </p:cNvPr>
              <p:cNvSpPr/>
              <p:nvPr/>
            </p:nvSpPr>
            <p:spPr>
              <a:xfrm>
                <a:off x="3915324" y="4843708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60011B0-FFA8-F94D-BBEC-3B52D42A9EBD}"/>
                  </a:ext>
                </a:extLst>
              </p:cNvPr>
              <p:cNvSpPr/>
              <p:nvPr/>
            </p:nvSpPr>
            <p:spPr>
              <a:xfrm>
                <a:off x="3915324" y="5446592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0E6937F-8688-B84F-9379-515F94A0A528}"/>
                  </a:ext>
                </a:extLst>
              </p:cNvPr>
              <p:cNvSpPr/>
              <p:nvPr/>
            </p:nvSpPr>
            <p:spPr>
              <a:xfrm>
                <a:off x="3915324" y="6049476"/>
                <a:ext cx="708057" cy="318052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Feeder</a:t>
                </a: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AD68D7D-249A-D043-9741-10CC81DA9C58}"/>
                  </a:ext>
                </a:extLst>
              </p:cNvPr>
              <p:cNvCxnSpPr>
                <a:cxnSpLocks/>
                <a:stCxn id="302" idx="2"/>
                <a:endCxn id="303" idx="0"/>
              </p:cNvCxnSpPr>
              <p:nvPr/>
            </p:nvCxnSpPr>
            <p:spPr>
              <a:xfrm>
                <a:off x="4269353" y="4622914"/>
                <a:ext cx="0" cy="22079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D822055-A3AC-224C-A55A-715684C3BB70}"/>
                  </a:ext>
                </a:extLst>
              </p:cNvPr>
              <p:cNvCxnSpPr>
                <a:cxnSpLocks/>
                <a:stCxn id="303" idx="2"/>
                <a:endCxn id="304" idx="0"/>
              </p:cNvCxnSpPr>
              <p:nvPr/>
            </p:nvCxnSpPr>
            <p:spPr>
              <a:xfrm>
                <a:off x="4269353" y="5161760"/>
                <a:ext cx="0" cy="2848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B50BDD1A-C6FF-BB45-BBE9-2DCD77B106EF}"/>
                  </a:ext>
                </a:extLst>
              </p:cNvPr>
              <p:cNvCxnSpPr>
                <a:cxnSpLocks/>
                <a:stCxn id="304" idx="2"/>
                <a:endCxn id="305" idx="0"/>
              </p:cNvCxnSpPr>
              <p:nvPr/>
            </p:nvCxnSpPr>
            <p:spPr>
              <a:xfrm>
                <a:off x="4269353" y="5764644"/>
                <a:ext cx="0" cy="2848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C403B81-1C8E-AE45-8453-910A80A377EF}"/>
                  </a:ext>
                </a:extLst>
              </p:cNvPr>
              <p:cNvCxnSpPr>
                <a:cxnSpLocks/>
                <a:stCxn id="302" idx="3"/>
                <a:endCxn id="329" idx="1"/>
              </p:cNvCxnSpPr>
              <p:nvPr/>
            </p:nvCxnSpPr>
            <p:spPr>
              <a:xfrm>
                <a:off x="4623381" y="4463888"/>
                <a:ext cx="190679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11E1A0F-4CFA-5544-B312-D652C6FE93EE}"/>
                  </a:ext>
                </a:extLst>
              </p:cNvPr>
              <p:cNvCxnSpPr>
                <a:cxnSpLocks/>
                <a:stCxn id="303" idx="3"/>
                <a:endCxn id="316" idx="1"/>
              </p:cNvCxnSpPr>
              <p:nvPr/>
            </p:nvCxnSpPr>
            <p:spPr>
              <a:xfrm>
                <a:off x="4623381" y="5002734"/>
                <a:ext cx="190679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2906071E-6626-5044-AE4E-CD5B740B2782}"/>
                  </a:ext>
                </a:extLst>
              </p:cNvPr>
              <p:cNvCxnSpPr>
                <a:cxnSpLocks/>
                <a:stCxn id="304" idx="3"/>
                <a:endCxn id="319" idx="1"/>
              </p:cNvCxnSpPr>
              <p:nvPr/>
            </p:nvCxnSpPr>
            <p:spPr>
              <a:xfrm>
                <a:off x="4623381" y="5605618"/>
                <a:ext cx="190679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CD50B905-7547-834D-B2DE-F3AED10DFD59}"/>
                  </a:ext>
                </a:extLst>
              </p:cNvPr>
              <p:cNvCxnSpPr>
                <a:cxnSpLocks/>
                <a:stCxn id="305" idx="3"/>
                <a:endCxn id="322" idx="1"/>
              </p:cNvCxnSpPr>
              <p:nvPr/>
            </p:nvCxnSpPr>
            <p:spPr>
              <a:xfrm>
                <a:off x="4623381" y="6208502"/>
                <a:ext cx="190679" cy="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340E94C0-978E-D34A-8344-1CACFEF9A70F}"/>
                  </a:ext>
                </a:extLst>
              </p:cNvPr>
              <p:cNvSpPr/>
              <p:nvPr/>
            </p:nvSpPr>
            <p:spPr>
              <a:xfrm>
                <a:off x="3914546" y="3757714"/>
                <a:ext cx="708057" cy="318052"/>
              </a:xfrm>
              <a:prstGeom prst="rect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Loader</a:t>
                </a:r>
              </a:p>
            </p:txBody>
          </p: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00018F4D-6B80-0D43-A352-CA49CC1A359B}"/>
                  </a:ext>
                </a:extLst>
              </p:cNvPr>
              <p:cNvCxnSpPr>
                <a:cxnSpLocks/>
                <a:stCxn id="313" idx="2"/>
                <a:endCxn id="302" idx="0"/>
              </p:cNvCxnSpPr>
              <p:nvPr/>
            </p:nvCxnSpPr>
            <p:spPr>
              <a:xfrm>
                <a:off x="4268575" y="4075766"/>
                <a:ext cx="778" cy="22909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F85C6B5E-6F89-DF40-8570-DBD3CC64256A}"/>
                  </a:ext>
                </a:extLst>
              </p:cNvPr>
              <p:cNvCxnSpPr>
                <a:cxnSpLocks/>
                <a:stCxn id="313" idx="3"/>
                <a:endCxn id="291" idx="1"/>
              </p:cNvCxnSpPr>
              <p:nvPr/>
            </p:nvCxnSpPr>
            <p:spPr>
              <a:xfrm>
                <a:off x="4622603" y="3916740"/>
                <a:ext cx="175103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2A622029-B4CE-D243-BAB6-C6982EDB831B}"/>
                </a:ext>
              </a:extLst>
            </p:cNvPr>
            <p:cNvGrpSpPr/>
            <p:nvPr/>
          </p:nvGrpSpPr>
          <p:grpSpPr>
            <a:xfrm>
              <a:off x="6658235" y="5286938"/>
              <a:ext cx="2617702" cy="932935"/>
              <a:chOff x="5625408" y="3388409"/>
              <a:chExt cx="5852078" cy="2757069"/>
            </a:xfrm>
          </p:grpSpPr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08F0D7B6-6589-E044-AC0F-506C88963530}"/>
                  </a:ext>
                </a:extLst>
              </p:cNvPr>
              <p:cNvGrpSpPr/>
              <p:nvPr/>
            </p:nvGrpSpPr>
            <p:grpSpPr>
              <a:xfrm>
                <a:off x="5625408" y="3388409"/>
                <a:ext cx="5852078" cy="2757069"/>
                <a:chOff x="5767083" y="3436828"/>
                <a:chExt cx="5852078" cy="2757069"/>
              </a:xfrm>
            </p:grpSpPr>
            <p:grpSp>
              <p:nvGrpSpPr>
                <p:cNvPr id="370" name="Group 369">
                  <a:extLst>
                    <a:ext uri="{FF2B5EF4-FFF2-40B4-BE49-F238E27FC236}">
                      <a16:creationId xmlns:a16="http://schemas.microsoft.com/office/drawing/2014/main" id="{21AAC318-4E1A-0949-BD3C-43D36B9FC7A0}"/>
                    </a:ext>
                  </a:extLst>
                </p:cNvPr>
                <p:cNvGrpSpPr/>
                <p:nvPr/>
              </p:nvGrpSpPr>
              <p:grpSpPr>
                <a:xfrm>
                  <a:off x="5767083" y="3436828"/>
                  <a:ext cx="5852078" cy="2757069"/>
                  <a:chOff x="6974792" y="4862518"/>
                  <a:chExt cx="3236009" cy="1361868"/>
                </a:xfrm>
              </p:grpSpPr>
              <p:pic>
                <p:nvPicPr>
                  <p:cNvPr id="383" name="图片 3">
                    <a:extLst>
                      <a:ext uri="{FF2B5EF4-FFF2-40B4-BE49-F238E27FC236}">
                        <a16:creationId xmlns:a16="http://schemas.microsoft.com/office/drawing/2014/main" id="{2F06CC25-721A-CC4E-948C-D4A9644F33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085020" y="4862518"/>
                    <a:ext cx="3125781" cy="1352844"/>
                  </a:xfrm>
                  <a:prstGeom prst="rect">
                    <a:avLst/>
                  </a:prstGeom>
                </p:spPr>
              </p:pic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B7238B70-42FF-FD44-A7F5-EFF1A787E5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4792" y="5859427"/>
                    <a:ext cx="985102" cy="36495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700"/>
                  </a:p>
                </p:txBody>
              </p:sp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E8A8CEA4-7067-DE4D-A5B7-23D6CA960C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366057" y="4956270"/>
                    <a:ext cx="796335" cy="57140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700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257123F5-D0D3-294B-A645-042007437A5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64401" y="5589143"/>
                    <a:ext cx="542141" cy="296222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  <a:ex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700"/>
                  </a:p>
                </p:txBody>
              </p:sp>
            </p:grpSp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2D123B55-3E6B-464A-A0FF-87791F40BF52}"/>
                    </a:ext>
                  </a:extLst>
                </p:cNvPr>
                <p:cNvSpPr txBox="1"/>
                <p:nvPr/>
              </p:nvSpPr>
              <p:spPr>
                <a:xfrm>
                  <a:off x="6896954" y="3524196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203BDDC5-35EE-EA44-9132-DB0EE7299093}"/>
                    </a:ext>
                  </a:extLst>
                </p:cNvPr>
                <p:cNvSpPr txBox="1"/>
                <p:nvPr/>
              </p:nvSpPr>
              <p:spPr>
                <a:xfrm>
                  <a:off x="8201952" y="3524196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3" name="TextBox 372">
                  <a:extLst>
                    <a:ext uri="{FF2B5EF4-FFF2-40B4-BE49-F238E27FC236}">
                      <a16:creationId xmlns:a16="http://schemas.microsoft.com/office/drawing/2014/main" id="{68EEC34B-168B-F045-A235-6B22B04EC097}"/>
                    </a:ext>
                  </a:extLst>
                </p:cNvPr>
                <p:cNvSpPr txBox="1"/>
                <p:nvPr/>
              </p:nvSpPr>
              <p:spPr>
                <a:xfrm>
                  <a:off x="7185724" y="3975253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301FC293-4032-AE46-85FD-F898EA037343}"/>
                    </a:ext>
                  </a:extLst>
                </p:cNvPr>
                <p:cNvSpPr txBox="1"/>
                <p:nvPr/>
              </p:nvSpPr>
              <p:spPr>
                <a:xfrm>
                  <a:off x="7444053" y="4425724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5" name="TextBox 374">
                  <a:extLst>
                    <a:ext uri="{FF2B5EF4-FFF2-40B4-BE49-F238E27FC236}">
                      <a16:creationId xmlns:a16="http://schemas.microsoft.com/office/drawing/2014/main" id="{D695CAD9-C6CD-3047-9A03-9FF13269DF0D}"/>
                    </a:ext>
                  </a:extLst>
                </p:cNvPr>
                <p:cNvSpPr txBox="1"/>
                <p:nvPr/>
              </p:nvSpPr>
              <p:spPr>
                <a:xfrm>
                  <a:off x="7930225" y="4425724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6" name="TextBox 375">
                  <a:extLst>
                    <a:ext uri="{FF2B5EF4-FFF2-40B4-BE49-F238E27FC236}">
                      <a16:creationId xmlns:a16="http://schemas.microsoft.com/office/drawing/2014/main" id="{554E23E4-937F-6D49-9C77-A92E64ECCADC}"/>
                    </a:ext>
                  </a:extLst>
                </p:cNvPr>
                <p:cNvSpPr txBox="1"/>
                <p:nvPr/>
              </p:nvSpPr>
              <p:spPr>
                <a:xfrm>
                  <a:off x="8554961" y="3979353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7" name="TextBox 376">
                  <a:extLst>
                    <a:ext uri="{FF2B5EF4-FFF2-40B4-BE49-F238E27FC236}">
                      <a16:creationId xmlns:a16="http://schemas.microsoft.com/office/drawing/2014/main" id="{BE94906D-11EB-6941-A197-555956A25C1C}"/>
                    </a:ext>
                  </a:extLst>
                </p:cNvPr>
                <p:cNvSpPr txBox="1"/>
                <p:nvPr/>
              </p:nvSpPr>
              <p:spPr>
                <a:xfrm>
                  <a:off x="8888399" y="4425723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8" name="TextBox 377">
                  <a:extLst>
                    <a:ext uri="{FF2B5EF4-FFF2-40B4-BE49-F238E27FC236}">
                      <a16:creationId xmlns:a16="http://schemas.microsoft.com/office/drawing/2014/main" id="{3B1E59A4-2F84-AC45-BE66-D154FEC0AAE4}"/>
                    </a:ext>
                  </a:extLst>
                </p:cNvPr>
                <p:cNvSpPr txBox="1"/>
                <p:nvPr/>
              </p:nvSpPr>
              <p:spPr>
                <a:xfrm>
                  <a:off x="9588244" y="4427674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79" name="TextBox 378">
                  <a:extLst>
                    <a:ext uri="{FF2B5EF4-FFF2-40B4-BE49-F238E27FC236}">
                      <a16:creationId xmlns:a16="http://schemas.microsoft.com/office/drawing/2014/main" id="{47939F1A-13E5-1543-BF47-EE2DBD22E3B4}"/>
                    </a:ext>
                  </a:extLst>
                </p:cNvPr>
                <p:cNvSpPr txBox="1"/>
                <p:nvPr/>
              </p:nvSpPr>
              <p:spPr>
                <a:xfrm>
                  <a:off x="9588244" y="3975252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80" name="TextBox 379">
                  <a:extLst>
                    <a:ext uri="{FF2B5EF4-FFF2-40B4-BE49-F238E27FC236}">
                      <a16:creationId xmlns:a16="http://schemas.microsoft.com/office/drawing/2014/main" id="{2C8230BD-E358-2248-933C-A06D2D18796E}"/>
                    </a:ext>
                  </a:extLst>
                </p:cNvPr>
                <p:cNvSpPr txBox="1"/>
                <p:nvPr/>
              </p:nvSpPr>
              <p:spPr>
                <a:xfrm>
                  <a:off x="9588244" y="3521258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81" name="TextBox 380">
                  <a:extLst>
                    <a:ext uri="{FF2B5EF4-FFF2-40B4-BE49-F238E27FC236}">
                      <a16:creationId xmlns:a16="http://schemas.microsoft.com/office/drawing/2014/main" id="{718E1548-6341-884A-BB82-FDB6C0CE79BC}"/>
                    </a:ext>
                  </a:extLst>
                </p:cNvPr>
                <p:cNvSpPr txBox="1"/>
                <p:nvPr/>
              </p:nvSpPr>
              <p:spPr>
                <a:xfrm>
                  <a:off x="9109176" y="3521258"/>
                  <a:ext cx="258329" cy="264841"/>
                </a:xfrm>
                <a:prstGeom prst="rect">
                  <a:avLst/>
                </a:prstGeom>
                <a:solidFill>
                  <a:srgbClr val="D7E3BF"/>
                </a:solidFill>
              </p:spPr>
              <p:txBody>
                <a:bodyPr wrap="square" lIns="0" tIns="0" rIns="0" rtlCol="0">
                  <a:noAutofit/>
                </a:bodyPr>
                <a:lstStyle/>
                <a:p>
                  <a:r>
                    <a:rPr lang="en-US" sz="700" b="1" dirty="0">
                      <a:latin typeface="Abadi MT Condensed Light" panose="020B0306030101010103" pitchFamily="34" charset="77"/>
                      <a:ea typeface="Menlo" panose="020B0609030804020204" pitchFamily="49" charset="0"/>
                      <a:cs typeface="Menlo" panose="020B0609030804020204" pitchFamily="49" charset="0"/>
                    </a:rPr>
                    <a:t>RB</a:t>
                  </a:r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3C3D2180-1DEF-B246-B618-A092903AB7E1}"/>
                    </a:ext>
                  </a:extLst>
                </p:cNvPr>
                <p:cNvSpPr/>
                <p:nvPr/>
              </p:nvSpPr>
              <p:spPr bwMode="auto">
                <a:xfrm>
                  <a:off x="7293767" y="4783430"/>
                  <a:ext cx="143913" cy="9276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700"/>
                </a:p>
              </p:txBody>
            </p:sp>
          </p:grp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22EA638F-D7BC-8F4A-A700-0419CD5DE3CE}"/>
                  </a:ext>
                </a:extLst>
              </p:cNvPr>
              <p:cNvSpPr/>
              <p:nvPr/>
            </p:nvSpPr>
            <p:spPr bwMode="auto">
              <a:xfrm>
                <a:off x="5863214" y="3429000"/>
                <a:ext cx="723481" cy="349180"/>
              </a:xfrm>
              <a:prstGeom prst="ellipse">
                <a:avLst/>
              </a:prstGeom>
              <a:solidFill>
                <a:srgbClr val="E5B9B5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800" b="1" dirty="0">
                    <a:latin typeface="Abadi MT Condensed Light" panose="020B0306030101010103" pitchFamily="34" charset="77"/>
                    <a:cs typeface="Calibri" panose="020F0502020204030204" pitchFamily="34" charset="0"/>
                  </a:rPr>
                  <a:t>image</a:t>
                </a:r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7F7E0F62-85EC-7E40-B097-433053CFACFE}"/>
                  </a:ext>
                </a:extLst>
              </p:cNvPr>
              <p:cNvSpPr/>
              <p:nvPr/>
            </p:nvSpPr>
            <p:spPr bwMode="auto">
              <a:xfrm>
                <a:off x="5859954" y="3886569"/>
                <a:ext cx="723481" cy="349180"/>
              </a:xfrm>
              <a:prstGeom prst="ellipse">
                <a:avLst/>
              </a:prstGeom>
              <a:solidFill>
                <a:srgbClr val="E5B9B5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800" b="1" dirty="0">
                    <a:latin typeface="Abadi MT Condensed Light" panose="020B0306030101010103" pitchFamily="34" charset="77"/>
                    <a:cs typeface="Calibri" panose="020F0502020204030204" pitchFamily="34" charset="0"/>
                  </a:rPr>
                  <a:t>image</a:t>
                </a:r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FDC419B-9C06-0948-9ED3-26147BBEED40}"/>
                  </a:ext>
                </a:extLst>
              </p:cNvPr>
              <p:cNvSpPr/>
              <p:nvPr/>
            </p:nvSpPr>
            <p:spPr bwMode="auto">
              <a:xfrm>
                <a:off x="5862210" y="4345182"/>
                <a:ext cx="723481" cy="349180"/>
              </a:xfrm>
              <a:prstGeom prst="ellipse">
                <a:avLst/>
              </a:prstGeom>
              <a:solidFill>
                <a:srgbClr val="E5B9B5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800" b="1" dirty="0">
                    <a:latin typeface="Abadi MT Condensed Light" panose="020B0306030101010103" pitchFamily="34" charset="77"/>
                    <a:cs typeface="Calibri" panose="020F0502020204030204" pitchFamily="34" charset="0"/>
                  </a:rPr>
                  <a:t>image</a:t>
                </a:r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33692C1C-FDE2-CD4C-95F2-28BAE49B9D4B}"/>
                  </a:ext>
                </a:extLst>
              </p:cNvPr>
              <p:cNvSpPr/>
              <p:nvPr/>
            </p:nvSpPr>
            <p:spPr bwMode="auto">
              <a:xfrm>
                <a:off x="10695005" y="4799614"/>
                <a:ext cx="723481" cy="349180"/>
              </a:xfrm>
              <a:prstGeom prst="ellipse">
                <a:avLst/>
              </a:prstGeom>
              <a:solidFill>
                <a:srgbClr val="E5B9B5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800" b="1" dirty="0">
                    <a:latin typeface="Abadi MT Condensed Light" panose="020B0306030101010103" pitchFamily="34" charset="77"/>
                    <a:cs typeface="Calibri" panose="020F0502020204030204" pitchFamily="34" charset="0"/>
                  </a:rPr>
                  <a:t>out</a:t>
                </a: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70E8A41-6CD2-4642-A7BD-A16620378607}"/>
                  </a:ext>
                </a:extLst>
              </p:cNvPr>
              <p:cNvSpPr/>
              <p:nvPr/>
            </p:nvSpPr>
            <p:spPr bwMode="auto">
              <a:xfrm>
                <a:off x="10698386" y="5259811"/>
                <a:ext cx="723481" cy="349180"/>
              </a:xfrm>
              <a:prstGeom prst="ellipse">
                <a:avLst/>
              </a:prstGeom>
              <a:solidFill>
                <a:srgbClr val="E5B9B5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800" b="1" dirty="0">
                    <a:latin typeface="Abadi MT Condensed Light" panose="020B0306030101010103" pitchFamily="34" charset="77"/>
                    <a:cs typeface="Calibri" panose="020F0502020204030204" pitchFamily="34" charset="0"/>
                  </a:rPr>
                  <a:t>out</a:t>
                </a:r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20C28A0A-21D5-FA46-A186-7625E2C73217}"/>
                  </a:ext>
                </a:extLst>
              </p:cNvPr>
              <p:cNvSpPr/>
              <p:nvPr/>
            </p:nvSpPr>
            <p:spPr bwMode="auto">
              <a:xfrm>
                <a:off x="10697221" y="5717865"/>
                <a:ext cx="723481" cy="349180"/>
              </a:xfrm>
              <a:prstGeom prst="ellipse">
                <a:avLst/>
              </a:prstGeom>
              <a:solidFill>
                <a:srgbClr val="E5B9B5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sz="800" b="1" dirty="0">
                    <a:latin typeface="Abadi MT Condensed Light" panose="020B0306030101010103" pitchFamily="34" charset="77"/>
                    <a:cs typeface="Calibri" panose="020F0502020204030204" pitchFamily="34" charset="0"/>
                  </a:rPr>
                  <a:t>out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62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9"/>
    </mc:Choice>
    <mc:Fallback xmlns="">
      <p:transition spd="slow" advTm="49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BC3F3-F294-764F-AB6F-DE3411E8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4D658B-A783-734F-9469-6278A060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with Amazon AWS f1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40ED79-603D-EF43-97A8-818F6BA9E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36457"/>
              </p:ext>
            </p:extLst>
          </p:nvPr>
        </p:nvGraphicFramePr>
        <p:xfrm>
          <a:off x="954132" y="736728"/>
          <a:ext cx="9978129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842">
                  <a:extLst>
                    <a:ext uri="{9D8B030D-6E8A-4147-A177-3AD203B41FA5}">
                      <a16:colId xmlns:a16="http://schemas.microsoft.com/office/drawing/2014/main" val="1633227728"/>
                    </a:ext>
                  </a:extLst>
                </a:gridCol>
                <a:gridCol w="1963711">
                  <a:extLst>
                    <a:ext uri="{9D8B030D-6E8A-4147-A177-3AD203B41FA5}">
                      <a16:colId xmlns:a16="http://schemas.microsoft.com/office/drawing/2014/main" val="3825644822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673089246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1776506572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54233234"/>
                    </a:ext>
                  </a:extLst>
                </a:gridCol>
                <a:gridCol w="2987474">
                  <a:extLst>
                    <a:ext uri="{9D8B030D-6E8A-4147-A177-3AD203B41FA5}">
                      <a16:colId xmlns:a16="http://schemas.microsoft.com/office/drawing/2014/main" val="2803389253"/>
                    </a:ext>
                  </a:extLst>
                </a:gridCol>
              </a:tblGrid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Benchmark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Field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stencil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unroll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quantize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Theoretical </a:t>
                      </a:r>
                    </a:p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(limited by memory bandwidth)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58390"/>
                  </a:ext>
                </a:extLst>
              </a:tr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Seidel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21021"/>
                  </a:ext>
                </a:extLst>
              </a:tr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52173"/>
                  </a:ext>
                </a:extLst>
              </a:tr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Jacobi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72580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4A736A-1B86-4B42-923E-672EE9A7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13573"/>
              </p:ext>
            </p:extLst>
          </p:nvPr>
        </p:nvGraphicFramePr>
        <p:xfrm>
          <a:off x="954133" y="2453848"/>
          <a:ext cx="997813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2018">
                  <a:extLst>
                    <a:ext uri="{9D8B030D-6E8A-4147-A177-3AD203B41FA5}">
                      <a16:colId xmlns:a16="http://schemas.microsoft.com/office/drawing/2014/main" val="1633227728"/>
                    </a:ext>
                  </a:extLst>
                </a:gridCol>
                <a:gridCol w="1970467">
                  <a:extLst>
                    <a:ext uri="{9D8B030D-6E8A-4147-A177-3AD203B41FA5}">
                      <a16:colId xmlns:a16="http://schemas.microsoft.com/office/drawing/2014/main" val="202619521"/>
                    </a:ext>
                  </a:extLst>
                </a:gridCol>
                <a:gridCol w="1532586">
                  <a:extLst>
                    <a:ext uri="{9D8B030D-6E8A-4147-A177-3AD203B41FA5}">
                      <a16:colId xmlns:a16="http://schemas.microsoft.com/office/drawing/2014/main" val="673089246"/>
                    </a:ext>
                  </a:extLst>
                </a:gridCol>
                <a:gridCol w="1146220">
                  <a:extLst>
                    <a:ext uri="{9D8B030D-6E8A-4147-A177-3AD203B41FA5}">
                      <a16:colId xmlns:a16="http://schemas.microsoft.com/office/drawing/2014/main" val="1776506572"/>
                    </a:ext>
                  </a:extLst>
                </a:gridCol>
                <a:gridCol w="2021983">
                  <a:extLst>
                    <a:ext uri="{9D8B030D-6E8A-4147-A177-3AD203B41FA5}">
                      <a16:colId xmlns:a16="http://schemas.microsoft.com/office/drawing/2014/main" val="54233234"/>
                    </a:ext>
                  </a:extLst>
                </a:gridCol>
                <a:gridCol w="1184856">
                  <a:extLst>
                    <a:ext uri="{9D8B030D-6E8A-4147-A177-3AD203B41FA5}">
                      <a16:colId xmlns:a16="http://schemas.microsoft.com/office/drawing/2014/main" val="2803389253"/>
                    </a:ext>
                  </a:extLst>
                </a:gridCol>
              </a:tblGrid>
              <a:tr h="287524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Benchmark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Field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 end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type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(GOPs)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Speedup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58390"/>
                  </a:ext>
                </a:extLst>
              </a:tr>
              <a:tr h="287524">
                <a:tc rowSpan="3"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GEMM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Matrix multiplication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CPU (Intel MKL)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float32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21021"/>
                  </a:ext>
                </a:extLst>
              </a:tr>
              <a:tr h="287524">
                <a:tc vMerge="1">
                  <a:txBody>
                    <a:bodyPr/>
                    <a:lstStyle/>
                    <a:p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float32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107635"/>
                  </a:ext>
                </a:extLst>
              </a:tr>
              <a:tr h="287524">
                <a:tc vMerge="1">
                  <a:txBody>
                    <a:bodyPr/>
                    <a:lstStyle/>
                    <a:p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fixed16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805768"/>
                  </a:ext>
                </a:extLst>
              </a:tr>
              <a:tr h="287524">
                <a:tc rowSpan="3"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LeNet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Convolutional neural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CPU (TVM TOPI)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float32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52173"/>
                  </a:ext>
                </a:extLst>
              </a:tr>
              <a:tr h="287524">
                <a:tc vMerge="1">
                  <a:txBody>
                    <a:bodyPr/>
                    <a:lstStyle/>
                    <a:p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float32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62041"/>
                  </a:ext>
                </a:extLst>
              </a:tr>
              <a:tr h="287524">
                <a:tc vMerge="1">
                  <a:txBody>
                    <a:bodyPr/>
                    <a:lstStyle/>
                    <a:p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fixed16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4430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94BE010-2A95-8244-A78C-FB223964916B}"/>
              </a:ext>
            </a:extLst>
          </p:cNvPr>
          <p:cNvSpPr txBox="1"/>
          <p:nvPr/>
        </p:nvSpPr>
        <p:spPr>
          <a:xfrm rot="16200000">
            <a:off x="130151" y="1329153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Stencil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12E94-C2B2-8847-8316-4B22A3165DA2}"/>
              </a:ext>
            </a:extLst>
          </p:cNvPr>
          <p:cNvSpPr txBox="1"/>
          <p:nvPr/>
        </p:nvSpPr>
        <p:spPr>
          <a:xfrm rot="16200000">
            <a:off x="58817" y="3427273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Systolic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7EDCADA-C4C0-2346-B21E-29DAF5202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24576"/>
              </p:ext>
            </p:extLst>
          </p:nvPr>
        </p:nvGraphicFramePr>
        <p:xfrm>
          <a:off x="954133" y="4970872"/>
          <a:ext cx="5779619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2019">
                  <a:extLst>
                    <a:ext uri="{9D8B030D-6E8A-4147-A177-3AD203B41FA5}">
                      <a16:colId xmlns:a16="http://schemas.microsoft.com/office/drawing/2014/main" val="1633227728"/>
                    </a:ext>
                  </a:extLst>
                </a:gridCol>
                <a:gridCol w="1957588">
                  <a:extLst>
                    <a:ext uri="{9D8B030D-6E8A-4147-A177-3AD203B41FA5}">
                      <a16:colId xmlns:a16="http://schemas.microsoft.com/office/drawing/2014/main" val="2636001501"/>
                    </a:ext>
                  </a:extLst>
                </a:gridCol>
                <a:gridCol w="1700012">
                  <a:extLst>
                    <a:ext uri="{9D8B030D-6E8A-4147-A177-3AD203B41FA5}">
                      <a16:colId xmlns:a16="http://schemas.microsoft.com/office/drawing/2014/main" val="673089246"/>
                    </a:ext>
                  </a:extLst>
                </a:gridCol>
              </a:tblGrid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Benchmark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Field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Speedup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58390"/>
                  </a:ext>
                </a:extLst>
              </a:tr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KNN Digit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21021"/>
                  </a:ext>
                </a:extLst>
              </a:tr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Clustering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52173"/>
                  </a:ext>
                </a:extLst>
              </a:tr>
              <a:tr h="2967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Smith-Waterman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Genomic sequencing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72580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E22D764-8EB1-5F4D-A89B-CBCAC56B226F}"/>
              </a:ext>
            </a:extLst>
          </p:cNvPr>
          <p:cNvSpPr txBox="1"/>
          <p:nvPr/>
        </p:nvSpPr>
        <p:spPr>
          <a:xfrm rot="16200000">
            <a:off x="73244" y="5441376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/>
                <a:cs typeface="Helvetica"/>
              </a:rPr>
              <a:t>General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0821D-3AC7-7A48-9846-4B3B5D50308D}"/>
              </a:ext>
            </a:extLst>
          </p:cNvPr>
          <p:cNvSpPr txBox="1"/>
          <p:nvPr/>
        </p:nvSpPr>
        <p:spPr>
          <a:xfrm>
            <a:off x="6845359" y="5072204"/>
            <a:ext cx="409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Helvetica"/>
                <a:cs typeface="Helvetica"/>
              </a:rPr>
              <a:t>Rapidly achieve good speedup for a rich set of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656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B82B6-6B05-5848-A6B3-5D2E5170B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0"/>
            <a:ext cx="10749566" cy="4525963"/>
          </a:xfrm>
        </p:spPr>
        <p:txBody>
          <a:bodyPr/>
          <a:lstStyle/>
          <a:p>
            <a:r>
              <a:rPr lang="en-US" dirty="0"/>
              <a:t>ECE 5775 (high-level digital design automation) at Cornell [1]</a:t>
            </a:r>
          </a:p>
          <a:p>
            <a:pPr lvl="1"/>
            <a:r>
              <a:rPr lang="en-US" dirty="0"/>
              <a:t>34 students: graduates and senior undergrads</a:t>
            </a:r>
          </a:p>
          <a:p>
            <a:pPr lvl="1"/>
            <a:endParaRPr lang="en-US" dirty="0"/>
          </a:p>
          <a:p>
            <a:r>
              <a:rPr lang="en-US" dirty="0"/>
              <a:t>In-class competition: higher speedup =&gt; higher score</a:t>
            </a:r>
          </a:p>
          <a:p>
            <a:pPr lvl="1"/>
            <a:r>
              <a:rPr lang="en-US" dirty="0"/>
              <a:t>Baseline: unoptimized BNN on ARM (Zynq)</a:t>
            </a:r>
          </a:p>
          <a:p>
            <a:pPr lvl="1"/>
            <a:r>
              <a:rPr lang="en-US" dirty="0"/>
              <a:t>Time: two weeks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1644F4-1067-DD4B-9C86-663C89A7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Binarized Neural Network (BNN)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457F-4CC2-2644-B2D7-0F432384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175DE5-0ABA-2F46-9A3D-C3A1BD9A7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950730"/>
              </p:ext>
            </p:extLst>
          </p:nvPr>
        </p:nvGraphicFramePr>
        <p:xfrm>
          <a:off x="6228138" y="2832058"/>
          <a:ext cx="5543152" cy="391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2777589-5BB2-3249-9D6E-BE183B63BE89}"/>
              </a:ext>
            </a:extLst>
          </p:cNvPr>
          <p:cNvSpPr txBox="1"/>
          <p:nvPr/>
        </p:nvSpPr>
        <p:spPr>
          <a:xfrm>
            <a:off x="609600" y="6526373"/>
            <a:ext cx="4006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[1] https://</a:t>
            </a:r>
            <a:r>
              <a:rPr lang="en-US" sz="1400" dirty="0" err="1">
                <a:latin typeface="Helvetica"/>
                <a:cs typeface="Helvetica"/>
              </a:rPr>
              <a:t>www.csl.cornell.edu</a:t>
            </a:r>
            <a:r>
              <a:rPr lang="en-US" sz="1400" dirty="0">
                <a:latin typeface="Helvetica"/>
                <a:cs typeface="Helvetica"/>
              </a:rPr>
              <a:t>/courses/ece5775/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53F2CD-1F9C-144D-8D44-ADD696BB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27" y="3467637"/>
            <a:ext cx="5163501" cy="2830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88"/>
    </mc:Choice>
    <mc:Fallback xmlns="">
      <p:transition spd="slow" advTm="9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A4D489-23DC-494B-BD4A-78F8AE33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ECF892-1B1C-2F49-8F29-DE2F4909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Techniques for Hardware Acceleration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F53721C8-CD8C-8642-AB7E-8170284CEFD6}"/>
              </a:ext>
            </a:extLst>
          </p:cNvPr>
          <p:cNvSpPr txBox="1"/>
          <p:nvPr/>
        </p:nvSpPr>
        <p:spPr>
          <a:xfrm>
            <a:off x="355460" y="1365257"/>
            <a:ext cx="32771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0070C0"/>
                </a:solidFill>
                <a:latin typeface="Calibri"/>
              </a:rPr>
              <a:t>Compute customization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Calibri"/>
              </a:rPr>
              <a:t>Parallelization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Calibri"/>
              </a:rPr>
              <a:t>Pipelining, etc.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0FE7189A-9A19-134B-97EA-FF049C164FCF}"/>
              </a:ext>
            </a:extLst>
          </p:cNvPr>
          <p:cNvSpPr txBox="1"/>
          <p:nvPr/>
        </p:nvSpPr>
        <p:spPr>
          <a:xfrm>
            <a:off x="355460" y="2907099"/>
            <a:ext cx="3284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FF0000"/>
                </a:solidFill>
                <a:latin typeface="Calibri"/>
              </a:rPr>
              <a:t>Data type customization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Low-</a:t>
            </a:r>
            <a:r>
              <a:rPr lang="en-US" sz="2400" b="1" dirty="0" err="1">
                <a:solidFill>
                  <a:srgbClr val="FF0000"/>
                </a:solidFill>
                <a:latin typeface="Calibri"/>
              </a:rPr>
              <a:t>bitwidth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integer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Fixed point, etc.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F61CDB1-1957-B846-97A8-ECB44BAAA69E}"/>
              </a:ext>
            </a:extLst>
          </p:cNvPr>
          <p:cNvSpPr txBox="1"/>
          <p:nvPr/>
        </p:nvSpPr>
        <p:spPr>
          <a:xfrm>
            <a:off x="355460" y="4272796"/>
            <a:ext cx="3138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00B050"/>
                </a:solidFill>
                <a:latin typeface="Calibri"/>
              </a:rPr>
              <a:t>Memory customization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/>
              </a:rPr>
              <a:t>Banking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/>
              </a:rPr>
              <a:t>Data reuse, </a:t>
            </a:r>
            <a:r>
              <a:rPr lang="en-US" sz="2400" b="1" dirty="0" err="1">
                <a:solidFill>
                  <a:srgbClr val="00B050"/>
                </a:solidFill>
                <a:latin typeface="Calibri"/>
              </a:rPr>
              <a:t>etc</a:t>
            </a:r>
            <a:endParaRPr lang="en-US" sz="24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9EBE8746-FE20-CF45-8FAE-CCDD2B9ABA2B}"/>
              </a:ext>
            </a:extLst>
          </p:cNvPr>
          <p:cNvSpPr txBox="1"/>
          <p:nvPr/>
        </p:nvSpPr>
        <p:spPr>
          <a:xfrm>
            <a:off x="1470453" y="5827474"/>
            <a:ext cx="9380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  <a:latin typeface="Calibri"/>
              </a:rPr>
              <a:t>There exists interdependence among different customizations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BA4D777-814D-0040-8EAA-A271E5B4B96C}"/>
              </a:ext>
            </a:extLst>
          </p:cNvPr>
          <p:cNvGrpSpPr/>
          <p:nvPr/>
        </p:nvGrpSpPr>
        <p:grpSpPr>
          <a:xfrm>
            <a:off x="3859863" y="1225734"/>
            <a:ext cx="7424574" cy="1404914"/>
            <a:chOff x="3859863" y="1225734"/>
            <a:chExt cx="7424574" cy="14049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F8F037-5AE5-DB46-92DA-C6051EEFB782}"/>
                </a:ext>
              </a:extLst>
            </p:cNvPr>
            <p:cNvGrpSpPr/>
            <p:nvPr/>
          </p:nvGrpSpPr>
          <p:grpSpPr>
            <a:xfrm>
              <a:off x="3859863" y="1414009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A57C425-9257-824B-B4A3-BE7EA3E2418D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2D89C9-DFF1-4041-96A5-3D54D0BDB91A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D24778-40E7-3D40-A085-B39ED1FB21BC}"/>
                </a:ext>
              </a:extLst>
            </p:cNvPr>
            <p:cNvGrpSpPr/>
            <p:nvPr/>
          </p:nvGrpSpPr>
          <p:grpSpPr>
            <a:xfrm>
              <a:off x="4880187" y="1414009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027058-82DB-DD45-B2E2-F30288875DAC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0D7FCE2D-A9E6-4D4B-9E00-A13683C232AC}"/>
                      </a:ext>
                    </a:extLst>
                  </p:cNvPr>
                  <p:cNvSpPr txBox="1"/>
                  <p:nvPr/>
                </p:nvSpPr>
                <p:spPr>
                  <a:xfrm>
                    <a:off x="6726629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0D7FCE2D-A9E6-4D4B-9E00-A13683C232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6629" y="2695636"/>
                    <a:ext cx="394660" cy="38769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625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5A3F30-185D-3846-A4B0-59144FE68B2B}"/>
                </a:ext>
              </a:extLst>
            </p:cNvPr>
            <p:cNvGrpSpPr/>
            <p:nvPr/>
          </p:nvGrpSpPr>
          <p:grpSpPr>
            <a:xfrm>
              <a:off x="5627840" y="1437123"/>
              <a:ext cx="203600" cy="529518"/>
              <a:chOff x="6693673" y="1552853"/>
              <a:chExt cx="203600" cy="52951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2BD0097-1577-E443-8A7B-457194A352EF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riangle 7">
                <a:extLst>
                  <a:ext uri="{FF2B5EF4-FFF2-40B4-BE49-F238E27FC236}">
                    <a16:creationId xmlns:a16="http://schemas.microsoft.com/office/drawing/2014/main" id="{D36EA268-340B-0C42-81F9-16EC303C9D2E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8BD826-F44D-734D-9BCC-BC5AFF6C0364}"/>
                </a:ext>
              </a:extLst>
            </p:cNvPr>
            <p:cNvCxnSpPr>
              <a:stCxn id="3" idx="6"/>
              <a:endCxn id="76" idx="2"/>
            </p:cNvCxnSpPr>
            <p:nvPr/>
          </p:nvCxnSpPr>
          <p:spPr>
            <a:xfrm>
              <a:off x="4424204" y="1699481"/>
              <a:ext cx="455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D76DB1-D3F5-7145-BF9D-5F0450CC6CA5}"/>
                </a:ext>
              </a:extLst>
            </p:cNvPr>
            <p:cNvSpPr txBox="1"/>
            <p:nvPr/>
          </p:nvSpPr>
          <p:spPr>
            <a:xfrm>
              <a:off x="4431622" y="124884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elvetica"/>
                  <a:cs typeface="Helvetica"/>
                </a:rPr>
                <a:t>32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EF5526-7220-D34B-B752-E6D79016F8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0479" y="1618180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EBA8F2-FA15-F540-85F9-C9E3E6D65CF6}"/>
                </a:ext>
              </a:extLst>
            </p:cNvPr>
            <p:cNvCxnSpPr>
              <a:stCxn id="76" idx="6"/>
              <a:endCxn id="7" idx="1"/>
            </p:cNvCxnSpPr>
            <p:nvPr/>
          </p:nvCxnSpPr>
          <p:spPr>
            <a:xfrm flipV="1">
              <a:off x="5444528" y="1698733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E768713-6C46-784C-BF80-A6217D0B9C4E}"/>
                </a:ext>
              </a:extLst>
            </p:cNvPr>
            <p:cNvGrpSpPr/>
            <p:nvPr/>
          </p:nvGrpSpPr>
          <p:grpSpPr>
            <a:xfrm>
              <a:off x="6009935" y="1414009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5B604A3A-E07B-044D-8BC4-F0F5CA789D15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B6B269B-B346-714B-8656-4021DBE87479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208E253-7CD3-3A4D-A786-8755D159B291}"/>
                </a:ext>
              </a:extLst>
            </p:cNvPr>
            <p:cNvGrpSpPr/>
            <p:nvPr/>
          </p:nvGrpSpPr>
          <p:grpSpPr>
            <a:xfrm>
              <a:off x="7030259" y="1414009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FFF5B3F-C87B-1645-A352-519AD8A5D869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636961CE-BF09-4541-8F10-4F69F455BBCE}"/>
                      </a:ext>
                    </a:extLst>
                  </p:cNvPr>
                  <p:cNvSpPr txBox="1"/>
                  <p:nvPr/>
                </p:nvSpPr>
                <p:spPr>
                  <a:xfrm>
                    <a:off x="6726629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636961CE-BF09-4541-8F10-4F69F455BB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6629" y="2695636"/>
                    <a:ext cx="394660" cy="38769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8750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061DAEB-DA84-6F4E-A632-351057BE2BC1}"/>
                </a:ext>
              </a:extLst>
            </p:cNvPr>
            <p:cNvGrpSpPr/>
            <p:nvPr/>
          </p:nvGrpSpPr>
          <p:grpSpPr>
            <a:xfrm>
              <a:off x="7777912" y="1437123"/>
              <a:ext cx="203600" cy="529518"/>
              <a:chOff x="6693673" y="1552853"/>
              <a:chExt cx="203600" cy="529518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7B83575-C70D-9646-A8D2-45021AD3ED27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Triangle 110">
                <a:extLst>
                  <a:ext uri="{FF2B5EF4-FFF2-40B4-BE49-F238E27FC236}">
                    <a16:creationId xmlns:a16="http://schemas.microsoft.com/office/drawing/2014/main" id="{4D4819AE-FC0D-8248-9A0E-C84A6778DC54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516A67B-D49C-EE47-865A-17720B320F12}"/>
                </a:ext>
              </a:extLst>
            </p:cNvPr>
            <p:cNvCxnSpPr>
              <a:stCxn id="104" idx="6"/>
              <a:endCxn id="107" idx="2"/>
            </p:cNvCxnSpPr>
            <p:nvPr/>
          </p:nvCxnSpPr>
          <p:spPr>
            <a:xfrm>
              <a:off x="6574276" y="1699481"/>
              <a:ext cx="455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439A886-A118-3349-9C60-4392D233E074}"/>
                </a:ext>
              </a:extLst>
            </p:cNvPr>
            <p:cNvSpPr txBox="1"/>
            <p:nvPr/>
          </p:nvSpPr>
          <p:spPr>
            <a:xfrm>
              <a:off x="6581694" y="124884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elvetica"/>
                  <a:cs typeface="Helvetica"/>
                </a:rPr>
                <a:t>32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D49616-A925-C040-9605-F00CCCA9F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0551" y="1618180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02FA98C-1A3D-3743-93FF-BF56F39A4C34}"/>
                </a:ext>
              </a:extLst>
            </p:cNvPr>
            <p:cNvCxnSpPr>
              <a:stCxn id="107" idx="6"/>
              <a:endCxn id="110" idx="1"/>
            </p:cNvCxnSpPr>
            <p:nvPr/>
          </p:nvCxnSpPr>
          <p:spPr>
            <a:xfrm flipV="1">
              <a:off x="7594600" y="1698733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0D16C20-0249-2341-870A-B616DE676DF5}"/>
                </a:ext>
              </a:extLst>
            </p:cNvPr>
            <p:cNvGrpSpPr/>
            <p:nvPr/>
          </p:nvGrpSpPr>
          <p:grpSpPr>
            <a:xfrm>
              <a:off x="8585495" y="1390895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700A436-FAAC-9545-9E15-BC5BC12F812F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77786C4-441C-E54F-826E-6CEC6CC41BF6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8DD44FC-A9AD-3B40-99B0-A3F4063A2226}"/>
                </a:ext>
              </a:extLst>
            </p:cNvPr>
            <p:cNvGrpSpPr/>
            <p:nvPr/>
          </p:nvGrpSpPr>
          <p:grpSpPr>
            <a:xfrm>
              <a:off x="9605819" y="1390895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E6C99CA7-7265-8046-ABB2-291CD5E61B61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DA4E81C-F0FA-6947-B2BA-D636ACE61370}"/>
                      </a:ext>
                    </a:extLst>
                  </p:cNvPr>
                  <p:cNvSpPr txBox="1"/>
                  <p:nvPr/>
                </p:nvSpPr>
                <p:spPr>
                  <a:xfrm>
                    <a:off x="6739508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DA4E81C-F0FA-6947-B2BA-D636ACE613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9508" y="2695636"/>
                    <a:ext cx="394660" cy="38769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9355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7F820463-C81B-F04C-B9C3-F2E9B86806FC}"/>
                </a:ext>
              </a:extLst>
            </p:cNvPr>
            <p:cNvCxnSpPr>
              <a:stCxn id="117" idx="6"/>
              <a:endCxn id="120" idx="2"/>
            </p:cNvCxnSpPr>
            <p:nvPr/>
          </p:nvCxnSpPr>
          <p:spPr>
            <a:xfrm>
              <a:off x="9149836" y="1676367"/>
              <a:ext cx="455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A00DC7A-1A52-DE4A-96E1-F402B1AD0DA9}"/>
                </a:ext>
              </a:extLst>
            </p:cNvPr>
            <p:cNvSpPr txBox="1"/>
            <p:nvPr/>
          </p:nvSpPr>
          <p:spPr>
            <a:xfrm>
              <a:off x="9157254" y="122573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elvetica"/>
                  <a:cs typeface="Helvetica"/>
                </a:rPr>
                <a:t>32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EA847EC-EB7A-9A40-88D4-91D7C0A96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6111" y="1595066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60B26E1-E72D-A44D-93A0-67412C109298}"/>
                </a:ext>
              </a:extLst>
            </p:cNvPr>
            <p:cNvSpPr txBox="1"/>
            <p:nvPr/>
          </p:nvSpPr>
          <p:spPr>
            <a:xfrm>
              <a:off x="8106509" y="1364233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...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F4ABEEE-752D-3B4B-8FCA-08EE1A79E137}"/>
                </a:ext>
              </a:extLst>
            </p:cNvPr>
            <p:cNvCxnSpPr>
              <a:stCxn id="7" idx="3"/>
              <a:endCxn id="104" idx="2"/>
            </p:cNvCxnSpPr>
            <p:nvPr/>
          </p:nvCxnSpPr>
          <p:spPr>
            <a:xfrm>
              <a:off x="5826623" y="1698733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1707A8BD-6267-114D-8310-AE33B8B44096}"/>
                </a:ext>
              </a:extLst>
            </p:cNvPr>
            <p:cNvCxnSpPr/>
            <p:nvPr/>
          </p:nvCxnSpPr>
          <p:spPr>
            <a:xfrm>
              <a:off x="7969118" y="1676803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C74C350-3A26-984A-AD04-16FED09881A9}"/>
                </a:ext>
              </a:extLst>
            </p:cNvPr>
            <p:cNvGrpSpPr/>
            <p:nvPr/>
          </p:nvGrpSpPr>
          <p:grpSpPr>
            <a:xfrm>
              <a:off x="6009935" y="2059704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42E7FA5-FA38-3344-AD10-8FCC4D0CEC4A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F11D30F-0DC1-5545-9BF0-93681910997A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43A3A35-6D1A-6947-9734-E42E52A34FFB}"/>
                </a:ext>
              </a:extLst>
            </p:cNvPr>
            <p:cNvGrpSpPr/>
            <p:nvPr/>
          </p:nvGrpSpPr>
          <p:grpSpPr>
            <a:xfrm>
              <a:off x="7030259" y="2059704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8A86DE8-F0D0-6F4B-9FA8-ED2822A54CDC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C13C9C01-C837-654D-9129-156B3BD89FE0}"/>
                      </a:ext>
                    </a:extLst>
                  </p:cNvPr>
                  <p:cNvSpPr txBox="1"/>
                  <p:nvPr/>
                </p:nvSpPr>
                <p:spPr>
                  <a:xfrm>
                    <a:off x="6739508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C13C9C01-C837-654D-9129-156B3BD89F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9508" y="2695636"/>
                    <a:ext cx="394660" cy="38769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750" b="-32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12F9F76-D857-584F-AEA7-0D9954B2DB56}"/>
                </a:ext>
              </a:extLst>
            </p:cNvPr>
            <p:cNvGrpSpPr/>
            <p:nvPr/>
          </p:nvGrpSpPr>
          <p:grpSpPr>
            <a:xfrm>
              <a:off x="7777912" y="2082818"/>
              <a:ext cx="203600" cy="529518"/>
              <a:chOff x="6693673" y="1552853"/>
              <a:chExt cx="203600" cy="529518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EFCA1D89-C8FB-0944-A7AA-9F7E6229D2C1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75301CE-3CC3-9945-ADB4-F2ACA0DE0E68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2589C992-8628-A84A-A4BA-1F912A1CA68F}"/>
                </a:ext>
              </a:extLst>
            </p:cNvPr>
            <p:cNvCxnSpPr>
              <a:stCxn id="134" idx="6"/>
              <a:endCxn id="137" idx="2"/>
            </p:cNvCxnSpPr>
            <p:nvPr/>
          </p:nvCxnSpPr>
          <p:spPr>
            <a:xfrm>
              <a:off x="6574276" y="2345176"/>
              <a:ext cx="455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0AF481D-F427-034A-BA85-7C6FFB17F734}"/>
                </a:ext>
              </a:extLst>
            </p:cNvPr>
            <p:cNvSpPr txBox="1"/>
            <p:nvPr/>
          </p:nvSpPr>
          <p:spPr>
            <a:xfrm>
              <a:off x="6581694" y="189454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elvetica"/>
                  <a:cs typeface="Helvetica"/>
                </a:rPr>
                <a:t>32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F977825-FF0F-C54F-8409-D40FF6F20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0551" y="2263875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FD10638C-B6B5-7A4A-BE82-685AD4675FED}"/>
                </a:ext>
              </a:extLst>
            </p:cNvPr>
            <p:cNvCxnSpPr>
              <a:stCxn id="137" idx="6"/>
              <a:endCxn id="140" idx="1"/>
            </p:cNvCxnSpPr>
            <p:nvPr/>
          </p:nvCxnSpPr>
          <p:spPr>
            <a:xfrm flipV="1">
              <a:off x="7594600" y="2344428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E2B882E-A0B8-534A-9BB4-134B63595BA9}"/>
                </a:ext>
              </a:extLst>
            </p:cNvPr>
            <p:cNvGrpSpPr/>
            <p:nvPr/>
          </p:nvGrpSpPr>
          <p:grpSpPr>
            <a:xfrm>
              <a:off x="8585495" y="2036590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9EA6E3C8-0528-FB49-8266-E35B1D2255DC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F193650-A3E6-AB42-9E99-95186BD1C3CE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34621A6-C364-4646-815B-EF3C68A5B87D}"/>
                </a:ext>
              </a:extLst>
            </p:cNvPr>
            <p:cNvGrpSpPr/>
            <p:nvPr/>
          </p:nvGrpSpPr>
          <p:grpSpPr>
            <a:xfrm>
              <a:off x="9605819" y="2036590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4F61050-834C-0545-B10D-0D9CB0125DAC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3333DFBF-C2B1-174F-8A0E-D90FF654604C}"/>
                      </a:ext>
                    </a:extLst>
                  </p:cNvPr>
                  <p:cNvSpPr txBox="1"/>
                  <p:nvPr/>
                </p:nvSpPr>
                <p:spPr>
                  <a:xfrm>
                    <a:off x="6726629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3333DFBF-C2B1-174F-8A0E-D90FF65460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6629" y="2695636"/>
                    <a:ext cx="394660" cy="38769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625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D1BE1264-1595-2142-8054-D31F0BF3D2FF}"/>
                </a:ext>
              </a:extLst>
            </p:cNvPr>
            <p:cNvGrpSpPr/>
            <p:nvPr/>
          </p:nvGrpSpPr>
          <p:grpSpPr>
            <a:xfrm>
              <a:off x="10353472" y="2059704"/>
              <a:ext cx="203600" cy="529518"/>
              <a:chOff x="6693673" y="1552853"/>
              <a:chExt cx="203600" cy="529518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3973862-2C98-F34D-A871-78974BA7F765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Triangle 201">
                <a:extLst>
                  <a:ext uri="{FF2B5EF4-FFF2-40B4-BE49-F238E27FC236}">
                    <a16:creationId xmlns:a16="http://schemas.microsoft.com/office/drawing/2014/main" id="{5A177586-EF10-FC4B-8125-5FAF431EE117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126046BF-8E60-774F-817C-9786E8453A6C}"/>
                </a:ext>
              </a:extLst>
            </p:cNvPr>
            <p:cNvCxnSpPr>
              <a:stCxn id="151" idx="6"/>
              <a:endCxn id="154" idx="2"/>
            </p:cNvCxnSpPr>
            <p:nvPr/>
          </p:nvCxnSpPr>
          <p:spPr>
            <a:xfrm>
              <a:off x="9149836" y="2322062"/>
              <a:ext cx="455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9F47C55-9C30-AE4A-AA47-D2283D690D13}"/>
                </a:ext>
              </a:extLst>
            </p:cNvPr>
            <p:cNvSpPr txBox="1"/>
            <p:nvPr/>
          </p:nvSpPr>
          <p:spPr>
            <a:xfrm>
              <a:off x="9157254" y="187142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Helvetica"/>
                  <a:cs typeface="Helvetica"/>
                </a:rPr>
                <a:t>32</a:t>
              </a:r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A939338-3F69-7547-925E-8938A09AD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6111" y="2240761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44B4D532-8AF7-DA4A-961C-15ECABAB57B4}"/>
                </a:ext>
              </a:extLst>
            </p:cNvPr>
            <p:cNvCxnSpPr>
              <a:stCxn id="154" idx="6"/>
              <a:endCxn id="200" idx="1"/>
            </p:cNvCxnSpPr>
            <p:nvPr/>
          </p:nvCxnSpPr>
          <p:spPr>
            <a:xfrm flipV="1">
              <a:off x="10170160" y="2321314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8CE7ADD4-6F1E-DE40-88A4-19A72B7BC005}"/>
                </a:ext>
              </a:extLst>
            </p:cNvPr>
            <p:cNvSpPr txBox="1"/>
            <p:nvPr/>
          </p:nvSpPr>
          <p:spPr>
            <a:xfrm>
              <a:off x="8106509" y="2009928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...</a:t>
              </a:r>
            </a:p>
          </p:txBody>
        </p: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21DD2374-8714-004D-9E67-FA29B4AB11EE}"/>
                </a:ext>
              </a:extLst>
            </p:cNvPr>
            <p:cNvCxnSpPr/>
            <p:nvPr/>
          </p:nvCxnSpPr>
          <p:spPr>
            <a:xfrm>
              <a:off x="7969118" y="2322498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6DE281CE-5597-664D-90E8-2F791CB6C876}"/>
                </a:ext>
              </a:extLst>
            </p:cNvPr>
            <p:cNvCxnSpPr/>
            <p:nvPr/>
          </p:nvCxnSpPr>
          <p:spPr>
            <a:xfrm flipV="1">
              <a:off x="10536784" y="2317387"/>
              <a:ext cx="183312" cy="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6063EED-BCE8-6041-B926-8E71953E8AF7}"/>
                </a:ext>
              </a:extLst>
            </p:cNvPr>
            <p:cNvGrpSpPr/>
            <p:nvPr/>
          </p:nvGrpSpPr>
          <p:grpSpPr>
            <a:xfrm>
              <a:off x="10720096" y="2031915"/>
              <a:ext cx="564341" cy="570944"/>
              <a:chOff x="6586897" y="2619997"/>
              <a:chExt cx="564341" cy="570944"/>
            </a:xfrm>
            <a:solidFill>
              <a:schemeClr val="accent1"/>
            </a:solidFill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DB64831-1BDD-CE4E-AB9B-FBF06906905C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5303416-DED5-8E4C-9F02-C5142469CF3B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70CA06F-E651-C842-8D31-4689AF34196C}"/>
              </a:ext>
            </a:extLst>
          </p:cNvPr>
          <p:cNvGrpSpPr/>
          <p:nvPr/>
        </p:nvGrpSpPr>
        <p:grpSpPr>
          <a:xfrm>
            <a:off x="3863047" y="2885652"/>
            <a:ext cx="7406129" cy="1313582"/>
            <a:chOff x="3863047" y="2885652"/>
            <a:chExt cx="7406129" cy="1313582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9F14D5F-0E0A-EF4F-8FEC-5C5D4F7F2B4A}"/>
                </a:ext>
              </a:extLst>
            </p:cNvPr>
            <p:cNvGrpSpPr/>
            <p:nvPr/>
          </p:nvGrpSpPr>
          <p:grpSpPr>
            <a:xfrm>
              <a:off x="3863047" y="3077190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60BFA99B-D023-5C45-9CCE-7901E51C6D27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B02E47D6-0BF5-014A-BCFB-EE0C0E901F01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48CCB67-24F0-1847-B3BE-A9E4CA349BF0}"/>
                </a:ext>
              </a:extLst>
            </p:cNvPr>
            <p:cNvGrpSpPr/>
            <p:nvPr/>
          </p:nvGrpSpPr>
          <p:grpSpPr>
            <a:xfrm>
              <a:off x="4644168" y="3077190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73BAAAC-A925-6E41-9603-DE6973F1364E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ED48AF9F-E551-6246-B2FF-BC8DE86207CE}"/>
                      </a:ext>
                    </a:extLst>
                  </p:cNvPr>
                  <p:cNvSpPr txBox="1"/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ED48AF9F-E551-6246-B2FF-BC8DE86207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9630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576BB668-F8B3-7648-9183-CC1FA446D2ED}"/>
                </a:ext>
              </a:extLst>
            </p:cNvPr>
            <p:cNvCxnSpPr>
              <a:cxnSpLocks/>
              <a:stCxn id="222" idx="6"/>
              <a:endCxn id="225" idx="2"/>
            </p:cNvCxnSpPr>
            <p:nvPr/>
          </p:nvCxnSpPr>
          <p:spPr>
            <a:xfrm>
              <a:off x="4320247" y="3305790"/>
              <a:ext cx="3239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D8D1A56-7B8E-D345-96F0-72E6471E2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1390" y="3217090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1CC00781-A0A0-E349-ABC9-A6F11EB09D4B}"/>
                </a:ext>
              </a:extLst>
            </p:cNvPr>
            <p:cNvSpPr txBox="1"/>
            <p:nvPr/>
          </p:nvSpPr>
          <p:spPr>
            <a:xfrm>
              <a:off x="4229206" y="288565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16</a:t>
              </a: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A5428F58-FD95-814B-A0FA-8F8313798CDF}"/>
                </a:ext>
              </a:extLst>
            </p:cNvPr>
            <p:cNvGrpSpPr/>
            <p:nvPr/>
          </p:nvGrpSpPr>
          <p:grpSpPr>
            <a:xfrm>
              <a:off x="5240928" y="3048104"/>
              <a:ext cx="203600" cy="529518"/>
              <a:chOff x="6693673" y="1552853"/>
              <a:chExt cx="203600" cy="529518"/>
            </a:xfrm>
            <a:solidFill>
              <a:srgbClr val="FF0000"/>
            </a:solidFill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1C4ACD07-F289-D642-A92B-929EDA6434F1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Triangle 234">
                <a:extLst>
                  <a:ext uri="{FF2B5EF4-FFF2-40B4-BE49-F238E27FC236}">
                    <a16:creationId xmlns:a16="http://schemas.microsoft.com/office/drawing/2014/main" id="{42F26F36-343E-1D4A-8E9C-69096897CCB5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B1699C0F-8C59-E04C-A6ED-53A1010180D6}"/>
                </a:ext>
              </a:extLst>
            </p:cNvPr>
            <p:cNvCxnSpPr>
              <a:cxnSpLocks/>
              <a:stCxn id="225" idx="6"/>
              <a:endCxn id="234" idx="1"/>
            </p:cNvCxnSpPr>
            <p:nvPr/>
          </p:nvCxnSpPr>
          <p:spPr>
            <a:xfrm>
              <a:off x="5101368" y="3305790"/>
              <a:ext cx="139560" cy="39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069AEB4-20F9-2F43-A218-52630CB4872E}"/>
                </a:ext>
              </a:extLst>
            </p:cNvPr>
            <p:cNvGrpSpPr/>
            <p:nvPr/>
          </p:nvGrpSpPr>
          <p:grpSpPr>
            <a:xfrm>
              <a:off x="5585862" y="3083088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DF4190DE-198A-6B40-BA69-6CF64118D769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03BDE5D-0B75-8748-BF03-124F2B1A633F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84A47B6C-E806-044A-B873-7F26DA9B1BF0}"/>
                </a:ext>
              </a:extLst>
            </p:cNvPr>
            <p:cNvGrpSpPr/>
            <p:nvPr/>
          </p:nvGrpSpPr>
          <p:grpSpPr>
            <a:xfrm>
              <a:off x="6366983" y="3083088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6ABAB97E-1F9D-C849-A971-F2786D1FE1EE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6" name="TextBox 245">
                    <a:extLst>
                      <a:ext uri="{FF2B5EF4-FFF2-40B4-BE49-F238E27FC236}">
                        <a16:creationId xmlns:a16="http://schemas.microsoft.com/office/drawing/2014/main" id="{63C51D80-AFE4-A04C-BE94-A9D97CED15F5}"/>
                      </a:ext>
                    </a:extLst>
                  </p:cNvPr>
                  <p:cNvSpPr txBox="1"/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246" name="TextBox 245">
                    <a:extLst>
                      <a:ext uri="{FF2B5EF4-FFF2-40B4-BE49-F238E27FC236}">
                        <a16:creationId xmlns:a16="http://schemas.microsoft.com/office/drawing/2014/main" id="{63C51D80-AFE4-A04C-BE94-A9D97CED15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769" r="-3846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84EC2E61-D921-D748-AAB2-9D20047F9096}"/>
                </a:ext>
              </a:extLst>
            </p:cNvPr>
            <p:cNvCxnSpPr>
              <a:cxnSpLocks/>
              <a:stCxn id="242" idx="6"/>
              <a:endCxn id="245" idx="2"/>
            </p:cNvCxnSpPr>
            <p:nvPr/>
          </p:nvCxnSpPr>
          <p:spPr>
            <a:xfrm>
              <a:off x="6043062" y="3311688"/>
              <a:ext cx="3239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D7E53DB3-9690-3347-BFB4-64062E3EF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4205" y="3222988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EDE285DF-C82E-9247-B817-FFA7CB6F7D0C}"/>
                </a:ext>
              </a:extLst>
            </p:cNvPr>
            <p:cNvSpPr txBox="1"/>
            <p:nvPr/>
          </p:nvSpPr>
          <p:spPr>
            <a:xfrm>
              <a:off x="5952021" y="289155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8</a:t>
              </a:r>
            </a:p>
          </p:txBody>
        </p: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FDB6163F-AD1E-8D40-B29D-9BBF9AED9601}"/>
                </a:ext>
              </a:extLst>
            </p:cNvPr>
            <p:cNvCxnSpPr>
              <a:cxnSpLocks/>
              <a:stCxn id="245" idx="6"/>
              <a:endCxn id="255" idx="2"/>
            </p:cNvCxnSpPr>
            <p:nvPr/>
          </p:nvCxnSpPr>
          <p:spPr>
            <a:xfrm>
              <a:off x="6824183" y="3311688"/>
              <a:ext cx="145549" cy="32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8AC80130-1CDB-FB4D-B5E1-176E994C84ED}"/>
                </a:ext>
              </a:extLst>
            </p:cNvPr>
            <p:cNvGrpSpPr/>
            <p:nvPr/>
          </p:nvGrpSpPr>
          <p:grpSpPr>
            <a:xfrm>
              <a:off x="6969732" y="3086385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0CB04EB2-665A-B940-B294-5B5F7338C524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877A9061-D63F-7244-9C41-59D923E49387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58D3F49F-0C1A-0E4B-BBF1-A9D6748C23B7}"/>
                </a:ext>
              </a:extLst>
            </p:cNvPr>
            <p:cNvGrpSpPr/>
            <p:nvPr/>
          </p:nvGrpSpPr>
          <p:grpSpPr>
            <a:xfrm>
              <a:off x="7750853" y="3086385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5366EF70-356A-014B-972B-4A23741BC94A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7D281CE6-62BC-BC48-AAC7-BFA5CC164E77}"/>
                      </a:ext>
                    </a:extLst>
                  </p:cNvPr>
                  <p:cNvSpPr txBox="1"/>
                  <p:nvPr/>
                </p:nvSpPr>
                <p:spPr>
                  <a:xfrm>
                    <a:off x="6722804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7D281CE6-62BC-BC48-AAC7-BFA5CC164E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2804" y="2695636"/>
                    <a:ext cx="394660" cy="3876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769" r="-3846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B2BA8901-EA92-E445-9093-F42E7AFED795}"/>
                </a:ext>
              </a:extLst>
            </p:cNvPr>
            <p:cNvCxnSpPr>
              <a:cxnSpLocks/>
              <a:stCxn id="255" idx="6"/>
              <a:endCxn id="258" idx="2"/>
            </p:cNvCxnSpPr>
            <p:nvPr/>
          </p:nvCxnSpPr>
          <p:spPr>
            <a:xfrm>
              <a:off x="7426932" y="3314985"/>
              <a:ext cx="3239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BE40596-EFC5-6545-843F-1A51CD2AE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8075" y="3226285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788E2E56-A011-4C42-B646-496B808671AA}"/>
                </a:ext>
              </a:extLst>
            </p:cNvPr>
            <p:cNvSpPr txBox="1"/>
            <p:nvPr/>
          </p:nvSpPr>
          <p:spPr>
            <a:xfrm>
              <a:off x="7395545" y="290714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8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214251AA-9E64-824E-9799-790DB38D43E0}"/>
                </a:ext>
              </a:extLst>
            </p:cNvPr>
            <p:cNvGrpSpPr/>
            <p:nvPr/>
          </p:nvGrpSpPr>
          <p:grpSpPr>
            <a:xfrm>
              <a:off x="8347613" y="3057299"/>
              <a:ext cx="203600" cy="529518"/>
              <a:chOff x="6693673" y="1552853"/>
              <a:chExt cx="203600" cy="529518"/>
            </a:xfrm>
            <a:solidFill>
              <a:srgbClr val="FF0000"/>
            </a:solidFill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6B0CB5C-B79E-8949-90EB-B2A28D049FE0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Triangle 264">
                <a:extLst>
                  <a:ext uri="{FF2B5EF4-FFF2-40B4-BE49-F238E27FC236}">
                    <a16:creationId xmlns:a16="http://schemas.microsoft.com/office/drawing/2014/main" id="{5E496304-5CD1-8D4F-841C-5A8F4E935DB0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352A5362-6625-FF40-818E-9196457B2ECE}"/>
                </a:ext>
              </a:extLst>
            </p:cNvPr>
            <p:cNvCxnSpPr>
              <a:cxnSpLocks/>
              <a:stCxn id="258" idx="6"/>
              <a:endCxn id="264" idx="1"/>
            </p:cNvCxnSpPr>
            <p:nvPr/>
          </p:nvCxnSpPr>
          <p:spPr>
            <a:xfrm>
              <a:off x="8208053" y="3314985"/>
              <a:ext cx="139560" cy="39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678BC423-5366-3E49-A67C-79808E10BA02}"/>
                </a:ext>
              </a:extLst>
            </p:cNvPr>
            <p:cNvGrpSpPr/>
            <p:nvPr/>
          </p:nvGrpSpPr>
          <p:grpSpPr>
            <a:xfrm>
              <a:off x="9100783" y="3083088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8ABA63AC-2C31-E141-AB9C-C8C5B45606F4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C3C30515-38D0-8944-B7FF-00DC3A2C4CAB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58C4D51-6976-F84F-97BE-054A8E95C979}"/>
                </a:ext>
              </a:extLst>
            </p:cNvPr>
            <p:cNvGrpSpPr/>
            <p:nvPr/>
          </p:nvGrpSpPr>
          <p:grpSpPr>
            <a:xfrm>
              <a:off x="9881904" y="3083088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CE52794F-0B8A-CA45-8D15-D9FE48A9BF6A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D6DBEE5E-F4A3-3E4E-80D6-4913FA4B1EA9}"/>
                      </a:ext>
                    </a:extLst>
                  </p:cNvPr>
                  <p:cNvSpPr txBox="1"/>
                  <p:nvPr/>
                </p:nvSpPr>
                <p:spPr>
                  <a:xfrm>
                    <a:off x="6722804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D6DBEE5E-F4A3-3E4E-80D6-4913FA4B1E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2804" y="2695636"/>
                    <a:ext cx="394660" cy="3876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4615" r="-3846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EF342371-FCE7-164B-886D-8F6E92E3CF75}"/>
                </a:ext>
              </a:extLst>
            </p:cNvPr>
            <p:cNvCxnSpPr>
              <a:cxnSpLocks/>
              <a:stCxn id="281" idx="6"/>
              <a:endCxn id="284" idx="2"/>
            </p:cNvCxnSpPr>
            <p:nvPr/>
          </p:nvCxnSpPr>
          <p:spPr>
            <a:xfrm>
              <a:off x="9557983" y="3311688"/>
              <a:ext cx="3239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2BC9FCB6-55B3-904F-9C4A-D155F7B75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126" y="3222988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703D91BB-8420-0F41-BC25-BD6A0C8C9667}"/>
                </a:ext>
              </a:extLst>
            </p:cNvPr>
            <p:cNvSpPr txBox="1"/>
            <p:nvPr/>
          </p:nvSpPr>
          <p:spPr>
            <a:xfrm>
              <a:off x="9530758" y="290418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4</a:t>
              </a: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36F5A7C4-FDFD-B445-B386-9835B0A7A463}"/>
                </a:ext>
              </a:extLst>
            </p:cNvPr>
            <p:cNvSpPr txBox="1"/>
            <p:nvPr/>
          </p:nvSpPr>
          <p:spPr>
            <a:xfrm>
              <a:off x="8687232" y="3020909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...</a:t>
              </a:r>
            </a:p>
          </p:txBody>
        </p: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D3E3CF7F-113D-584B-AA81-5B7068946D3E}"/>
                </a:ext>
              </a:extLst>
            </p:cNvPr>
            <p:cNvCxnSpPr>
              <a:cxnSpLocks/>
              <a:stCxn id="234" idx="3"/>
              <a:endCxn id="242" idx="2"/>
            </p:cNvCxnSpPr>
            <p:nvPr/>
          </p:nvCxnSpPr>
          <p:spPr>
            <a:xfrm>
              <a:off x="5439711" y="3309714"/>
              <a:ext cx="146151" cy="19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F31DF8C6-38E1-0A4F-8353-BCB9D2B3EB0A}"/>
                </a:ext>
              </a:extLst>
            </p:cNvPr>
            <p:cNvCxnSpPr>
              <a:cxnSpLocks/>
            </p:cNvCxnSpPr>
            <p:nvPr/>
          </p:nvCxnSpPr>
          <p:spPr>
            <a:xfrm>
              <a:off x="8546262" y="3319657"/>
              <a:ext cx="139560" cy="39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D046F5A0-E81D-1742-831D-3E43AD2A9573}"/>
                </a:ext>
              </a:extLst>
            </p:cNvPr>
            <p:cNvGrpSpPr/>
            <p:nvPr/>
          </p:nvGrpSpPr>
          <p:grpSpPr>
            <a:xfrm>
              <a:off x="6964781" y="3698802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8F78710C-DC26-084A-8800-424D7E4796E9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70EB5C26-F1B2-4949-A989-1DCC5A3953C7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674B61F-E01B-2E45-B6A1-28CCC9627400}"/>
                </a:ext>
              </a:extLst>
            </p:cNvPr>
            <p:cNvGrpSpPr/>
            <p:nvPr/>
          </p:nvGrpSpPr>
          <p:grpSpPr>
            <a:xfrm>
              <a:off x="7745902" y="3698802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704654E7-0927-0B4F-BBBA-11481AD46371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1" name="TextBox 300">
                    <a:extLst>
                      <a:ext uri="{FF2B5EF4-FFF2-40B4-BE49-F238E27FC236}">
                        <a16:creationId xmlns:a16="http://schemas.microsoft.com/office/drawing/2014/main" id="{014CBA38-109A-244C-91DE-E62329C11EDD}"/>
                      </a:ext>
                    </a:extLst>
                  </p:cNvPr>
                  <p:cNvSpPr txBox="1"/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301" name="TextBox 300">
                    <a:extLst>
                      <a:ext uri="{FF2B5EF4-FFF2-40B4-BE49-F238E27FC236}">
                        <a16:creationId xmlns:a16="http://schemas.microsoft.com/office/drawing/2014/main" id="{014CBA38-109A-244C-91DE-E62329C11E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4615" r="-3846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B50427A-5FDF-DB46-AB60-ACF4FB18E629}"/>
                </a:ext>
              </a:extLst>
            </p:cNvPr>
            <p:cNvCxnSpPr>
              <a:cxnSpLocks/>
              <a:stCxn id="297" idx="6"/>
              <a:endCxn id="300" idx="2"/>
            </p:cNvCxnSpPr>
            <p:nvPr/>
          </p:nvCxnSpPr>
          <p:spPr>
            <a:xfrm>
              <a:off x="7421981" y="3927402"/>
              <a:ext cx="3239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FD817E1C-7018-FB43-862E-C3893BDB1E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3124" y="3838702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54BA52F5-9FA9-9649-AABF-8217DFE58F3F}"/>
                </a:ext>
              </a:extLst>
            </p:cNvPr>
            <p:cNvSpPr txBox="1"/>
            <p:nvPr/>
          </p:nvSpPr>
          <p:spPr>
            <a:xfrm>
              <a:off x="7330940" y="350726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16</a:t>
              </a:r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260403FD-1D4B-AF44-9616-81D5F8C2372B}"/>
                </a:ext>
              </a:extLst>
            </p:cNvPr>
            <p:cNvGrpSpPr/>
            <p:nvPr/>
          </p:nvGrpSpPr>
          <p:grpSpPr>
            <a:xfrm>
              <a:off x="8342662" y="3669716"/>
              <a:ext cx="203600" cy="529518"/>
              <a:chOff x="6693673" y="1552853"/>
              <a:chExt cx="203600" cy="529518"/>
            </a:xfrm>
            <a:solidFill>
              <a:srgbClr val="FF0000"/>
            </a:solidFill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19105C54-908C-9841-AF8C-9928FD6A95AF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Triangle 306">
                <a:extLst>
                  <a:ext uri="{FF2B5EF4-FFF2-40B4-BE49-F238E27FC236}">
                    <a16:creationId xmlns:a16="http://schemas.microsoft.com/office/drawing/2014/main" id="{426545B5-F4DF-A241-97C9-BD35804C9CA6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7C08F30B-37E0-954F-90B9-6A18AB55C8B8}"/>
                </a:ext>
              </a:extLst>
            </p:cNvPr>
            <p:cNvCxnSpPr>
              <a:cxnSpLocks/>
              <a:stCxn id="300" idx="6"/>
              <a:endCxn id="306" idx="1"/>
            </p:cNvCxnSpPr>
            <p:nvPr/>
          </p:nvCxnSpPr>
          <p:spPr>
            <a:xfrm>
              <a:off x="8203102" y="3927402"/>
              <a:ext cx="139560" cy="39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0836FD2C-72F0-E24F-94A8-6D7E6855C8D4}"/>
                </a:ext>
              </a:extLst>
            </p:cNvPr>
            <p:cNvCxnSpPr>
              <a:cxnSpLocks/>
              <a:stCxn id="306" idx="3"/>
            </p:cNvCxnSpPr>
            <p:nvPr/>
          </p:nvCxnSpPr>
          <p:spPr>
            <a:xfrm>
              <a:off x="8541445" y="3931326"/>
              <a:ext cx="146151" cy="19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6DDDFF08-3E1C-2A48-BF9C-0DB23A3BABD3}"/>
                </a:ext>
              </a:extLst>
            </p:cNvPr>
            <p:cNvGrpSpPr/>
            <p:nvPr/>
          </p:nvGrpSpPr>
          <p:grpSpPr>
            <a:xfrm>
              <a:off x="9100783" y="3689846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1CD72027-C9DA-9D43-80A9-DC34310EE0C7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0F7D3FC1-CFF6-084C-9851-A114C72D43AD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6E479908-A530-5349-92B4-8BC12B06B27B}"/>
                </a:ext>
              </a:extLst>
            </p:cNvPr>
            <p:cNvGrpSpPr/>
            <p:nvPr/>
          </p:nvGrpSpPr>
          <p:grpSpPr>
            <a:xfrm>
              <a:off x="9881904" y="3689846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4056C4E1-0C42-814F-B78A-9CFED92B5FE5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9" name="TextBox 338">
                    <a:extLst>
                      <a:ext uri="{FF2B5EF4-FFF2-40B4-BE49-F238E27FC236}">
                        <a16:creationId xmlns:a16="http://schemas.microsoft.com/office/drawing/2014/main" id="{D646C4A5-C87F-C64E-A214-587C9A9EA880}"/>
                      </a:ext>
                    </a:extLst>
                  </p:cNvPr>
                  <p:cNvSpPr txBox="1"/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×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Helvetica"/>
                      <a:cs typeface="Helvetica"/>
                    </a:endParaRPr>
                  </a:p>
                </p:txBody>
              </p:sp>
            </mc:Choice>
            <mc:Fallback xmlns="">
              <p:sp>
                <p:nvSpPr>
                  <p:cNvPr id="339" name="TextBox 338">
                    <a:extLst>
                      <a:ext uri="{FF2B5EF4-FFF2-40B4-BE49-F238E27FC236}">
                        <a16:creationId xmlns:a16="http://schemas.microsoft.com/office/drawing/2014/main" id="{D646C4A5-C87F-C64E-A214-587C9A9EA8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8701" y="2695636"/>
                    <a:ext cx="394660" cy="387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4615" r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0" name="Straight Arrow Connector 339">
              <a:extLst>
                <a:ext uri="{FF2B5EF4-FFF2-40B4-BE49-F238E27FC236}">
                  <a16:creationId xmlns:a16="http://schemas.microsoft.com/office/drawing/2014/main" id="{F468B5A1-27D0-E740-B675-014CB0356455}"/>
                </a:ext>
              </a:extLst>
            </p:cNvPr>
            <p:cNvCxnSpPr>
              <a:cxnSpLocks/>
              <a:stCxn id="335" idx="6"/>
              <a:endCxn id="338" idx="2"/>
            </p:cNvCxnSpPr>
            <p:nvPr/>
          </p:nvCxnSpPr>
          <p:spPr>
            <a:xfrm>
              <a:off x="9557983" y="3918446"/>
              <a:ext cx="3239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4465ADD7-5BFA-C54B-8A71-7C622A5B6E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9126" y="3829746"/>
              <a:ext cx="256779" cy="17947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1BAD55A2-C1AE-CD4B-94C4-B26EEB2BD487}"/>
                </a:ext>
              </a:extLst>
            </p:cNvPr>
            <p:cNvSpPr txBox="1"/>
            <p:nvPr/>
          </p:nvSpPr>
          <p:spPr>
            <a:xfrm>
              <a:off x="8687232" y="3627667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...</a:t>
              </a:r>
            </a:p>
          </p:txBody>
        </p: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8D5A8BCE-41A8-2341-89DF-5EB8B0E47C7A}"/>
                </a:ext>
              </a:extLst>
            </p:cNvPr>
            <p:cNvGrpSpPr/>
            <p:nvPr/>
          </p:nvGrpSpPr>
          <p:grpSpPr>
            <a:xfrm>
              <a:off x="10475159" y="3668590"/>
              <a:ext cx="203600" cy="529518"/>
              <a:chOff x="6693673" y="1552853"/>
              <a:chExt cx="203600" cy="529518"/>
            </a:xfrm>
            <a:solidFill>
              <a:srgbClr val="FF0000"/>
            </a:solidFill>
          </p:grpSpPr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CB37AC5B-C936-1943-84C7-8F99B49CB4FE}"/>
                  </a:ext>
                </a:extLst>
              </p:cNvPr>
              <p:cNvSpPr/>
              <p:nvPr/>
            </p:nvSpPr>
            <p:spPr bwMode="auto">
              <a:xfrm>
                <a:off x="6693673" y="1552853"/>
                <a:ext cx="198783" cy="52322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Triangle 344">
                <a:extLst>
                  <a:ext uri="{FF2B5EF4-FFF2-40B4-BE49-F238E27FC236}">
                    <a16:creationId xmlns:a16="http://schemas.microsoft.com/office/drawing/2014/main" id="{638847F8-9B65-7446-B930-599D559E6CD3}"/>
                  </a:ext>
                </a:extLst>
              </p:cNvPr>
              <p:cNvSpPr/>
              <p:nvPr/>
            </p:nvSpPr>
            <p:spPr bwMode="auto">
              <a:xfrm>
                <a:off x="6698490" y="1892154"/>
                <a:ext cx="198783" cy="190217"/>
              </a:xfrm>
              <a:prstGeom prst="triangle">
                <a:avLst/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75D51535-BDC0-2245-B9C3-43DF9A05DC13}"/>
                </a:ext>
              </a:extLst>
            </p:cNvPr>
            <p:cNvCxnSpPr>
              <a:cxnSpLocks/>
              <a:endCxn id="344" idx="1"/>
            </p:cNvCxnSpPr>
            <p:nvPr/>
          </p:nvCxnSpPr>
          <p:spPr>
            <a:xfrm>
              <a:off x="10335599" y="3926276"/>
              <a:ext cx="139560" cy="39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DBC5B92E-959E-B242-AE51-36C9D704FBB7}"/>
                </a:ext>
              </a:extLst>
            </p:cNvPr>
            <p:cNvCxnSpPr>
              <a:cxnSpLocks/>
              <a:stCxn id="344" idx="3"/>
            </p:cNvCxnSpPr>
            <p:nvPr/>
          </p:nvCxnSpPr>
          <p:spPr>
            <a:xfrm>
              <a:off x="10673942" y="3930200"/>
              <a:ext cx="146151" cy="19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CC445464-2400-EC42-A3E8-3D07C56A48C7}"/>
                </a:ext>
              </a:extLst>
            </p:cNvPr>
            <p:cNvGrpSpPr/>
            <p:nvPr/>
          </p:nvGrpSpPr>
          <p:grpSpPr>
            <a:xfrm>
              <a:off x="10811976" y="3689846"/>
              <a:ext cx="457200" cy="457200"/>
              <a:chOff x="6586897" y="2619997"/>
              <a:chExt cx="564341" cy="570944"/>
            </a:xfrm>
            <a:solidFill>
              <a:srgbClr val="FF0000"/>
            </a:solidFill>
          </p:grpSpPr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B3139BA2-30E5-1B4B-8BA1-D082AD0C2253}"/>
                  </a:ext>
                </a:extLst>
              </p:cNvPr>
              <p:cNvSpPr/>
              <p:nvPr/>
            </p:nvSpPr>
            <p:spPr bwMode="auto">
              <a:xfrm>
                <a:off x="6586897" y="2619997"/>
                <a:ext cx="564341" cy="570944"/>
              </a:xfrm>
              <a:prstGeom prst="ellipse">
                <a:avLst/>
              </a:prstGeom>
              <a:grp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849AE4C-D17D-6D41-84C8-A529E4BD50D5}"/>
                  </a:ext>
                </a:extLst>
              </p:cNvPr>
              <p:cNvSpPr txBox="1"/>
              <p:nvPr/>
            </p:nvSpPr>
            <p:spPr>
              <a:xfrm>
                <a:off x="6675113" y="2695636"/>
                <a:ext cx="394660" cy="387690"/>
              </a:xfrm>
              <a:prstGeom prst="rect">
                <a:avLst/>
              </a:prstGeom>
              <a:grp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+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90BAAC-1014-F549-BD54-5906BCF01F1F}"/>
              </a:ext>
            </a:extLst>
          </p:cNvPr>
          <p:cNvGrpSpPr/>
          <p:nvPr/>
        </p:nvGrpSpPr>
        <p:grpSpPr>
          <a:xfrm>
            <a:off x="5290752" y="3540288"/>
            <a:ext cx="5749824" cy="1877410"/>
            <a:chOff x="5290752" y="3540288"/>
            <a:chExt cx="5749824" cy="1877410"/>
          </a:xfrm>
        </p:grpSpPr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0F44095E-A58F-754F-B08D-67403BAE71E6}"/>
                </a:ext>
              </a:extLst>
            </p:cNvPr>
            <p:cNvSpPr txBox="1"/>
            <p:nvPr/>
          </p:nvSpPr>
          <p:spPr>
            <a:xfrm rot="5400000">
              <a:off x="6743404" y="4729814"/>
              <a:ext cx="899952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 anchor="ctr">
              <a:spAutoFit/>
            </a:bodyPr>
            <a:lstStyle/>
            <a:p>
              <a:pPr algn="ctr" defTabSz="635051"/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mem</a:t>
              </a:r>
            </a:p>
          </p:txBody>
        </p:sp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8209F67B-C080-9D47-BAC5-88B4AD57B09E}"/>
                </a:ext>
              </a:extLst>
            </p:cNvPr>
            <p:cNvSpPr txBox="1"/>
            <p:nvPr/>
          </p:nvSpPr>
          <p:spPr>
            <a:xfrm rot="5400000">
              <a:off x="6131717" y="4729814"/>
              <a:ext cx="899952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 anchor="ctr">
              <a:spAutoFit/>
            </a:bodyPr>
            <a:lstStyle/>
            <a:p>
              <a:pPr algn="ctr" defTabSz="635051"/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mem</a:t>
              </a:r>
            </a:p>
          </p:txBody>
        </p:sp>
        <p:cxnSp>
          <p:nvCxnSpPr>
            <p:cNvPr id="353" name="Straight Arrow Connector 352">
              <a:extLst>
                <a:ext uri="{FF2B5EF4-FFF2-40B4-BE49-F238E27FC236}">
                  <a16:creationId xmlns:a16="http://schemas.microsoft.com/office/drawing/2014/main" id="{95954FF4-62E3-9E47-8B1F-EC5F49A0148B}"/>
                </a:ext>
              </a:extLst>
            </p:cNvPr>
            <p:cNvCxnSpPr>
              <a:cxnSpLocks/>
              <a:stCxn id="297" idx="4"/>
              <a:endCxn id="351" idx="1"/>
            </p:cNvCxnSpPr>
            <p:nvPr/>
          </p:nvCxnSpPr>
          <p:spPr>
            <a:xfrm flipH="1">
              <a:off x="7193380" y="4156002"/>
              <a:ext cx="1" cy="354669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958DDAFC-D391-624E-8067-24A2F6383BE1}"/>
                </a:ext>
              </a:extLst>
            </p:cNvPr>
            <p:cNvCxnSpPr>
              <a:stCxn id="352" idx="1"/>
              <a:endCxn id="255" idx="4"/>
            </p:cNvCxnSpPr>
            <p:nvPr/>
          </p:nvCxnSpPr>
          <p:spPr>
            <a:xfrm rot="5400000" flipH="1" flipV="1">
              <a:off x="6406469" y="3718809"/>
              <a:ext cx="967086" cy="616639"/>
            </a:xfrm>
            <a:prstGeom prst="bentConnector3">
              <a:avLst>
                <a:gd name="adj1" fmla="val 86366"/>
              </a:avLst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C91D66AB-0E7D-1540-ADC0-318748E60D01}"/>
                </a:ext>
              </a:extLst>
            </p:cNvPr>
            <p:cNvSpPr txBox="1"/>
            <p:nvPr/>
          </p:nvSpPr>
          <p:spPr>
            <a:xfrm>
              <a:off x="8276572" y="4665775"/>
              <a:ext cx="899952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 anchor="ctr">
              <a:spAutoFit/>
            </a:bodyPr>
            <a:lstStyle/>
            <a:p>
              <a:pPr algn="ctr" defTabSz="635051"/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FIFO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27F01514-92D4-9A41-987A-A014A07021C8}"/>
                </a:ext>
              </a:extLst>
            </p:cNvPr>
            <p:cNvSpPr txBox="1"/>
            <p:nvPr/>
          </p:nvSpPr>
          <p:spPr>
            <a:xfrm>
              <a:off x="9872784" y="4678351"/>
              <a:ext cx="899952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 anchor="ctr">
              <a:spAutoFit/>
            </a:bodyPr>
            <a:lstStyle/>
            <a:p>
              <a:pPr algn="ctr" defTabSz="635051"/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FIFO</a:t>
              </a: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FF65D711-B747-2D4B-A1EB-C4D01EA8138E}"/>
                </a:ext>
              </a:extLst>
            </p:cNvPr>
            <p:cNvSpPr txBox="1"/>
            <p:nvPr/>
          </p:nvSpPr>
          <p:spPr>
            <a:xfrm>
              <a:off x="7421981" y="462411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...</a:t>
              </a: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781C506D-39AE-D143-B0C4-423DF16EF54A}"/>
                </a:ext>
              </a:extLst>
            </p:cNvPr>
            <p:cNvSpPr txBox="1"/>
            <p:nvPr/>
          </p:nvSpPr>
          <p:spPr>
            <a:xfrm>
              <a:off x="5290752" y="4665774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...</a:t>
              </a:r>
            </a:p>
          </p:txBody>
        </p:sp>
        <p:cxnSp>
          <p:nvCxnSpPr>
            <p:cNvPr id="358" name="Elbow Connector 357">
              <a:extLst>
                <a:ext uri="{FF2B5EF4-FFF2-40B4-BE49-F238E27FC236}">
                  <a16:creationId xmlns:a16="http://schemas.microsoft.com/office/drawing/2014/main" id="{59F44005-6FDD-094B-B1E0-D4835F84496A}"/>
                </a:ext>
              </a:extLst>
            </p:cNvPr>
            <p:cNvCxnSpPr>
              <a:cxnSpLocks/>
              <a:stCxn id="354" idx="3"/>
              <a:endCxn id="335" idx="4"/>
            </p:cNvCxnSpPr>
            <p:nvPr/>
          </p:nvCxnSpPr>
          <p:spPr>
            <a:xfrm flipV="1">
              <a:off x="9176524" y="4147046"/>
              <a:ext cx="152859" cy="749562"/>
            </a:xfrm>
            <a:prstGeom prst="bentConnector2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407C0284-4871-7E41-A96D-0137F9BA02C4}"/>
                </a:ext>
              </a:extLst>
            </p:cNvPr>
            <p:cNvCxnSpPr>
              <a:cxnSpLocks/>
              <a:stCxn id="354" idx="3"/>
              <a:endCxn id="355" idx="1"/>
            </p:cNvCxnSpPr>
            <p:nvPr/>
          </p:nvCxnSpPr>
          <p:spPr>
            <a:xfrm>
              <a:off x="9176524" y="4896608"/>
              <a:ext cx="696260" cy="12576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Elbow Connector 359">
              <a:extLst>
                <a:ext uri="{FF2B5EF4-FFF2-40B4-BE49-F238E27FC236}">
                  <a16:creationId xmlns:a16="http://schemas.microsoft.com/office/drawing/2014/main" id="{586F3D87-ADAE-2649-BA74-8182D730A23E}"/>
                </a:ext>
              </a:extLst>
            </p:cNvPr>
            <p:cNvCxnSpPr>
              <a:cxnSpLocks/>
              <a:stCxn id="355" idx="3"/>
              <a:endCxn id="349" idx="4"/>
            </p:cNvCxnSpPr>
            <p:nvPr/>
          </p:nvCxnSpPr>
          <p:spPr>
            <a:xfrm flipV="1">
              <a:off x="10772736" y="4147046"/>
              <a:ext cx="267840" cy="762138"/>
            </a:xfrm>
            <a:prstGeom prst="bentConnector2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87853B28-87D2-2C4E-8E81-FA00D0696D27}"/>
                </a:ext>
              </a:extLst>
            </p:cNvPr>
            <p:cNvSpPr txBox="1"/>
            <p:nvPr/>
          </p:nvSpPr>
          <p:spPr>
            <a:xfrm rot="5400000">
              <a:off x="5522136" y="4736889"/>
              <a:ext cx="899952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 anchor="ctr">
              <a:spAutoFit/>
            </a:bodyPr>
            <a:lstStyle/>
            <a:p>
              <a:pPr algn="ctr" defTabSz="635051"/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mem</a:t>
              </a:r>
            </a:p>
          </p:txBody>
        </p:sp>
        <p:cxnSp>
          <p:nvCxnSpPr>
            <p:cNvPr id="362" name="Elbow Connector 361">
              <a:extLst>
                <a:ext uri="{FF2B5EF4-FFF2-40B4-BE49-F238E27FC236}">
                  <a16:creationId xmlns:a16="http://schemas.microsoft.com/office/drawing/2014/main" id="{241D8A9F-9250-8945-A25D-F13527BA61FE}"/>
                </a:ext>
              </a:extLst>
            </p:cNvPr>
            <p:cNvCxnSpPr>
              <a:cxnSpLocks/>
              <a:stCxn id="361" idx="1"/>
              <a:endCxn id="242" idx="4"/>
            </p:cNvCxnSpPr>
            <p:nvPr/>
          </p:nvCxnSpPr>
          <p:spPr>
            <a:xfrm rot="16200000" flipV="1">
              <a:off x="5404558" y="3950192"/>
              <a:ext cx="977458" cy="157650"/>
            </a:xfrm>
            <a:prstGeom prst="bentConnector3">
              <a:avLst>
                <a:gd name="adj1" fmla="val 48801"/>
              </a:avLst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49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38" grpId="0"/>
      <p:bldP spid="239" grpId="0"/>
      <p:bldP spid="2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B960B-33A3-3641-AD29-F400C8F2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ED5EB6-429B-4945-B817-FFEDFD72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BNN in HLS 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C8C675-28DC-6D45-85F0-6ECF4A6C06B8}"/>
              </a:ext>
            </a:extLst>
          </p:cNvPr>
          <p:cNvGrpSpPr/>
          <p:nvPr/>
        </p:nvGrpSpPr>
        <p:grpSpPr>
          <a:xfrm>
            <a:off x="643927" y="755020"/>
            <a:ext cx="6072355" cy="5632311"/>
            <a:chOff x="5741998" y="922416"/>
            <a:chExt cx="6072355" cy="56323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226E69-17BF-D844-8EFD-595B50A58900}"/>
                </a:ext>
              </a:extLst>
            </p:cNvPr>
            <p:cNvSpPr/>
            <p:nvPr/>
          </p:nvSpPr>
          <p:spPr bwMode="auto">
            <a:xfrm>
              <a:off x="5870852" y="6164684"/>
              <a:ext cx="5825323" cy="16624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8EE5EA-C513-2442-85F4-8D3B695E6D88}"/>
                </a:ext>
              </a:extLst>
            </p:cNvPr>
            <p:cNvSpPr/>
            <p:nvPr/>
          </p:nvSpPr>
          <p:spPr bwMode="auto">
            <a:xfrm>
              <a:off x="5870852" y="5082650"/>
              <a:ext cx="5825323" cy="5714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C2F09C-0D39-1649-8D64-2C39BDDE989B}"/>
                </a:ext>
              </a:extLst>
            </p:cNvPr>
            <p:cNvSpPr/>
            <p:nvPr/>
          </p:nvSpPr>
          <p:spPr bwMode="auto">
            <a:xfrm>
              <a:off x="5870852" y="3860667"/>
              <a:ext cx="5825323" cy="23366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CC9EC9-1E7A-9749-8A70-5286D4E2B7B6}"/>
                </a:ext>
              </a:extLst>
            </p:cNvPr>
            <p:cNvSpPr/>
            <p:nvPr/>
          </p:nvSpPr>
          <p:spPr bwMode="auto">
            <a:xfrm>
              <a:off x="5870852" y="3148088"/>
              <a:ext cx="5825323" cy="71034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1503E2-9639-C648-8D42-816DE866E3CB}"/>
                </a:ext>
              </a:extLst>
            </p:cNvPr>
            <p:cNvSpPr/>
            <p:nvPr/>
          </p:nvSpPr>
          <p:spPr bwMode="auto">
            <a:xfrm>
              <a:off x="5870852" y="2331430"/>
              <a:ext cx="5825323" cy="58075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D1070E-AB96-3B40-81AA-994013B6CCB0}"/>
                </a:ext>
              </a:extLst>
            </p:cNvPr>
            <p:cNvSpPr/>
            <p:nvPr/>
          </p:nvSpPr>
          <p:spPr bwMode="auto">
            <a:xfrm>
              <a:off x="5870852" y="1940680"/>
              <a:ext cx="5825323" cy="3907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62CDD8-3C57-C14F-B298-C5016610F471}"/>
                </a:ext>
              </a:extLst>
            </p:cNvPr>
            <p:cNvSpPr/>
            <p:nvPr/>
          </p:nvSpPr>
          <p:spPr bwMode="auto">
            <a:xfrm>
              <a:off x="5870852" y="1119739"/>
              <a:ext cx="5825323" cy="3783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F6AF86-DF91-B642-A5A4-DE0D6C0EF089}"/>
                </a:ext>
              </a:extLst>
            </p:cNvPr>
            <p:cNvSpPr/>
            <p:nvPr/>
          </p:nvSpPr>
          <p:spPr>
            <a:xfrm>
              <a:off x="5741998" y="922416"/>
              <a:ext cx="6072355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2FB41D"/>
                  </a:solidFill>
                  <a:latin typeface="Menlo" panose="020B0609030804020204" pitchFamily="49" charset="0"/>
                </a:rPr>
                <a:t>template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M,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N,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I,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L&gt;</a:t>
              </a:r>
              <a:endParaRPr lang="en-US" sz="900" dirty="0">
                <a:solidFill>
                  <a:srgbClr val="2FB41D"/>
                </a:solidFill>
                <a:latin typeface="Menlo" panose="020B0609030804020204" pitchFamily="49" charset="0"/>
              </a:endParaRP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2FB41D"/>
                  </a:solidFill>
                  <a:latin typeface="Menlo" panose="020B0609030804020204" pitchFamily="49" charset="0"/>
                </a:rPr>
                <a:t>void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conv(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ap_int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32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&gt; input[MAX_FMAP_PACK_SIZE], 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         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ap_int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32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&gt; output[MAX_FMAP_PACK_SIZE], 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         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const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ap_int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8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&gt; threshold[MAX_FMAP], 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         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hls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::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LineBuffer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&lt;F, I, bit&gt;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buf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[M])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O = I - F +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ifmap_size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I * I,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ofmap_size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O * O;</a:t>
              </a:r>
              <a:endParaRPr lang="en-US" sz="900" dirty="0">
                <a:solidFill>
                  <a:srgbClr val="757575"/>
                </a:solidFill>
                <a:latin typeface="Menlo" panose="020B0609030804020204" pitchFamily="49" charset="0"/>
              </a:endParaRP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hls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::Window&lt;F, F, bit&gt; window[M];</a:t>
              </a:r>
              <a:endParaRPr lang="en-US" sz="900" dirty="0">
                <a:solidFill>
                  <a:srgbClr val="757575"/>
                </a:solidFill>
                <a:latin typeface="Menlo" panose="020B0609030804020204" pitchFamily="49" charset="0"/>
              </a:endParaRP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y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y &lt; O; y++)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m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m &lt; M; m++)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</a:t>
              </a:r>
              <a:r>
                <a:rPr lang="en-US" sz="900" dirty="0">
                  <a:solidFill>
                    <a:srgbClr val="C814C9"/>
                  </a:solidFill>
                  <a:latin typeface="Menlo" panose="020B0609030804020204" pitchFamily="49" charset="0"/>
                </a:rPr>
                <a:t>#pragma HLS pipeline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(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x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x &lt; F -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x++) { 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x + (y + F -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 * I + m *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ifmap_size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bit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newBit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GET_BIT(input,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, PACK_WIDTH_LOG);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fillBuffer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&lt;F, I&gt;(window[m],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buf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[m], x,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newBit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}}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x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x &lt; O; x++)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m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m &lt; M; m++)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x + F -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+ (y + F -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 * I + m *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ifmap_size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bit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newBit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GET_BIT(input,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, PACK_WIDTH_LOG);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fillBuffer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&lt;F, I&gt;(window[m],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buf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[m], x + F -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newBit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}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n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n &lt; N; n++)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</a:t>
              </a:r>
              <a:r>
                <a:rPr lang="en-US" sz="900" dirty="0">
                  <a:solidFill>
                    <a:srgbClr val="C814C9"/>
                  </a:solidFill>
                  <a:latin typeface="Menlo" panose="020B0609030804020204" pitchFamily="49" charset="0"/>
                </a:rPr>
                <a:t>#pragma HLS pipeline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sum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x + y * O + n *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ofmap_size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m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m &lt; M; m++)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one_out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mac_num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c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c &lt; F;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c++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for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r 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 r &lt; F; r++) {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if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if_mac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(x + c, y + r, I)) { </a:t>
              </a:r>
              <a:r>
                <a:rPr lang="en-US" sz="900" dirty="0">
                  <a:solidFill>
                    <a:srgbClr val="2EAEBB"/>
                  </a:solidFill>
                  <a:latin typeface="Menlo" panose="020B0609030804020204" pitchFamily="49" charset="0"/>
                </a:rPr>
                <a:t>//neglect padding pixels in mac</a:t>
              </a:r>
              <a:endParaRPr lang="en-US" sz="900" dirty="0">
                <a:solidFill>
                  <a:srgbClr val="000000"/>
                </a:solidFill>
                <a:latin typeface="Menlo" panose="020B0609030804020204" pitchFamily="49" charset="0"/>
              </a:endParaRP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x + c + (y + r) * I + m *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ifmap_size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    </a:t>
              </a:r>
              <a:r>
                <a:rPr lang="en-US" sz="900" dirty="0" err="1">
                  <a:solidFill>
                    <a:srgbClr val="2FB41D"/>
                  </a:solidFill>
                  <a:latin typeface="Menlo" panose="020B0609030804020204" pitchFamily="49" charset="0"/>
                </a:rPr>
                <a:t>int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w_index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= c + r * F + (n + m * N) * FILTER_SIZE;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if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(L ==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one_out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+= window[m].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getval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(r, c) == w_conv1[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w_index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]; 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    </a:t>
              </a:r>
              <a:r>
                <a:rPr lang="en-US" sz="900" dirty="0">
                  <a:solidFill>
                    <a:srgbClr val="9FA01C"/>
                  </a:solidFill>
                  <a:latin typeface="Menlo" panose="020B0609030804020204" pitchFamily="49" charset="0"/>
                </a:rPr>
                <a:t>else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one_out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+= window[m].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getval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(r, c) == w_conv2[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w_index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];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     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mac_num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++;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}}}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  sum += (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one_out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&lt;&lt;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 -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mac_num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}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        SET_BIT(output, 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, PACK_WIDTH_LOG, sum &gt; threshold[</a:t>
              </a:r>
              <a:r>
                <a:rPr lang="en-US" sz="900" dirty="0" err="1">
                  <a:solidFill>
                    <a:srgbClr val="000000"/>
                  </a:solidFill>
                  <a:latin typeface="Menlo" panose="020B0609030804020204" pitchFamily="49" charset="0"/>
                </a:rPr>
                <a:t>o_index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] ?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1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 : </a:t>
              </a:r>
              <a:r>
                <a:rPr lang="en-US" sz="900" dirty="0">
                  <a:solidFill>
                    <a:srgbClr val="C1651C"/>
                  </a:solidFill>
                  <a:latin typeface="Menlo" panose="020B0609030804020204" pitchFamily="49" charset="0"/>
                </a:rPr>
                <a:t>0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);</a:t>
              </a:r>
            </a:p>
            <a:p>
              <a:r>
                <a:rPr lang="en-US" sz="900" dirty="0">
                  <a:solidFill>
                    <a:srgbClr val="757575"/>
                  </a:solidFill>
                  <a:latin typeface="Menlo" panose="020B0609030804020204" pitchFamily="49" charset="0"/>
                </a:rPr>
                <a:t> </a:t>
              </a:r>
              <a:r>
                <a:rPr lang="en-US" sz="900" dirty="0">
                  <a:solidFill>
                    <a:srgbClr val="000000"/>
                  </a:solidFill>
                  <a:latin typeface="Menlo" panose="020B0609030804020204" pitchFamily="49" charset="0"/>
                </a:rPr>
                <a:t>}}}}</a:t>
              </a:r>
              <a:endParaRPr lang="en-US" sz="900" dirty="0">
                <a:solidFill>
                  <a:srgbClr val="757575"/>
                </a:solidFill>
                <a:latin typeface="Menlo" panose="020B0609030804020204" pitchFamily="49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8808CA-EB63-8E4A-970B-705B94265F01}"/>
              </a:ext>
            </a:extLst>
          </p:cNvPr>
          <p:cNvGrpSpPr/>
          <p:nvPr/>
        </p:nvGrpSpPr>
        <p:grpSpPr>
          <a:xfrm>
            <a:off x="6726958" y="5417787"/>
            <a:ext cx="2433526" cy="969544"/>
            <a:chOff x="980300" y="5420449"/>
            <a:chExt cx="2433526" cy="9695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6705CC-76BB-9D4F-8EBE-69CBF6F344B8}"/>
                </a:ext>
              </a:extLst>
            </p:cNvPr>
            <p:cNvSpPr txBox="1"/>
            <p:nvPr/>
          </p:nvSpPr>
          <p:spPr>
            <a:xfrm>
              <a:off x="980300" y="5420449"/>
              <a:ext cx="2433526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Compute customization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836048-FE7F-224F-8E9E-CEB3EAE71D16}"/>
                </a:ext>
              </a:extLst>
            </p:cNvPr>
            <p:cNvSpPr txBox="1"/>
            <p:nvPr/>
          </p:nvSpPr>
          <p:spPr>
            <a:xfrm>
              <a:off x="980300" y="5738390"/>
              <a:ext cx="2433526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Data type customization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421273-1CAD-F54E-B92E-6D3866B94065}"/>
                </a:ext>
              </a:extLst>
            </p:cNvPr>
            <p:cNvSpPr txBox="1"/>
            <p:nvPr/>
          </p:nvSpPr>
          <p:spPr>
            <a:xfrm>
              <a:off x="980300" y="6051439"/>
              <a:ext cx="2433526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Memory customization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39EA331-478E-9B4F-9617-E97D095DD012}"/>
              </a:ext>
            </a:extLst>
          </p:cNvPr>
          <p:cNvSpPr txBox="1"/>
          <p:nvPr/>
        </p:nvSpPr>
        <p:spPr>
          <a:xfrm>
            <a:off x="6932411" y="1394697"/>
            <a:ext cx="4829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Applied customization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Compute: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tiling, pipelining, reordering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type: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bit packing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Memory: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partitioning, line buffer, window buffer</a:t>
            </a:r>
          </a:p>
        </p:txBody>
      </p:sp>
    </p:spTree>
    <p:extLst>
      <p:ext uri="{BB962C8B-B14F-4D97-AF65-F5344CB8AC3E}">
        <p14:creationId xmlns:p14="http://schemas.microsoft.com/office/powerpoint/2010/main" val="3436841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11183-D69B-8549-B889-090D2A73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95C1E-7EF4-D84A-9C7B-C184FEFD7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time: &lt; 3 days</a:t>
            </a:r>
          </a:p>
          <a:p>
            <a:r>
              <a:rPr lang="en-US" dirty="0"/>
              <a:t>Final speedup: 63x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5AD47C-8B7E-FF4C-9A69-E96BDF00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BNN in HeteroCL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A0534-7748-DF46-A379-11B1920BE2C9}"/>
              </a:ext>
            </a:extLst>
          </p:cNvPr>
          <p:cNvSpPr/>
          <p:nvPr/>
        </p:nvSpPr>
        <p:spPr>
          <a:xfrm>
            <a:off x="5228808" y="1361791"/>
            <a:ext cx="6353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in_fmaps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((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out_fmaps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O, O),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  </a:t>
            </a:r>
            <a:r>
              <a:rPr lang="en-US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xx: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 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hcl.select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nn,rc,yy+ry,xx+rx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B[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ff,rc,ry,rx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], axis=[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rc,ry,rx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]) &gt;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      threshold[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nn,ff,yy,xx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),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 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dtype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hcl.UInt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quantize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hcl.UInt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s[C].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], factor=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s[C].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unroll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], factor=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s[C].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  <a:endParaRPr lang="en-US" dirty="0">
              <a:solidFill>
                <a:srgbClr val="75757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s[A].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</a:p>
          <a:p>
            <a:r>
              <a:rPr lang="en-US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s[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C.axis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EAEDD-2C96-374C-B723-C16935E12988}"/>
              </a:ext>
            </a:extLst>
          </p:cNvPr>
          <p:cNvSpPr txBox="1"/>
          <p:nvPr/>
        </p:nvSpPr>
        <p:spPr>
          <a:xfrm>
            <a:off x="643927" y="3623948"/>
            <a:ext cx="379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Helvetica"/>
                <a:cs typeface="Helvetica"/>
              </a:rPr>
              <a:t>✓ More productive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1093C-A4DC-1B4C-98C7-7927C7CEA252}"/>
              </a:ext>
            </a:extLst>
          </p:cNvPr>
          <p:cNvSpPr/>
          <p:nvPr/>
        </p:nvSpPr>
        <p:spPr>
          <a:xfrm>
            <a:off x="643927" y="4310360"/>
            <a:ext cx="4203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Helvetica"/>
                <a:cs typeface="Helvetica"/>
              </a:rPr>
              <a:t>✓ More maintainable</a:t>
            </a:r>
          </a:p>
        </p:txBody>
      </p:sp>
    </p:spTree>
    <p:extLst>
      <p:ext uri="{BB962C8B-B14F-4D97-AF65-F5344CB8AC3E}">
        <p14:creationId xmlns:p14="http://schemas.microsoft.com/office/powerpoint/2010/main" val="30785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B73C9-7F55-F14D-9209-BBDD1258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07AA-B9F6-A349-8D15-26C88AE2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0"/>
            <a:ext cx="7735910" cy="5316618"/>
          </a:xfrm>
        </p:spPr>
        <p:txBody>
          <a:bodyPr>
            <a:normAutofit/>
          </a:bodyPr>
          <a:lstStyle/>
          <a:p>
            <a:r>
              <a:rPr lang="en-US" dirty="0"/>
              <a:t>HeteroCL is a multi-paradigm programming infrastructure</a:t>
            </a:r>
          </a:p>
          <a:p>
            <a:pPr lvl="1"/>
            <a:r>
              <a:rPr lang="en-US" dirty="0"/>
              <a:t>Decouples algorithm from compute, data type, and memory customization</a:t>
            </a:r>
          </a:p>
          <a:p>
            <a:pPr lvl="1"/>
            <a:r>
              <a:rPr lang="en-US" dirty="0"/>
              <a:t>Provides an abstraction capturing the interdependence and trade-offs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Maps to spatial architecture templates with macros</a:t>
            </a:r>
          </a:p>
          <a:p>
            <a:pPr lvl="1"/>
            <a:r>
              <a:rPr lang="en-US" dirty="0"/>
              <a:t>Stencil with dataflow architecture</a:t>
            </a:r>
          </a:p>
          <a:p>
            <a:pPr lvl="1"/>
            <a:r>
              <a:rPr lang="en-US" dirty="0"/>
              <a:t>Systolic array</a:t>
            </a:r>
          </a:p>
          <a:p>
            <a:pPr lvl="1"/>
            <a:endParaRPr lang="en-US" dirty="0"/>
          </a:p>
          <a:p>
            <a:r>
              <a:rPr lang="en-US" dirty="0"/>
              <a:t>Validated against </a:t>
            </a:r>
            <a:r>
              <a:rPr lang="en-US" dirty="0">
                <a:solidFill>
                  <a:sysClr val="windowText" lastClr="000000"/>
                </a:solidFill>
                <a:latin typeface="Calibri"/>
              </a:rPr>
              <a:t>a rich set of benchmarks from multiple domains</a:t>
            </a:r>
          </a:p>
          <a:p>
            <a:pPr lvl="1"/>
            <a:r>
              <a:rPr lang="en-US" dirty="0">
                <a:solidFill>
                  <a:sysClr val="windowText" lastClr="000000"/>
                </a:solidFill>
                <a:latin typeface="Calibri"/>
              </a:rPr>
              <a:t>Image processing, linear algebra, deep learning, etc.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ACAF5-5F32-6C45-90AE-D0641397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6162BC-893C-CD48-A7F5-9770BE726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478238"/>
              </p:ext>
            </p:extLst>
          </p:nvPr>
        </p:nvGraphicFramePr>
        <p:xfrm>
          <a:off x="8647346" y="1571496"/>
          <a:ext cx="2753301" cy="873510"/>
        </p:xfrm>
        <a:graphic>
          <a:graphicData uri="http://schemas.openxmlformats.org/drawingml/2006/table">
            <a:tbl>
              <a:tblPr firstRow="1" bandRow="1"/>
              <a:tblGrid>
                <a:gridCol w="2753301">
                  <a:extLst>
                    <a:ext uri="{9D8B030D-6E8A-4147-A177-3AD203B41FA5}">
                      <a16:colId xmlns:a16="http://schemas.microsoft.com/office/drawing/2014/main" val="2614539119"/>
                    </a:ext>
                  </a:extLst>
                </a:gridCol>
              </a:tblGrid>
              <a:tr h="87351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Algorithm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02701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682A47-9373-5449-9F31-663FA70DDE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676413"/>
              </p:ext>
            </p:extLst>
          </p:nvPr>
        </p:nvGraphicFramePr>
        <p:xfrm>
          <a:off x="8647347" y="2655732"/>
          <a:ext cx="2753300" cy="1188720"/>
        </p:xfrm>
        <a:graphic>
          <a:graphicData uri="http://schemas.openxmlformats.org/drawingml/2006/table">
            <a:tbl>
              <a:tblPr firstRow="1" bandRow="1"/>
              <a:tblGrid>
                <a:gridCol w="2753300">
                  <a:extLst>
                    <a:ext uri="{9D8B030D-6E8A-4147-A177-3AD203B41FA5}">
                      <a16:colId xmlns:a16="http://schemas.microsoft.com/office/drawing/2014/main" val="167617424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Compute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 Type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309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20220"/>
                  </a:ext>
                </a:extLst>
              </a:tr>
            </a:tbl>
          </a:graphicData>
        </a:graphic>
      </p:graphicFrame>
      <p:sp>
        <p:nvSpPr>
          <p:cNvPr id="7" name="Folded Corner 6">
            <a:extLst>
              <a:ext uri="{FF2B5EF4-FFF2-40B4-BE49-F238E27FC236}">
                <a16:creationId xmlns:a16="http://schemas.microsoft.com/office/drawing/2014/main" id="{CCDB2FD2-66DA-A449-B56E-5F5023EA9093}"/>
              </a:ext>
            </a:extLst>
          </p:cNvPr>
          <p:cNvSpPr/>
          <p:nvPr/>
        </p:nvSpPr>
        <p:spPr>
          <a:xfrm flipV="1">
            <a:off x="8652142" y="1571496"/>
            <a:ext cx="2753301" cy="873510"/>
          </a:xfrm>
          <a:prstGeom prst="foldedCorner">
            <a:avLst>
              <a:gd name="adj" fmla="val 22903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1235CB-71BA-C348-ADA3-5A6D345748ED}"/>
              </a:ext>
            </a:extLst>
          </p:cNvPr>
          <p:cNvGrpSpPr/>
          <p:nvPr/>
        </p:nvGrpSpPr>
        <p:grpSpPr>
          <a:xfrm>
            <a:off x="8647346" y="4312578"/>
            <a:ext cx="2861937" cy="1561704"/>
            <a:chOff x="3914546" y="3757714"/>
            <a:chExt cx="4134485" cy="263040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5C85C03-4921-D846-9B6E-303C950252FC}"/>
                </a:ext>
              </a:extLst>
            </p:cNvPr>
            <p:cNvGrpSpPr/>
            <p:nvPr/>
          </p:nvGrpSpPr>
          <p:grpSpPr>
            <a:xfrm>
              <a:off x="4814060" y="4284274"/>
              <a:ext cx="3218617" cy="2103844"/>
              <a:chOff x="3721658" y="4776086"/>
              <a:chExt cx="1892551" cy="1237063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50EEF1E-E24A-474B-AFEB-0FAA64AFF3B1}"/>
                  </a:ext>
                </a:extLst>
              </p:cNvPr>
              <p:cNvSpPr/>
              <p:nvPr/>
            </p:nvSpPr>
            <p:spPr>
              <a:xfrm>
                <a:off x="3721658" y="5092928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094AB50-0877-EE47-9D4B-D962C2563ABD}"/>
                  </a:ext>
                </a:extLst>
              </p:cNvPr>
              <p:cNvSpPr/>
              <p:nvPr/>
            </p:nvSpPr>
            <p:spPr>
              <a:xfrm>
                <a:off x="4220140" y="5092928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E12C3FA-79DC-B543-B4D4-DA2EBEE1995F}"/>
                  </a:ext>
                </a:extLst>
              </p:cNvPr>
              <p:cNvCxnSpPr>
                <a:cxnSpLocks/>
                <a:stCxn id="67" idx="3"/>
                <a:endCxn id="68" idx="1"/>
              </p:cNvCxnSpPr>
              <p:nvPr/>
            </p:nvCxnSpPr>
            <p:spPr>
              <a:xfrm>
                <a:off x="4118765" y="5198542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C56D71A-10CF-0243-92C7-F97E069D9E29}"/>
                  </a:ext>
                </a:extLst>
              </p:cNvPr>
              <p:cNvSpPr/>
              <p:nvPr/>
            </p:nvSpPr>
            <p:spPr>
              <a:xfrm>
                <a:off x="3721658" y="5447425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13D267D-43BF-0043-8C41-193033656267}"/>
                  </a:ext>
                </a:extLst>
              </p:cNvPr>
              <p:cNvSpPr/>
              <p:nvPr/>
            </p:nvSpPr>
            <p:spPr>
              <a:xfrm>
                <a:off x="4220140" y="5447425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1FC9E7D-4C6A-2A42-8447-8FC98659D420}"/>
                  </a:ext>
                </a:extLst>
              </p:cNvPr>
              <p:cNvCxnSpPr>
                <a:cxnSpLocks/>
                <a:stCxn id="70" idx="3"/>
                <a:endCxn id="71" idx="1"/>
              </p:cNvCxnSpPr>
              <p:nvPr/>
            </p:nvCxnSpPr>
            <p:spPr>
              <a:xfrm>
                <a:off x="4118765" y="5553039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AFB9B4E-57BB-0E40-AF6E-7A3657536A51}"/>
                  </a:ext>
                </a:extLst>
              </p:cNvPr>
              <p:cNvSpPr/>
              <p:nvPr/>
            </p:nvSpPr>
            <p:spPr>
              <a:xfrm>
                <a:off x="3721658" y="5801922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DF26A70-1656-4242-9F57-52B7D94AD9F3}"/>
                  </a:ext>
                </a:extLst>
              </p:cNvPr>
              <p:cNvSpPr/>
              <p:nvPr/>
            </p:nvSpPr>
            <p:spPr>
              <a:xfrm>
                <a:off x="4220140" y="5801922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634CB5F-3998-C24E-B47A-461B16B81376}"/>
                  </a:ext>
                </a:extLst>
              </p:cNvPr>
              <p:cNvCxnSpPr>
                <a:cxnSpLocks/>
                <a:stCxn id="73" idx="3"/>
                <a:endCxn id="74" idx="1"/>
              </p:cNvCxnSpPr>
              <p:nvPr/>
            </p:nvCxnSpPr>
            <p:spPr>
              <a:xfrm>
                <a:off x="4118765" y="5907536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E5E1112-6F5D-2D4B-B8F5-CF99F765508F}"/>
                  </a:ext>
                </a:extLst>
              </p:cNvPr>
              <p:cNvCxnSpPr>
                <a:cxnSpLocks/>
                <a:stCxn id="70" idx="2"/>
                <a:endCxn id="73" idx="0"/>
              </p:cNvCxnSpPr>
              <p:nvPr/>
            </p:nvCxnSpPr>
            <p:spPr>
              <a:xfrm>
                <a:off x="3920212" y="5658652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EE7FED3-F402-A743-A873-399A493B4C5B}"/>
                  </a:ext>
                </a:extLst>
              </p:cNvPr>
              <p:cNvCxnSpPr>
                <a:cxnSpLocks/>
                <a:stCxn id="71" idx="2"/>
                <a:endCxn id="74" idx="0"/>
              </p:cNvCxnSpPr>
              <p:nvPr/>
            </p:nvCxnSpPr>
            <p:spPr>
              <a:xfrm>
                <a:off x="4418694" y="5658652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B542154-87B7-0448-B3AB-54D17725ED26}"/>
                  </a:ext>
                </a:extLst>
              </p:cNvPr>
              <p:cNvCxnSpPr>
                <a:cxnSpLocks/>
                <a:stCxn id="67" idx="2"/>
                <a:endCxn id="70" idx="0"/>
              </p:cNvCxnSpPr>
              <p:nvPr/>
            </p:nvCxnSpPr>
            <p:spPr>
              <a:xfrm>
                <a:off x="3920212" y="5304155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5022922-1958-8C4E-819F-BDCB052A6753}"/>
                  </a:ext>
                </a:extLst>
              </p:cNvPr>
              <p:cNvCxnSpPr>
                <a:cxnSpLocks/>
                <a:stCxn id="68" idx="2"/>
                <a:endCxn id="71" idx="0"/>
              </p:cNvCxnSpPr>
              <p:nvPr/>
            </p:nvCxnSpPr>
            <p:spPr>
              <a:xfrm>
                <a:off x="4418694" y="5304155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9086C64-9755-424C-A839-553E5065D4FD}"/>
                  </a:ext>
                </a:extLst>
              </p:cNvPr>
              <p:cNvSpPr/>
              <p:nvPr/>
            </p:nvSpPr>
            <p:spPr>
              <a:xfrm>
                <a:off x="3721658" y="4776086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903F39-9AED-C94C-A392-02E0478B5E61}"/>
                  </a:ext>
                </a:extLst>
              </p:cNvPr>
              <p:cNvSpPr/>
              <p:nvPr/>
            </p:nvSpPr>
            <p:spPr>
              <a:xfrm>
                <a:off x="4220140" y="4776086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D9C081C-47D6-8745-8505-A0B24FC16527}"/>
                  </a:ext>
                </a:extLst>
              </p:cNvPr>
              <p:cNvCxnSpPr>
                <a:cxnSpLocks/>
                <a:stCxn id="80" idx="3"/>
                <a:endCxn id="81" idx="1"/>
              </p:cNvCxnSpPr>
              <p:nvPr/>
            </p:nvCxnSpPr>
            <p:spPr>
              <a:xfrm>
                <a:off x="4118765" y="4881700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1132A88-BB85-CE40-804B-BD7422A3C61A}"/>
                  </a:ext>
                </a:extLst>
              </p:cNvPr>
              <p:cNvCxnSpPr>
                <a:cxnSpLocks/>
                <a:stCxn id="80" idx="2"/>
                <a:endCxn id="67" idx="0"/>
              </p:cNvCxnSpPr>
              <p:nvPr/>
            </p:nvCxnSpPr>
            <p:spPr>
              <a:xfrm>
                <a:off x="3920212" y="4987313"/>
                <a:ext cx="0" cy="10561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1772B34-FD98-DC49-AF02-1F2C36F2F41B}"/>
                  </a:ext>
                </a:extLst>
              </p:cNvPr>
              <p:cNvCxnSpPr>
                <a:cxnSpLocks/>
                <a:stCxn id="81" idx="2"/>
                <a:endCxn id="68" idx="0"/>
              </p:cNvCxnSpPr>
              <p:nvPr/>
            </p:nvCxnSpPr>
            <p:spPr>
              <a:xfrm>
                <a:off x="4418694" y="4987313"/>
                <a:ext cx="0" cy="10561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DBD831B-8D95-5E42-A600-05A7ADD20FE0}"/>
                  </a:ext>
                </a:extLst>
              </p:cNvPr>
              <p:cNvSpPr/>
              <p:nvPr/>
            </p:nvSpPr>
            <p:spPr>
              <a:xfrm>
                <a:off x="4718621" y="5092928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871C676-9A5F-5A40-AA15-18A7F9D20742}"/>
                  </a:ext>
                </a:extLst>
              </p:cNvPr>
              <p:cNvCxnSpPr>
                <a:cxnSpLocks/>
                <a:endCxn id="85" idx="1"/>
              </p:cNvCxnSpPr>
              <p:nvPr/>
            </p:nvCxnSpPr>
            <p:spPr>
              <a:xfrm>
                <a:off x="4617246" y="5198542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356B8FA-0574-924D-92AF-67634507AA49}"/>
                  </a:ext>
                </a:extLst>
              </p:cNvPr>
              <p:cNvSpPr/>
              <p:nvPr/>
            </p:nvSpPr>
            <p:spPr>
              <a:xfrm>
                <a:off x="4718621" y="5447425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FF3E46B-E1EC-5A4F-8F54-BF5ECFCB47BF}"/>
                  </a:ext>
                </a:extLst>
              </p:cNvPr>
              <p:cNvCxnSpPr>
                <a:cxnSpLocks/>
                <a:endCxn id="87" idx="1"/>
              </p:cNvCxnSpPr>
              <p:nvPr/>
            </p:nvCxnSpPr>
            <p:spPr>
              <a:xfrm>
                <a:off x="4617246" y="5553039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312F223-0645-0D47-A7F7-5C9BF0118CB4}"/>
                  </a:ext>
                </a:extLst>
              </p:cNvPr>
              <p:cNvSpPr/>
              <p:nvPr/>
            </p:nvSpPr>
            <p:spPr>
              <a:xfrm>
                <a:off x="4718621" y="5801922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83EDD47-5181-DA41-8A83-5385E635D029}"/>
                  </a:ext>
                </a:extLst>
              </p:cNvPr>
              <p:cNvCxnSpPr>
                <a:cxnSpLocks/>
                <a:endCxn id="89" idx="1"/>
              </p:cNvCxnSpPr>
              <p:nvPr/>
            </p:nvCxnSpPr>
            <p:spPr>
              <a:xfrm>
                <a:off x="4617246" y="5907536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1B88B5C-C551-AF48-B951-979EDCFBDF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8693" y="5658652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B364625-CE3C-9E4C-B3CF-3FB0CAD3E300}"/>
                  </a:ext>
                </a:extLst>
              </p:cNvPr>
              <p:cNvCxnSpPr>
                <a:cxnSpLocks/>
                <a:stCxn id="87" idx="2"/>
                <a:endCxn id="89" idx="0"/>
              </p:cNvCxnSpPr>
              <p:nvPr/>
            </p:nvCxnSpPr>
            <p:spPr>
              <a:xfrm>
                <a:off x="4917175" y="5658652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A814769-B7F7-704C-A6A7-B101598E2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8693" y="5304155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5CAB9A6-7660-5D48-A7EA-10EFBDF7EF21}"/>
                  </a:ext>
                </a:extLst>
              </p:cNvPr>
              <p:cNvCxnSpPr>
                <a:cxnSpLocks/>
                <a:stCxn id="85" idx="2"/>
                <a:endCxn id="87" idx="0"/>
              </p:cNvCxnSpPr>
              <p:nvPr/>
            </p:nvCxnSpPr>
            <p:spPr>
              <a:xfrm>
                <a:off x="4917175" y="5304155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F6BAB6C-8263-9C4B-8DA3-21EDEBAB82E4}"/>
                  </a:ext>
                </a:extLst>
              </p:cNvPr>
              <p:cNvSpPr/>
              <p:nvPr/>
            </p:nvSpPr>
            <p:spPr>
              <a:xfrm>
                <a:off x="4718621" y="4776086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398C34A-98DB-3E45-B80D-D382219A4843}"/>
                  </a:ext>
                </a:extLst>
              </p:cNvPr>
              <p:cNvCxnSpPr>
                <a:cxnSpLocks/>
                <a:endCxn id="95" idx="1"/>
              </p:cNvCxnSpPr>
              <p:nvPr/>
            </p:nvCxnSpPr>
            <p:spPr>
              <a:xfrm>
                <a:off x="4617246" y="4881700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DA15E41-EE04-404C-A043-4854F03D8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8693" y="4987313"/>
                <a:ext cx="0" cy="10561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C5F777C-769E-2941-A159-0C68F8029DC2}"/>
                  </a:ext>
                </a:extLst>
              </p:cNvPr>
              <p:cNvCxnSpPr>
                <a:cxnSpLocks/>
                <a:stCxn id="95" idx="2"/>
                <a:endCxn id="85" idx="0"/>
              </p:cNvCxnSpPr>
              <p:nvPr/>
            </p:nvCxnSpPr>
            <p:spPr>
              <a:xfrm>
                <a:off x="4917175" y="4987313"/>
                <a:ext cx="0" cy="10561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8A3145C-0F58-8E44-BAA1-DBE52C149EDF}"/>
                  </a:ext>
                </a:extLst>
              </p:cNvPr>
              <p:cNvSpPr/>
              <p:nvPr/>
            </p:nvSpPr>
            <p:spPr>
              <a:xfrm>
                <a:off x="5217102" y="5092928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A344C11-8227-4D4F-9B87-0EF2DE3ED214}"/>
                  </a:ext>
                </a:extLst>
              </p:cNvPr>
              <p:cNvCxnSpPr>
                <a:cxnSpLocks/>
                <a:endCxn id="99" idx="1"/>
              </p:cNvCxnSpPr>
              <p:nvPr/>
            </p:nvCxnSpPr>
            <p:spPr>
              <a:xfrm>
                <a:off x="5115727" y="5198542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C8080ED-BA89-FE45-AA1B-ACC7C8249C1B}"/>
                  </a:ext>
                </a:extLst>
              </p:cNvPr>
              <p:cNvSpPr/>
              <p:nvPr/>
            </p:nvSpPr>
            <p:spPr>
              <a:xfrm>
                <a:off x="5217102" y="5447425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8818A5C-4F3C-6446-86B6-734B59120E5B}"/>
                  </a:ext>
                </a:extLst>
              </p:cNvPr>
              <p:cNvCxnSpPr>
                <a:cxnSpLocks/>
                <a:endCxn id="101" idx="1"/>
              </p:cNvCxnSpPr>
              <p:nvPr/>
            </p:nvCxnSpPr>
            <p:spPr>
              <a:xfrm>
                <a:off x="5115727" y="5553039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81D9EBB-0467-E44A-8135-9860E3A7A919}"/>
                  </a:ext>
                </a:extLst>
              </p:cNvPr>
              <p:cNvSpPr/>
              <p:nvPr/>
            </p:nvSpPr>
            <p:spPr>
              <a:xfrm>
                <a:off x="5217102" y="5801922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5AE78A7-80DF-B049-80A7-06611D1FBA85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>
                <a:off x="5115727" y="5907536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8B30618-0172-D345-B727-38314F0D0968}"/>
                  </a:ext>
                </a:extLst>
              </p:cNvPr>
              <p:cNvCxnSpPr>
                <a:cxnSpLocks/>
                <a:stCxn id="101" idx="2"/>
                <a:endCxn id="103" idx="0"/>
              </p:cNvCxnSpPr>
              <p:nvPr/>
            </p:nvCxnSpPr>
            <p:spPr>
              <a:xfrm>
                <a:off x="5415656" y="5658652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83076273-004C-CB48-A9D6-2094E906A7F7}"/>
                  </a:ext>
                </a:extLst>
              </p:cNvPr>
              <p:cNvCxnSpPr>
                <a:cxnSpLocks/>
                <a:stCxn id="99" idx="2"/>
                <a:endCxn id="101" idx="0"/>
              </p:cNvCxnSpPr>
              <p:nvPr/>
            </p:nvCxnSpPr>
            <p:spPr>
              <a:xfrm>
                <a:off x="5415656" y="5304155"/>
                <a:ext cx="0" cy="14327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FE42D7F-AA85-9C42-8ABE-CB9316A951CB}"/>
                  </a:ext>
                </a:extLst>
              </p:cNvPr>
              <p:cNvSpPr/>
              <p:nvPr/>
            </p:nvSpPr>
            <p:spPr>
              <a:xfrm>
                <a:off x="5217102" y="4776086"/>
                <a:ext cx="397107" cy="211227"/>
              </a:xfrm>
              <a:prstGeom prst="rect">
                <a:avLst/>
              </a:prstGeom>
              <a:gradFill rotWithShape="1">
                <a:gsLst>
                  <a:gs pos="0">
                    <a:srgbClr val="5B9BD5">
                      <a:lumMod val="110000"/>
                      <a:satMod val="105000"/>
                      <a:tint val="67000"/>
                    </a:srgbClr>
                  </a:gs>
                  <a:gs pos="50000">
                    <a:srgbClr val="5B9BD5">
                      <a:lumMod val="105000"/>
                      <a:satMod val="103000"/>
                      <a:tint val="73000"/>
                    </a:srgbClr>
                  </a:gs>
                  <a:gs pos="100000">
                    <a:srgbClr val="5B9BD5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B394D3D-2C23-E849-8A54-4D058CC51761}"/>
                  </a:ext>
                </a:extLst>
              </p:cNvPr>
              <p:cNvCxnSpPr>
                <a:cxnSpLocks/>
                <a:endCxn id="107" idx="1"/>
              </p:cNvCxnSpPr>
              <p:nvPr/>
            </p:nvCxnSpPr>
            <p:spPr>
              <a:xfrm>
                <a:off x="5115727" y="4881700"/>
                <a:ext cx="10137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C60FBDC-B34D-4D4F-8C68-B1937C2F88FA}"/>
                  </a:ext>
                </a:extLst>
              </p:cNvPr>
              <p:cNvCxnSpPr>
                <a:cxnSpLocks/>
                <a:stCxn id="107" idx="2"/>
                <a:endCxn id="99" idx="0"/>
              </p:cNvCxnSpPr>
              <p:nvPr/>
            </p:nvCxnSpPr>
            <p:spPr>
              <a:xfrm>
                <a:off x="5415656" y="4987313"/>
                <a:ext cx="0" cy="10561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B0540A9-76B1-7C48-96B1-CA69DB500DF1}"/>
                </a:ext>
              </a:extLst>
            </p:cNvPr>
            <p:cNvSpPr/>
            <p:nvPr/>
          </p:nvSpPr>
          <p:spPr>
            <a:xfrm>
              <a:off x="4797706" y="3757714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8A5613C-1645-C54A-9C94-B3D5CA0C4B9A}"/>
                </a:ext>
              </a:extLst>
            </p:cNvPr>
            <p:cNvSpPr/>
            <p:nvPr/>
          </p:nvSpPr>
          <p:spPr>
            <a:xfrm>
              <a:off x="5646608" y="3757714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4E6520-A97F-1F40-9EE5-915C71DFDC31}"/>
                </a:ext>
              </a:extLst>
            </p:cNvPr>
            <p:cNvSpPr/>
            <p:nvPr/>
          </p:nvSpPr>
          <p:spPr>
            <a:xfrm>
              <a:off x="6492072" y="3757714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1821F8-6705-8B4C-9E8A-1D2C0D9EE506}"/>
                </a:ext>
              </a:extLst>
            </p:cNvPr>
            <p:cNvSpPr/>
            <p:nvPr/>
          </p:nvSpPr>
          <p:spPr>
            <a:xfrm>
              <a:off x="7340974" y="3757714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F7E05A6-37AB-A244-A0C1-7F93561BDB18}"/>
                </a:ext>
              </a:extLst>
            </p:cNvPr>
            <p:cNvCxnSpPr>
              <a:cxnSpLocks/>
              <a:stCxn id="42" idx="3"/>
              <a:endCxn id="43" idx="1"/>
            </p:cNvCxnSpPr>
            <p:nvPr/>
          </p:nvCxnSpPr>
          <p:spPr>
            <a:xfrm>
              <a:off x="5505763" y="3916740"/>
              <a:ext cx="14084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286552-DA4D-9E4C-AA7A-30B803C9128F}"/>
                </a:ext>
              </a:extLst>
            </p:cNvPr>
            <p:cNvCxnSpPr>
              <a:cxnSpLocks/>
              <a:stCxn id="43" idx="3"/>
              <a:endCxn id="44" idx="1"/>
            </p:cNvCxnSpPr>
            <p:nvPr/>
          </p:nvCxnSpPr>
          <p:spPr>
            <a:xfrm>
              <a:off x="6354665" y="3916740"/>
              <a:ext cx="137407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22B54A-01AA-D74C-A4A2-935F4A8B10B2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200129" y="3916740"/>
              <a:ext cx="140845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0B45C0A-5D3C-A847-9F24-C10F812F37A6}"/>
                </a:ext>
              </a:extLst>
            </p:cNvPr>
            <p:cNvCxnSpPr>
              <a:cxnSpLocks/>
              <a:stCxn id="42" idx="2"/>
              <a:endCxn id="80" idx="0"/>
            </p:cNvCxnSpPr>
            <p:nvPr/>
          </p:nvCxnSpPr>
          <p:spPr>
            <a:xfrm>
              <a:off x="5151735" y="4075766"/>
              <a:ext cx="1" cy="2085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E1A3CE3-F8D1-5E4F-84C1-6295F0F6C9D4}"/>
                </a:ext>
              </a:extLst>
            </p:cNvPr>
            <p:cNvCxnSpPr>
              <a:cxnSpLocks/>
              <a:stCxn id="43" idx="2"/>
              <a:endCxn id="81" idx="0"/>
            </p:cNvCxnSpPr>
            <p:nvPr/>
          </p:nvCxnSpPr>
          <p:spPr>
            <a:xfrm flipH="1">
              <a:off x="5999493" y="4075766"/>
              <a:ext cx="1144" cy="2085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4A72912-3E7D-2942-A25E-0853F1B0DC05}"/>
                </a:ext>
              </a:extLst>
            </p:cNvPr>
            <p:cNvCxnSpPr>
              <a:cxnSpLocks/>
              <a:stCxn id="44" idx="2"/>
              <a:endCxn id="95" idx="0"/>
            </p:cNvCxnSpPr>
            <p:nvPr/>
          </p:nvCxnSpPr>
          <p:spPr>
            <a:xfrm>
              <a:off x="6846101" y="4075766"/>
              <a:ext cx="1147" cy="2085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BA492F-4B56-5040-870E-C6848A12F3D3}"/>
                </a:ext>
              </a:extLst>
            </p:cNvPr>
            <p:cNvCxnSpPr>
              <a:cxnSpLocks/>
              <a:stCxn id="45" idx="2"/>
              <a:endCxn id="107" idx="0"/>
            </p:cNvCxnSpPr>
            <p:nvPr/>
          </p:nvCxnSpPr>
          <p:spPr>
            <a:xfrm flipH="1">
              <a:off x="7695002" y="4075766"/>
              <a:ext cx="1" cy="20850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301E612-8367-5346-B85F-BE5E782B1587}"/>
                </a:ext>
              </a:extLst>
            </p:cNvPr>
            <p:cNvSpPr/>
            <p:nvPr/>
          </p:nvSpPr>
          <p:spPr>
            <a:xfrm>
              <a:off x="3915324" y="4304862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C0A9087-F7D6-2845-BCAC-2E7CC43040F2}"/>
                </a:ext>
              </a:extLst>
            </p:cNvPr>
            <p:cNvSpPr/>
            <p:nvPr/>
          </p:nvSpPr>
          <p:spPr>
            <a:xfrm>
              <a:off x="3915324" y="4843708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8C56E8-B97D-124D-B116-3F601BB5D18B}"/>
                </a:ext>
              </a:extLst>
            </p:cNvPr>
            <p:cNvSpPr/>
            <p:nvPr/>
          </p:nvSpPr>
          <p:spPr>
            <a:xfrm>
              <a:off x="3915324" y="5446592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E9F2A7B-A336-224F-BC20-5C326A3EA7DA}"/>
                </a:ext>
              </a:extLst>
            </p:cNvPr>
            <p:cNvSpPr/>
            <p:nvPr/>
          </p:nvSpPr>
          <p:spPr>
            <a:xfrm>
              <a:off x="3915324" y="6049476"/>
              <a:ext cx="708057" cy="31805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Feeder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B2FACBE-E0F6-D644-86A1-7F810AA04EB3}"/>
                </a:ext>
              </a:extLst>
            </p:cNvPr>
            <p:cNvCxnSpPr>
              <a:cxnSpLocks/>
              <a:stCxn id="53" idx="2"/>
              <a:endCxn id="54" idx="0"/>
            </p:cNvCxnSpPr>
            <p:nvPr/>
          </p:nvCxnSpPr>
          <p:spPr>
            <a:xfrm>
              <a:off x="4269353" y="4622914"/>
              <a:ext cx="0" cy="22079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B9F13C5-CCD2-764E-AFC7-1219C0CEB582}"/>
                </a:ext>
              </a:extLst>
            </p:cNvPr>
            <p:cNvCxnSpPr>
              <a:cxnSpLocks/>
              <a:stCxn id="54" idx="2"/>
              <a:endCxn id="55" idx="0"/>
            </p:cNvCxnSpPr>
            <p:nvPr/>
          </p:nvCxnSpPr>
          <p:spPr>
            <a:xfrm>
              <a:off x="4269353" y="5161760"/>
              <a:ext cx="0" cy="28483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17188F-5157-124D-9628-9CC1F06AC1E6}"/>
                </a:ext>
              </a:extLst>
            </p:cNvPr>
            <p:cNvCxnSpPr>
              <a:cxnSpLocks/>
              <a:stCxn id="55" idx="2"/>
              <a:endCxn id="56" idx="0"/>
            </p:cNvCxnSpPr>
            <p:nvPr/>
          </p:nvCxnSpPr>
          <p:spPr>
            <a:xfrm>
              <a:off x="4269353" y="5764644"/>
              <a:ext cx="0" cy="28483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7307440-36F6-1442-8459-BA5E8BE68DC8}"/>
                </a:ext>
              </a:extLst>
            </p:cNvPr>
            <p:cNvCxnSpPr>
              <a:cxnSpLocks/>
              <a:stCxn id="53" idx="3"/>
              <a:endCxn id="80" idx="1"/>
            </p:cNvCxnSpPr>
            <p:nvPr/>
          </p:nvCxnSpPr>
          <p:spPr>
            <a:xfrm>
              <a:off x="4623381" y="4463888"/>
              <a:ext cx="190679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BDD95B0-1E07-464B-A2A6-9A6993147A0F}"/>
                </a:ext>
              </a:extLst>
            </p:cNvPr>
            <p:cNvCxnSpPr>
              <a:cxnSpLocks/>
              <a:stCxn id="54" idx="3"/>
              <a:endCxn id="67" idx="1"/>
            </p:cNvCxnSpPr>
            <p:nvPr/>
          </p:nvCxnSpPr>
          <p:spPr>
            <a:xfrm>
              <a:off x="4623381" y="5002734"/>
              <a:ext cx="190679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2BF7C98-0739-044C-BC66-5D0D25442611}"/>
                </a:ext>
              </a:extLst>
            </p:cNvPr>
            <p:cNvCxnSpPr>
              <a:cxnSpLocks/>
              <a:stCxn id="55" idx="3"/>
              <a:endCxn id="70" idx="1"/>
            </p:cNvCxnSpPr>
            <p:nvPr/>
          </p:nvCxnSpPr>
          <p:spPr>
            <a:xfrm>
              <a:off x="4623381" y="5605618"/>
              <a:ext cx="190679" cy="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0337A3-07DA-DF4A-AAEA-9353CB350551}"/>
                </a:ext>
              </a:extLst>
            </p:cNvPr>
            <p:cNvCxnSpPr>
              <a:cxnSpLocks/>
              <a:stCxn id="56" idx="3"/>
              <a:endCxn id="73" idx="1"/>
            </p:cNvCxnSpPr>
            <p:nvPr/>
          </p:nvCxnSpPr>
          <p:spPr>
            <a:xfrm>
              <a:off x="4623381" y="6208502"/>
              <a:ext cx="190679" cy="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40DE2E5-2C0A-C144-9DDC-5A8FDBF2ED4B}"/>
                </a:ext>
              </a:extLst>
            </p:cNvPr>
            <p:cNvSpPr/>
            <p:nvPr/>
          </p:nvSpPr>
          <p:spPr>
            <a:xfrm>
              <a:off x="3914546" y="3757714"/>
              <a:ext cx="708057" cy="318052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Loader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36432A1-7010-DC45-8EA7-1E65A259F7CD}"/>
                </a:ext>
              </a:extLst>
            </p:cNvPr>
            <p:cNvCxnSpPr>
              <a:cxnSpLocks/>
              <a:stCxn id="64" idx="2"/>
              <a:endCxn id="53" idx="0"/>
            </p:cNvCxnSpPr>
            <p:nvPr/>
          </p:nvCxnSpPr>
          <p:spPr>
            <a:xfrm>
              <a:off x="4268575" y="4075766"/>
              <a:ext cx="778" cy="22909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7A6B2FF-D959-4247-91DF-A4F63290FA05}"/>
                </a:ext>
              </a:extLst>
            </p:cNvPr>
            <p:cNvCxnSpPr>
              <a:cxnSpLocks/>
              <a:stCxn id="64" idx="3"/>
              <a:endCxn id="42" idx="1"/>
            </p:cNvCxnSpPr>
            <p:nvPr/>
          </p:nvCxnSpPr>
          <p:spPr>
            <a:xfrm>
              <a:off x="4622603" y="3916740"/>
              <a:ext cx="17510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26393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73EB8-8318-8945-AB65-67F5BC80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EA2C-8D7D-6541-89AF-A4428A4BF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Connecting with front-end DSLs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PyTorch</a:t>
            </a:r>
            <a:r>
              <a:rPr lang="en-US" dirty="0"/>
              <a:t> &amp; </a:t>
            </a:r>
            <a:r>
              <a:rPr lang="en-US" dirty="0" err="1"/>
              <a:t>MXNet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Open source release of HeteroCL is coming soon!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AD0DC3-6016-4547-9679-E1425A4F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Stop</a:t>
            </a:r>
          </a:p>
        </p:txBody>
      </p:sp>
      <p:pic>
        <p:nvPicPr>
          <p:cNvPr id="5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986C9D-74B2-E040-BBEE-E8CF517F6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4" y="2714011"/>
            <a:ext cx="5670413" cy="3791964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EDC9DE3-C4BD-754B-B0CD-B17B87EE5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712925"/>
            <a:ext cx="5553991" cy="3791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24855-41A2-F244-B660-C3455A36A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71" y="1154787"/>
            <a:ext cx="2074264" cy="56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CA2FE-7D13-6643-BB6B-99D90E68A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135" y="1154786"/>
            <a:ext cx="1652739" cy="565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448BF-313C-264B-88FE-4DB1063F1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563" y="1125248"/>
            <a:ext cx="2147147" cy="62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80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29F03-0734-754A-8BB1-FE1C14A90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7" y="5868531"/>
            <a:ext cx="1024660" cy="67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9FD961-DB43-7347-AAD8-E6519172E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642" y="5599383"/>
            <a:ext cx="1135155" cy="1141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258FA-49C6-F849-A87C-8DD0028C0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147" y="5608178"/>
            <a:ext cx="1135155" cy="1148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359E14-E41A-5342-A933-099442844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302" y="5788032"/>
            <a:ext cx="2666905" cy="7889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CB7C12-540A-A445-B882-B2B5DDF69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861" y="5659851"/>
            <a:ext cx="1645494" cy="1096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060289-11E8-7D4B-BAF4-E677322855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1675" y="5720542"/>
            <a:ext cx="1735967" cy="975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6F4F1-A564-1E48-A408-C4F0EB3A8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850" y="5818841"/>
            <a:ext cx="1331244" cy="7293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9331B9-EC7F-5D41-965B-DCF0A664442E}"/>
              </a:ext>
            </a:extLst>
          </p:cNvPr>
          <p:cNvSpPr txBox="1"/>
          <p:nvPr/>
        </p:nvSpPr>
        <p:spPr>
          <a:xfrm>
            <a:off x="4271622" y="193920"/>
            <a:ext cx="3648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Helvetica"/>
                <a:cs typeface="Helvetica"/>
              </a:rPr>
              <a:t>HeteroCL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4AA4A46-501E-DC47-9BF4-A5D36DDC9CD1}"/>
              </a:ext>
            </a:extLst>
          </p:cNvPr>
          <p:cNvSpPr txBox="1">
            <a:spLocks/>
          </p:cNvSpPr>
          <p:nvPr/>
        </p:nvSpPr>
        <p:spPr>
          <a:xfrm>
            <a:off x="621527" y="1325494"/>
            <a:ext cx="10985679" cy="923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ndale Mono"/>
              <a:buChar char="▸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Yi-Hsiang Lai</a:t>
            </a:r>
            <a:r>
              <a:rPr lang="en-US" sz="2000" b="1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Yuze</a:t>
            </a:r>
            <a:r>
              <a:rPr lang="en-US" sz="2000" dirty="0"/>
              <a:t> Chi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Yuwei</a:t>
            </a:r>
            <a:r>
              <a:rPr lang="en-US" sz="2000" dirty="0"/>
              <a:t> Hu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Jie</a:t>
            </a:r>
            <a:r>
              <a:rPr lang="en-US" sz="2000" dirty="0"/>
              <a:t> Wang</a:t>
            </a:r>
            <a:r>
              <a:rPr lang="en-US" sz="2000" baseline="30000" dirty="0"/>
              <a:t>2</a:t>
            </a:r>
            <a:r>
              <a:rPr lang="en-US" sz="2000" dirty="0"/>
              <a:t>, Cody Hao Yu</a:t>
            </a:r>
            <a:r>
              <a:rPr lang="en-US" sz="2000" baseline="30000" dirty="0"/>
              <a:t>2,3</a:t>
            </a:r>
            <a:r>
              <a:rPr lang="en-US" sz="2000" dirty="0"/>
              <a:t>, Yuan Zhou</a:t>
            </a:r>
            <a:r>
              <a:rPr lang="en-US" sz="2000" baseline="30000" dirty="0"/>
              <a:t>1</a:t>
            </a:r>
            <a:r>
              <a:rPr lang="en-US" sz="2000" dirty="0"/>
              <a:t>, Jason Cong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Zhiru</a:t>
            </a:r>
            <a:r>
              <a:rPr lang="en-US" sz="2000" dirty="0"/>
              <a:t> Zhang</a:t>
            </a:r>
            <a:r>
              <a:rPr lang="en-US" sz="2000" baseline="30000" dirty="0"/>
              <a:t>1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baseline="30000" dirty="0"/>
              <a:t>1</a:t>
            </a:r>
            <a:r>
              <a:rPr lang="en-US" sz="2000" dirty="0"/>
              <a:t>Cornell University, </a:t>
            </a:r>
            <a:r>
              <a:rPr lang="en-US" sz="2000" baseline="30000" dirty="0"/>
              <a:t>2</a:t>
            </a:r>
            <a:r>
              <a:rPr lang="en-US" sz="2000" dirty="0"/>
              <a:t>University of California, Los Angeles, </a:t>
            </a:r>
            <a:r>
              <a:rPr lang="en-US" sz="2000" baseline="30000" dirty="0"/>
              <a:t>3</a:t>
            </a:r>
            <a:r>
              <a:rPr lang="en-US" sz="2000" dirty="0"/>
              <a:t>Falcon Computing Solutions, Inc.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A18B8C-78E7-D749-B637-8C8AC3A8A7F0}"/>
              </a:ext>
            </a:extLst>
          </p:cNvPr>
          <p:cNvSpPr txBox="1"/>
          <p:nvPr/>
        </p:nvSpPr>
        <p:spPr>
          <a:xfrm>
            <a:off x="4096029" y="2969029"/>
            <a:ext cx="4036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7668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A502ED0-0F71-8949-B270-17DC68FB2ED0}"/>
              </a:ext>
            </a:extLst>
          </p:cNvPr>
          <p:cNvGrpSpPr/>
          <p:nvPr/>
        </p:nvGrpSpPr>
        <p:grpSpPr>
          <a:xfrm>
            <a:off x="6459303" y="909010"/>
            <a:ext cx="5342494" cy="3902640"/>
            <a:chOff x="6968612" y="934767"/>
            <a:chExt cx="5342494" cy="39026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CD706C-821D-4B4C-AA9B-6486DC39FA3E}"/>
                </a:ext>
              </a:extLst>
            </p:cNvPr>
            <p:cNvSpPr/>
            <p:nvPr/>
          </p:nvSpPr>
          <p:spPr bwMode="auto">
            <a:xfrm>
              <a:off x="6968612" y="3385801"/>
              <a:ext cx="5342492" cy="14516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D46EBE-772F-5548-AED4-AA20C38D6324}"/>
                </a:ext>
              </a:extLst>
            </p:cNvPr>
            <p:cNvSpPr/>
            <p:nvPr/>
          </p:nvSpPr>
          <p:spPr bwMode="auto">
            <a:xfrm>
              <a:off x="6968612" y="934767"/>
              <a:ext cx="5342494" cy="7311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47FDA2-9A04-834B-8998-C7563EC0790F}"/>
                </a:ext>
              </a:extLst>
            </p:cNvPr>
            <p:cNvSpPr txBox="1"/>
            <p:nvPr/>
          </p:nvSpPr>
          <p:spPr>
            <a:xfrm>
              <a:off x="9975210" y="3553384"/>
              <a:ext cx="22743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t>Custom memory</a:t>
              </a:r>
            </a:p>
            <a:p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t>(Reuse buffers)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D7018-4EEA-6941-8310-82DB11B1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5FC8E-7EB9-374A-8256-8077D0985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0"/>
            <a:ext cx="6001831" cy="4525963"/>
          </a:xfrm>
        </p:spPr>
        <p:txBody>
          <a:bodyPr/>
          <a:lstStyle/>
          <a:p>
            <a:r>
              <a:rPr lang="en-US" dirty="0"/>
              <a:t>Driving example: convolutional kernel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E0E94-3A67-A94A-8E60-69F3C21E4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Customization in High-Level Synthesis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3B4910-C3D5-4B4D-B826-D2636D3DBB30}"/>
              </a:ext>
            </a:extLst>
          </p:cNvPr>
          <p:cNvSpPr/>
          <p:nvPr/>
        </p:nvSpPr>
        <p:spPr>
          <a:xfrm>
            <a:off x="350099" y="1694412"/>
            <a:ext cx="5967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" sz="24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4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4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</a:t>
            </a:r>
            <a:r>
              <a:rPr lang="pt" sz="24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y &lt; N; y++)</a:t>
            </a:r>
          </a:p>
          <a:p>
            <a:r>
              <a:rPr lang="pt" sz="24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pt" sz="24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4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= </a:t>
            </a:r>
            <a:r>
              <a:rPr lang="pt" sz="24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x &lt; N;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4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pt" sz="24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4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4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4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4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</a:t>
            </a:r>
            <a:r>
              <a:rPr lang="pt" sz="24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4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4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4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4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out[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+=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pt" sz="24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207EDF-BF41-BA40-8202-CA6E38A9F718}"/>
              </a:ext>
            </a:extLst>
          </p:cNvPr>
          <p:cNvGrpSpPr/>
          <p:nvPr/>
        </p:nvGrpSpPr>
        <p:grpSpPr>
          <a:xfrm>
            <a:off x="6459305" y="1893195"/>
            <a:ext cx="5342492" cy="803429"/>
            <a:chOff x="6968614" y="1918952"/>
            <a:chExt cx="5342492" cy="8034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6F50D1-F744-A44E-9992-C0E4248152C3}"/>
                </a:ext>
              </a:extLst>
            </p:cNvPr>
            <p:cNvSpPr/>
            <p:nvPr/>
          </p:nvSpPr>
          <p:spPr bwMode="auto">
            <a:xfrm>
              <a:off x="6968614" y="1918952"/>
              <a:ext cx="5342492" cy="8034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F83E17-91F8-4848-8BC6-F935D55B63E0}"/>
                </a:ext>
              </a:extLst>
            </p:cNvPr>
            <p:cNvSpPr txBox="1"/>
            <p:nvPr/>
          </p:nvSpPr>
          <p:spPr>
            <a:xfrm>
              <a:off x="9975210" y="1969126"/>
              <a:ext cx="22797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Helvetica"/>
                  <a:cs typeface="Helvetica"/>
                </a:rPr>
                <a:t>Custom compute</a:t>
              </a:r>
            </a:p>
            <a:p>
              <a:r>
                <a:rPr lang="en-US" sz="2000" b="1" dirty="0">
                  <a:solidFill>
                    <a:srgbClr val="002060"/>
                  </a:solidFill>
                  <a:latin typeface="Helvetica"/>
                  <a:cs typeface="Helvetica"/>
                </a:rPr>
                <a:t>(Loop tiling)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C177DA-34AA-E144-A44D-FC9F8BC5C53D}"/>
              </a:ext>
            </a:extLst>
          </p:cNvPr>
          <p:cNvGrpSpPr/>
          <p:nvPr/>
        </p:nvGrpSpPr>
        <p:grpSpPr>
          <a:xfrm>
            <a:off x="6459304" y="2772688"/>
            <a:ext cx="5342493" cy="707886"/>
            <a:chOff x="6968613" y="2798445"/>
            <a:chExt cx="5342493" cy="7078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CDE37C-859B-9A4C-8155-E6FB591D421C}"/>
                </a:ext>
              </a:extLst>
            </p:cNvPr>
            <p:cNvSpPr/>
            <p:nvPr/>
          </p:nvSpPr>
          <p:spPr bwMode="auto">
            <a:xfrm>
              <a:off x="6968613" y="2889964"/>
              <a:ext cx="5342492" cy="56479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noFill/>
              <a:miter lim="800000"/>
              <a:headEnd/>
              <a:tailEnd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0BEE24-2A7D-3345-9689-0B676436CEA3}"/>
                </a:ext>
              </a:extLst>
            </p:cNvPr>
            <p:cNvSpPr txBox="1"/>
            <p:nvPr/>
          </p:nvSpPr>
          <p:spPr>
            <a:xfrm>
              <a:off x="9975210" y="2798445"/>
              <a:ext cx="2335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Helvetica"/>
                  <a:cs typeface="Helvetica"/>
                </a:rPr>
                <a:t>Custom data type</a:t>
              </a:r>
            </a:p>
            <a:p>
              <a:r>
                <a:rPr lang="en-US" sz="2000" b="1" dirty="0">
                  <a:solidFill>
                    <a:srgbClr val="FF0000"/>
                  </a:solidFill>
                  <a:latin typeface="Helvetica"/>
                  <a:cs typeface="Helvetica"/>
                </a:rPr>
                <a:t>(Quantization)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2BDEDCB-E017-1A4D-ADA5-4B553AAAB59D}"/>
              </a:ext>
            </a:extLst>
          </p:cNvPr>
          <p:cNvSpPr/>
          <p:nvPr/>
        </p:nvSpPr>
        <p:spPr>
          <a:xfrm>
            <a:off x="6459302" y="889611"/>
            <a:ext cx="449472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C81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#pragma HLS </a:t>
            </a:r>
            <a:r>
              <a:rPr lang="en-US" sz="1600" dirty="0" err="1">
                <a:solidFill>
                  <a:srgbClr val="C81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array_partition</a:t>
            </a:r>
            <a:r>
              <a:rPr lang="en-US" sz="1600" dirty="0">
                <a:solidFill>
                  <a:srgbClr val="C81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variable=filter dim=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1600" dirty="0">
              <a:solidFill>
                <a:srgbClr val="C81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::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LineBuffer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N,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ap_fixed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&gt;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::Window&lt;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ap_fixed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&gt; window;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y &lt; N; y++) {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xo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xo &lt; N/M; xo++) {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C81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#pragma HLS pipeline II=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1600" dirty="0">
              <a:solidFill>
                <a:srgbClr val="C81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xi &lt; M; xi++) {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= xo*M + xi;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ap_fixed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ap_fixed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in = image[y][x];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buf.shift_up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buf.insert_top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(in, x);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window.shift_left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r &lt;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r++)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window.insert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buf.getval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r,x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window.insert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(in,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(y &gt;=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&amp;&amp; x &gt;=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{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r &lt;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r++) {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</a:t>
            </a:r>
            <a:r>
              <a:rPr lang="en-US" sz="16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 &lt; 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c++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{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 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+=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window.getval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r,c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* kernel[r][c];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}}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out[y-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][x-</a:t>
            </a:r>
            <a:r>
              <a:rPr lang="en-US" sz="16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=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US" sz="16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}}}}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8A19DB7-80BE-E441-A4A8-2453E1106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58424"/>
              </p:ext>
            </p:extLst>
          </p:nvPr>
        </p:nvGraphicFramePr>
        <p:xfrm>
          <a:off x="609600" y="4085848"/>
          <a:ext cx="2753301" cy="2377440"/>
        </p:xfrm>
        <a:graphic>
          <a:graphicData uri="http://schemas.openxmlformats.org/drawingml/2006/table">
            <a:tbl>
              <a:tblPr firstRow="1" bandRow="1"/>
              <a:tblGrid>
                <a:gridCol w="2753301">
                  <a:extLst>
                    <a:ext uri="{9D8B030D-6E8A-4147-A177-3AD203B41FA5}">
                      <a16:colId xmlns:a16="http://schemas.microsoft.com/office/drawing/2014/main" val="261453911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0270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Compute Customization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10954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3260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Data Type Customization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726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Memory Customization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376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77839"/>
                  </a:ext>
                </a:extLst>
              </a:tr>
            </a:tbl>
          </a:graphicData>
        </a:graphic>
      </p:graphicFrame>
      <p:sp>
        <p:nvSpPr>
          <p:cNvPr id="25" name="Folded Corner 24">
            <a:extLst>
              <a:ext uri="{FF2B5EF4-FFF2-40B4-BE49-F238E27FC236}">
                <a16:creationId xmlns:a16="http://schemas.microsoft.com/office/drawing/2014/main" id="{204033DE-2ED8-E244-ABA6-8E6C4D48A134}"/>
              </a:ext>
            </a:extLst>
          </p:cNvPr>
          <p:cNvSpPr/>
          <p:nvPr/>
        </p:nvSpPr>
        <p:spPr>
          <a:xfrm flipV="1">
            <a:off x="609600" y="4085848"/>
            <a:ext cx="2753301" cy="2377440"/>
          </a:xfrm>
          <a:prstGeom prst="foldedCorner">
            <a:avLst>
              <a:gd name="adj" fmla="val 9429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20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65B936-8024-664D-B225-429826B5A951}"/>
              </a:ext>
            </a:extLst>
          </p:cNvPr>
          <p:cNvSpPr txBox="1"/>
          <p:nvPr/>
        </p:nvSpPr>
        <p:spPr>
          <a:xfrm>
            <a:off x="3518512" y="4466049"/>
            <a:ext cx="2662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Entangled hardware customization and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Less portable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Less maintainable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Less productive</a:t>
            </a:r>
          </a:p>
        </p:txBody>
      </p:sp>
    </p:spTree>
    <p:extLst>
      <p:ext uri="{BB962C8B-B14F-4D97-AF65-F5344CB8AC3E}">
        <p14:creationId xmlns:p14="http://schemas.microsoft.com/office/powerpoint/2010/main" val="10096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5" grpId="0"/>
      <p:bldP spid="25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42AEDD-7149-5F41-9CE0-1F00B302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27" y="23850"/>
            <a:ext cx="10938473" cy="731170"/>
          </a:xfrm>
        </p:spPr>
        <p:txBody>
          <a:bodyPr/>
          <a:lstStyle/>
          <a:p>
            <a:r>
              <a:rPr lang="en-US" dirty="0"/>
              <a:t>Decoupling Algorithm from Hardware Customization 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59DD986-49DE-E24D-9360-CDE980339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06764"/>
              </p:ext>
            </p:extLst>
          </p:nvPr>
        </p:nvGraphicFramePr>
        <p:xfrm>
          <a:off x="8479145" y="1869366"/>
          <a:ext cx="2753301" cy="1112520"/>
        </p:xfrm>
        <a:graphic>
          <a:graphicData uri="http://schemas.openxmlformats.org/drawingml/2006/table">
            <a:tbl>
              <a:tblPr firstRow="1" bandRow="1"/>
              <a:tblGrid>
                <a:gridCol w="2753301">
                  <a:extLst>
                    <a:ext uri="{9D8B030D-6E8A-4147-A177-3AD203B41FA5}">
                      <a16:colId xmlns:a16="http://schemas.microsoft.com/office/drawing/2014/main" val="2614539119"/>
                    </a:ext>
                  </a:extLst>
                </a:gridCol>
              </a:tblGrid>
              <a:tr h="11125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Algorithm#1,2,3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02701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2A17240-966B-C54A-B3FA-1B3FA1D4D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22783"/>
              </p:ext>
            </p:extLst>
          </p:nvPr>
        </p:nvGraphicFramePr>
        <p:xfrm>
          <a:off x="8479146" y="3179733"/>
          <a:ext cx="2753300" cy="1188720"/>
        </p:xfrm>
        <a:graphic>
          <a:graphicData uri="http://schemas.openxmlformats.org/drawingml/2006/table">
            <a:tbl>
              <a:tblPr firstRow="1" bandRow="1"/>
              <a:tblGrid>
                <a:gridCol w="2753300">
                  <a:extLst>
                    <a:ext uri="{9D8B030D-6E8A-4147-A177-3AD203B41FA5}">
                      <a16:colId xmlns:a16="http://schemas.microsoft.com/office/drawing/2014/main" val="167617424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Compute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 Type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309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20220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EE76285-D654-2346-A08E-9EDE2EF3E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00120"/>
              </p:ext>
            </p:extLst>
          </p:nvPr>
        </p:nvGraphicFramePr>
        <p:xfrm>
          <a:off x="962675" y="1920047"/>
          <a:ext cx="2753301" cy="2377440"/>
        </p:xfrm>
        <a:graphic>
          <a:graphicData uri="http://schemas.openxmlformats.org/drawingml/2006/table">
            <a:tbl>
              <a:tblPr firstRow="1" bandRow="1"/>
              <a:tblGrid>
                <a:gridCol w="2753301">
                  <a:extLst>
                    <a:ext uri="{9D8B030D-6E8A-4147-A177-3AD203B41FA5}">
                      <a16:colId xmlns:a16="http://schemas.microsoft.com/office/drawing/2014/main" val="261453911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0270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Compute Customization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10954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3260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Data Type Customization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726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Memory Customization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376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77839"/>
                  </a:ext>
                </a:extLst>
              </a:tr>
            </a:tbl>
          </a:graphicData>
        </a:graphic>
      </p:graphicFrame>
      <p:sp>
        <p:nvSpPr>
          <p:cNvPr id="32" name="Folded Corner 31">
            <a:extLst>
              <a:ext uri="{FF2B5EF4-FFF2-40B4-BE49-F238E27FC236}">
                <a16:creationId xmlns:a16="http://schemas.microsoft.com/office/drawing/2014/main" id="{9A3BA674-4A0D-9544-8399-8560A102F8C5}"/>
              </a:ext>
            </a:extLst>
          </p:cNvPr>
          <p:cNvSpPr/>
          <p:nvPr/>
        </p:nvSpPr>
        <p:spPr>
          <a:xfrm flipV="1">
            <a:off x="962675" y="1920047"/>
            <a:ext cx="2753301" cy="2377440"/>
          </a:xfrm>
          <a:prstGeom prst="foldedCorner">
            <a:avLst>
              <a:gd name="adj" fmla="val 9429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20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olded Corner 32">
            <a:extLst>
              <a:ext uri="{FF2B5EF4-FFF2-40B4-BE49-F238E27FC236}">
                <a16:creationId xmlns:a16="http://schemas.microsoft.com/office/drawing/2014/main" id="{D105EFDB-B149-5047-B70A-721DAD39ED78}"/>
              </a:ext>
            </a:extLst>
          </p:cNvPr>
          <p:cNvSpPr/>
          <p:nvPr/>
        </p:nvSpPr>
        <p:spPr>
          <a:xfrm flipV="1">
            <a:off x="8483941" y="1869366"/>
            <a:ext cx="2753301" cy="1112520"/>
          </a:xfrm>
          <a:prstGeom prst="foldedCorner">
            <a:avLst>
              <a:gd name="adj" fmla="val 22903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ED61457C-AF58-A446-A383-78EA885D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AD51D-C98C-E246-9452-BBD79EA2F392}"/>
              </a:ext>
            </a:extLst>
          </p:cNvPr>
          <p:cNvSpPr txBox="1"/>
          <p:nvPr/>
        </p:nvSpPr>
        <p:spPr>
          <a:xfrm>
            <a:off x="1907153" y="1218501"/>
            <a:ext cx="86433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HLS 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160398-FEA5-214B-8F99-CCCEEC02B1F4}"/>
              </a:ext>
            </a:extLst>
          </p:cNvPr>
          <p:cNvSpPr txBox="1"/>
          <p:nvPr/>
        </p:nvSpPr>
        <p:spPr>
          <a:xfrm>
            <a:off x="9269737" y="1216209"/>
            <a:ext cx="117211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HeteroCL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CFC43EA-DE8E-6B45-84C3-08B8A8FC1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19691"/>
              </p:ext>
            </p:extLst>
          </p:nvPr>
        </p:nvGraphicFramePr>
        <p:xfrm>
          <a:off x="4807162" y="1595287"/>
          <a:ext cx="2753301" cy="1930400"/>
        </p:xfrm>
        <a:graphic>
          <a:graphicData uri="http://schemas.openxmlformats.org/drawingml/2006/table">
            <a:tbl>
              <a:tblPr firstRow="1" bandRow="1"/>
              <a:tblGrid>
                <a:gridCol w="2753301">
                  <a:extLst>
                    <a:ext uri="{9D8B030D-6E8A-4147-A177-3AD203B41FA5}">
                      <a16:colId xmlns:a16="http://schemas.microsoft.com/office/drawing/2014/main" val="2614539119"/>
                    </a:ext>
                  </a:extLst>
                </a:gridCol>
              </a:tblGrid>
              <a:tr h="7416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Algorithm#1,2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0270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Data Type Customization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4726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Memory Customization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376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Algorithm#3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77839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46EA599-5FCF-7F47-8A89-43F7B4620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552644"/>
              </p:ext>
            </p:extLst>
          </p:nvPr>
        </p:nvGraphicFramePr>
        <p:xfrm>
          <a:off x="4807163" y="3664832"/>
          <a:ext cx="2753300" cy="792480"/>
        </p:xfrm>
        <a:graphic>
          <a:graphicData uri="http://schemas.openxmlformats.org/drawingml/2006/table">
            <a:tbl>
              <a:tblPr firstRow="1" bandRow="1"/>
              <a:tblGrid>
                <a:gridCol w="2753300">
                  <a:extLst>
                    <a:ext uri="{9D8B030D-6E8A-4147-A177-3AD203B41FA5}">
                      <a16:colId xmlns:a16="http://schemas.microsoft.com/office/drawing/2014/main" val="167617424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Compute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Memory Customization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20220"/>
                  </a:ext>
                </a:extLst>
              </a:tr>
            </a:tbl>
          </a:graphicData>
        </a:graphic>
      </p:graphicFrame>
      <p:sp>
        <p:nvSpPr>
          <p:cNvPr id="42" name="Folded Corner 41">
            <a:extLst>
              <a:ext uri="{FF2B5EF4-FFF2-40B4-BE49-F238E27FC236}">
                <a16:creationId xmlns:a16="http://schemas.microsoft.com/office/drawing/2014/main" id="{C1A957F1-6627-7E44-967D-4BB63AD83375}"/>
              </a:ext>
            </a:extLst>
          </p:cNvPr>
          <p:cNvSpPr/>
          <p:nvPr/>
        </p:nvSpPr>
        <p:spPr>
          <a:xfrm flipV="1">
            <a:off x="4813511" y="1674445"/>
            <a:ext cx="2753301" cy="1852733"/>
          </a:xfrm>
          <a:prstGeom prst="foldedCorner">
            <a:avLst>
              <a:gd name="adj" fmla="val 9429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20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F1B0C8-D68C-DE4A-8260-1CFAD4796100}"/>
              </a:ext>
            </a:extLst>
          </p:cNvPr>
          <p:cNvSpPr txBox="1"/>
          <p:nvPr/>
        </p:nvSpPr>
        <p:spPr>
          <a:xfrm>
            <a:off x="5208641" y="1216209"/>
            <a:ext cx="195034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Halide, TVM, 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D4793D-D0F0-FA47-93F8-97FCD49DF2FF}"/>
              </a:ext>
            </a:extLst>
          </p:cNvPr>
          <p:cNvSpPr txBox="1"/>
          <p:nvPr/>
        </p:nvSpPr>
        <p:spPr>
          <a:xfrm>
            <a:off x="616238" y="4541472"/>
            <a:ext cx="3719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Entangled algorithm specification and customization schemes </a:t>
            </a:r>
            <a:r>
              <a:rPr lang="en-US" baseline="-25000" dirty="0">
                <a:latin typeface="Helvetica"/>
                <a:cs typeface="Helvetica"/>
              </a:rPr>
              <a:t>[1,2,3]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CCAE3-1A23-B94F-8799-E8F322D66957}"/>
              </a:ext>
            </a:extLst>
          </p:cNvPr>
          <p:cNvSpPr txBox="1"/>
          <p:nvPr/>
        </p:nvSpPr>
        <p:spPr>
          <a:xfrm>
            <a:off x="4997993" y="4537224"/>
            <a:ext cx="23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Decoupled temporal schedules </a:t>
            </a:r>
            <a:r>
              <a:rPr lang="en-US" baseline="-25000" dirty="0">
                <a:latin typeface="Helvetica"/>
                <a:cs typeface="Helvetica"/>
              </a:rPr>
              <a:t>[4,5,6,7,8]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0FE067-8F95-304E-A358-20B398812641}"/>
              </a:ext>
            </a:extLst>
          </p:cNvPr>
          <p:cNvSpPr txBox="1"/>
          <p:nvPr/>
        </p:nvSpPr>
        <p:spPr>
          <a:xfrm>
            <a:off x="8274759" y="4541472"/>
            <a:ext cx="335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Fully decoupled customization schemes + </a:t>
            </a:r>
          </a:p>
          <a:p>
            <a:r>
              <a:rPr lang="en-US" dirty="0">
                <a:latin typeface="Helvetica"/>
                <a:cs typeface="Helvetica"/>
              </a:rPr>
              <a:t>Clean abstraction capturing the interdependence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9A7A07-E344-F34A-8563-54009DD8E9CF}"/>
              </a:ext>
            </a:extLst>
          </p:cNvPr>
          <p:cNvSpPr txBox="1"/>
          <p:nvPr/>
        </p:nvSpPr>
        <p:spPr>
          <a:xfrm>
            <a:off x="1411954" y="5255626"/>
            <a:ext cx="185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[1] Intel HLS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[2] Xilinx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Vivado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HLS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[3]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Canis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, et al. FPGA’11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B691A7-C127-644E-9D07-84138C899675}"/>
              </a:ext>
            </a:extLst>
          </p:cNvPr>
          <p:cNvSpPr txBox="1"/>
          <p:nvPr/>
        </p:nvSpPr>
        <p:spPr>
          <a:xfrm>
            <a:off x="4884529" y="5273612"/>
            <a:ext cx="2598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[4] Ragan-Kelly, et al. SIGPLAN’13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[5] Baghdadi, et al. arXiv’18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[6]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Rong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, et al. arXiv’17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[7] Pu, et al. TACO’17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[8] Chen, et al. arXiv’18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4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6"/>
    </mc:Choice>
    <mc:Fallback xmlns="">
      <p:transition spd="slow" advTm="2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2" grpId="0" animBg="1"/>
      <p:bldP spid="43" grpId="0" animBg="1"/>
      <p:bldP spid="18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35554E-0A83-5F4F-9AAA-3583AF73CE9A}"/>
              </a:ext>
            </a:extLst>
          </p:cNvPr>
          <p:cNvSpPr/>
          <p:nvPr/>
        </p:nvSpPr>
        <p:spPr>
          <a:xfrm>
            <a:off x="1083148" y="1581341"/>
            <a:ext cx="447726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DAE2E-6A4E-D54F-BB52-11AC78E493CB}"/>
              </a:ext>
            </a:extLst>
          </p:cNvPr>
          <p:cNvSpPr txBox="1"/>
          <p:nvPr/>
        </p:nvSpPr>
        <p:spPr>
          <a:xfrm>
            <a:off x="2297358" y="1029180"/>
            <a:ext cx="2026517" cy="461665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HeteroCL code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7E730-E29C-3349-8641-1F8A0E2E025A}"/>
              </a:ext>
            </a:extLst>
          </p:cNvPr>
          <p:cNvSpPr txBox="1"/>
          <p:nvPr/>
        </p:nvSpPr>
        <p:spPr>
          <a:xfrm>
            <a:off x="8061154" y="1067648"/>
            <a:ext cx="1324402" cy="461665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HLS code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E04D24-E244-6343-BBC8-01CEB9432803}"/>
              </a:ext>
            </a:extLst>
          </p:cNvPr>
          <p:cNvSpPr/>
          <p:nvPr/>
        </p:nvSpPr>
        <p:spPr>
          <a:xfrm>
            <a:off x="6280515" y="1740225"/>
            <a:ext cx="48856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y &lt; N; y++)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x &lt; N;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out[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+=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p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A66BE-A67F-2B4F-B1F2-BDD03F89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72CEAE-F21A-7346-8427-AFE0DA3C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Compute Customization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AD4532-265C-C144-A459-AAB61E53AB32}"/>
              </a:ext>
            </a:extLst>
          </p:cNvPr>
          <p:cNvSpPr txBox="1"/>
          <p:nvPr/>
        </p:nvSpPr>
        <p:spPr>
          <a:xfrm>
            <a:off x="3840255" y="1643163"/>
            <a:ext cx="172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"/>
                <a:cs typeface="Helvetica"/>
              </a:rPr>
              <a:t>Declarative programming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D20658-2EF5-2747-A943-EA86F578C483}"/>
              </a:ext>
            </a:extLst>
          </p:cNvPr>
          <p:cNvSpPr txBox="1"/>
          <p:nvPr/>
        </p:nvSpPr>
        <p:spPr>
          <a:xfrm rot="16200000">
            <a:off x="28468" y="2247657"/>
            <a:ext cx="142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Algorithm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727D90-CABB-AC4B-BF0F-F6D7906FD29C}"/>
              </a:ext>
            </a:extLst>
          </p:cNvPr>
          <p:cNvSpPr/>
          <p:nvPr/>
        </p:nvSpPr>
        <p:spPr>
          <a:xfrm>
            <a:off x="1083148" y="4499880"/>
            <a:ext cx="447725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 =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xo, xi = s[out].split(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out.x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factor=M)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s[out].reorder(xi, xo,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out.y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DC3877-4697-9849-B514-7F6DE2DAFAC8}"/>
              </a:ext>
            </a:extLst>
          </p:cNvPr>
          <p:cNvSpPr txBox="1"/>
          <p:nvPr/>
        </p:nvSpPr>
        <p:spPr>
          <a:xfrm rot="16200000">
            <a:off x="-337496" y="4806406"/>
            <a:ext cx="191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Decoupled customization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05E9ED-AA93-2F4D-B180-4E5EC2D57EB5}"/>
              </a:ext>
            </a:extLst>
          </p:cNvPr>
          <p:cNvSpPr txBox="1"/>
          <p:nvPr/>
        </p:nvSpPr>
        <p:spPr>
          <a:xfrm>
            <a:off x="1071984" y="5572384"/>
            <a:ext cx="446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Customization primitives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More productive / less labor-intensive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C99DB33-0445-3C48-A848-246780FA1ABE}"/>
              </a:ext>
            </a:extLst>
          </p:cNvPr>
          <p:cNvGrpSpPr/>
          <p:nvPr/>
        </p:nvGrpSpPr>
        <p:grpSpPr>
          <a:xfrm>
            <a:off x="6280515" y="3740319"/>
            <a:ext cx="5499351" cy="2389527"/>
            <a:chOff x="6383546" y="4258064"/>
            <a:chExt cx="5499351" cy="238952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A2AABB-2746-A64D-8F4F-EA35C99C3A2A}"/>
                </a:ext>
              </a:extLst>
            </p:cNvPr>
            <p:cNvSpPr/>
            <p:nvPr/>
          </p:nvSpPr>
          <p:spPr>
            <a:xfrm>
              <a:off x="6383546" y="4400822"/>
              <a:ext cx="475230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9FA0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000" dirty="0" err="1">
                  <a:solidFill>
                    <a:srgbClr val="2FB4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xi = </a:t>
              </a:r>
              <a:r>
                <a:rPr lang="en-US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xi &lt; M; xi++)</a:t>
              </a:r>
            </a:p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 </a:t>
              </a:r>
              <a:r>
                <a:rPr lang="en-US" sz="2000" dirty="0">
                  <a:solidFill>
                    <a:srgbClr val="9FA0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000" dirty="0" err="1">
                  <a:solidFill>
                    <a:srgbClr val="2FB4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xo = </a:t>
              </a:r>
              <a:r>
                <a:rPr lang="en-US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xo &lt; N/M; xo++)</a:t>
              </a:r>
            </a:p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   </a:t>
              </a:r>
              <a:r>
                <a:rPr lang="en-US" sz="2000" dirty="0">
                  <a:solidFill>
                    <a:srgbClr val="9FA0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000" dirty="0" err="1">
                  <a:solidFill>
                    <a:srgbClr val="2FB4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= </a:t>
              </a:r>
              <a:r>
                <a:rPr lang="en-US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y &lt; N; y++)</a:t>
              </a:r>
            </a:p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     </a:t>
              </a:r>
              <a:r>
                <a:rPr lang="en-US" sz="2000" dirty="0">
                  <a:solidFill>
                    <a:srgbClr val="9FA0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000" dirty="0" err="1">
                  <a:solidFill>
                    <a:srgbClr val="2FB4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 = </a:t>
              </a:r>
              <a:r>
                <a:rPr lang="en-US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r &lt; </a:t>
              </a:r>
              <a:r>
                <a:rPr lang="pt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r++)</a:t>
              </a:r>
            </a:p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       </a:t>
              </a:r>
              <a:r>
                <a:rPr lang="en-US" sz="2000" dirty="0">
                  <a:solidFill>
                    <a:srgbClr val="9FA0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000" dirty="0" err="1">
                  <a:solidFill>
                    <a:srgbClr val="2FB4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 = </a:t>
              </a:r>
              <a:r>
                <a:rPr lang="en-US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c &lt; </a:t>
              </a:r>
              <a:r>
                <a:rPr lang="pt" sz="2000" dirty="0">
                  <a:solidFill>
                    <a:srgbClr val="C165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c++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         out[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xi+xo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*M, y] += </a:t>
              </a:r>
            </a:p>
            <a:p>
              <a:r>
                <a:rPr lang="en-US" sz="2000" dirty="0">
                  <a:solidFill>
                    <a:srgbClr val="75757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           image[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xi+xo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M+r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y+c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 * kernel[r, c]</a:t>
              </a:r>
              <a:endPara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9F4640-2DD7-924F-AFDF-350277026166}"/>
                </a:ext>
              </a:extLst>
            </p:cNvPr>
            <p:cNvSpPr txBox="1"/>
            <p:nvPr/>
          </p:nvSpPr>
          <p:spPr>
            <a:xfrm>
              <a:off x="10249116" y="5182089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Helvetica"/>
                  <a:cs typeface="Helvetica"/>
                </a:rPr>
                <a:t>Reorder loops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4E2CE1A-84EF-EE47-B925-83EADAC88B16}"/>
                </a:ext>
              </a:extLst>
            </p:cNvPr>
            <p:cNvGrpSpPr/>
            <p:nvPr/>
          </p:nvGrpSpPr>
          <p:grpSpPr>
            <a:xfrm>
              <a:off x="9478851" y="4258064"/>
              <a:ext cx="2318638" cy="658608"/>
              <a:chOff x="9544598" y="4634863"/>
              <a:chExt cx="2318638" cy="65860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4B72039-D005-9044-A6B9-6883F52E0A1C}"/>
                  </a:ext>
                </a:extLst>
              </p:cNvPr>
              <p:cNvSpPr txBox="1"/>
              <p:nvPr/>
            </p:nvSpPr>
            <p:spPr>
              <a:xfrm>
                <a:off x="10815000" y="4634863"/>
                <a:ext cx="1048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Helvetica"/>
                    <a:cs typeface="Helvetica"/>
                  </a:rPr>
                  <a:t>Tile loop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CC09C08-5B2E-1245-B9FF-A81B57B0F1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44598" y="4829499"/>
                <a:ext cx="1270402" cy="15201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CAAD6DB-FB7E-C940-86E1-3F80348E9857}"/>
                  </a:ext>
                </a:extLst>
              </p:cNvPr>
              <p:cNvCxnSpPr>
                <a:cxnSpLocks/>
                <a:stCxn id="49" idx="1"/>
              </p:cNvCxnSpPr>
              <p:nvPr/>
            </p:nvCxnSpPr>
            <p:spPr>
              <a:xfrm flipH="1">
                <a:off x="9892328" y="4819529"/>
                <a:ext cx="922672" cy="47394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CFC64B6-86D3-234C-AF04-1F69C22F3E54}"/>
                </a:ext>
              </a:extLst>
            </p:cNvPr>
            <p:cNvSpPr/>
            <p:nvPr/>
          </p:nvSpPr>
          <p:spPr bwMode="auto">
            <a:xfrm>
              <a:off x="9478851" y="4597758"/>
              <a:ext cx="1197883" cy="656822"/>
            </a:xfrm>
            <a:custGeom>
              <a:avLst/>
              <a:gdLst>
                <a:gd name="connsiteX0" fmla="*/ 0 w 1197883"/>
                <a:gd name="connsiteY0" fmla="*/ 0 h 656822"/>
                <a:gd name="connsiteX1" fmla="*/ 1197735 w 1197883"/>
                <a:gd name="connsiteY1" fmla="*/ 373487 h 656822"/>
                <a:gd name="connsiteX2" fmla="*/ 64394 w 1197883"/>
                <a:gd name="connsiteY2" fmla="*/ 656822 h 65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7883" h="656822">
                  <a:moveTo>
                    <a:pt x="0" y="0"/>
                  </a:moveTo>
                  <a:cubicBezTo>
                    <a:pt x="593501" y="132008"/>
                    <a:pt x="1187003" y="264017"/>
                    <a:pt x="1197735" y="373487"/>
                  </a:cubicBezTo>
                  <a:cubicBezTo>
                    <a:pt x="1208467" y="482957"/>
                    <a:pt x="636430" y="569889"/>
                    <a:pt x="64394" y="656822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miter lim="800000"/>
              <a:headEnd type="triangle"/>
              <a:tailEnd type="triangle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631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1"/>
      <p:bldP spid="39" grpId="0" animBg="1"/>
      <p:bldP spid="40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CB0EB8-7F6B-0242-8834-4108301A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0"/>
            <a:ext cx="10972800" cy="4525963"/>
          </a:xfrm>
        </p:spPr>
        <p:txBody>
          <a:bodyPr/>
          <a:lstStyle/>
          <a:p>
            <a:r>
              <a:rPr lang="en-US" dirty="0"/>
              <a:t>Primitives can be applied with a user-defined sequence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E9501-EAEE-3349-9BA2-A9FFE960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Memory Customization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1A4319AC-17EE-E44F-B850-8EAA3B16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5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D6D1AA-3A28-734F-88E4-157771218152}"/>
              </a:ext>
            </a:extLst>
          </p:cNvPr>
          <p:cNvSpPr/>
          <p:nvPr/>
        </p:nvSpPr>
        <p:spPr>
          <a:xfrm>
            <a:off x="6319382" y="1688054"/>
            <a:ext cx="50140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y &lt; N; y++)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x &lt; N;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out[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+=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p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C981E-912E-8D41-BA47-ABA368CE53C6}"/>
              </a:ext>
            </a:extLst>
          </p:cNvPr>
          <p:cNvSpPr/>
          <p:nvPr/>
        </p:nvSpPr>
        <p:spPr>
          <a:xfrm>
            <a:off x="858592" y="1907893"/>
            <a:ext cx="47823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</p:spTree>
    <p:extLst>
      <p:ext uri="{BB962C8B-B14F-4D97-AF65-F5344CB8AC3E}">
        <p14:creationId xmlns:p14="http://schemas.microsoft.com/office/powerpoint/2010/main" val="3692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9"/>
    </mc:Choice>
    <mc:Fallback xmlns="">
      <p:transition spd="slow" advTm="6932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81D6D1AA-3A28-734F-88E4-157771218152}"/>
              </a:ext>
            </a:extLst>
          </p:cNvPr>
          <p:cNvSpPr/>
          <p:nvPr/>
        </p:nvSpPr>
        <p:spPr>
          <a:xfrm>
            <a:off x="6319382" y="1688054"/>
            <a:ext cx="52466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for (</a:t>
            </a:r>
            <a:r>
              <a:rPr lang="p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0; y &lt; N; y++)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for (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x = 0; x &lt; N;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  for (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= 0;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&lt; 3;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    for (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= 0;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&lt; 3;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      out[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] +=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p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CB0EB8-7F6B-0242-8834-4108301A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0"/>
            <a:ext cx="10972800" cy="4525963"/>
          </a:xfrm>
        </p:spPr>
        <p:txBody>
          <a:bodyPr/>
          <a:lstStyle/>
          <a:p>
            <a:r>
              <a:rPr lang="en-US" dirty="0"/>
              <a:t>Primitives can be applied with a user-defined sequence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E9501-EAEE-3349-9BA2-A9FFE960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Memory Customization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1A4319AC-17EE-E44F-B850-8EAA3B16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8794A0A0-34F0-5347-8199-0EB20EB79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688057"/>
              </p:ext>
            </p:extLst>
          </p:nvPr>
        </p:nvGraphicFramePr>
        <p:xfrm>
          <a:off x="5952108" y="3832967"/>
          <a:ext cx="1553490" cy="1554480"/>
        </p:xfrm>
        <a:graphic>
          <a:graphicData uri="http://schemas.openxmlformats.org/drawingml/2006/table">
            <a:tbl>
              <a:tblPr firstRow="1" bandRow="1"/>
              <a:tblGrid>
                <a:gridCol w="258915">
                  <a:extLst>
                    <a:ext uri="{9D8B030D-6E8A-4147-A177-3AD203B41FA5}">
                      <a16:colId xmlns:a16="http://schemas.microsoft.com/office/drawing/2014/main" val="294256039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04926956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995025271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107334140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1163976732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97436785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0709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537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6076646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84005157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7431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111835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5B7F6B3A-F8DB-1C40-88A7-43D22E43C2AD}"/>
              </a:ext>
            </a:extLst>
          </p:cNvPr>
          <p:cNvSpPr txBox="1"/>
          <p:nvPr/>
        </p:nvSpPr>
        <p:spPr>
          <a:xfrm>
            <a:off x="6319383" y="5378662"/>
            <a:ext cx="818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8B6F596C-2554-4447-886E-6BEB56AFB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940112"/>
              </p:ext>
            </p:extLst>
          </p:nvPr>
        </p:nvGraphicFramePr>
        <p:xfrm>
          <a:off x="8160158" y="3991715"/>
          <a:ext cx="1553490" cy="518160"/>
        </p:xfrm>
        <a:graphic>
          <a:graphicData uri="http://schemas.openxmlformats.org/drawingml/2006/table">
            <a:tbl>
              <a:tblPr firstRow="1" bandRow="1"/>
              <a:tblGrid>
                <a:gridCol w="258915">
                  <a:extLst>
                    <a:ext uri="{9D8B030D-6E8A-4147-A177-3AD203B41FA5}">
                      <a16:colId xmlns:a16="http://schemas.microsoft.com/office/drawing/2014/main" val="2960590202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589179165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83107318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787120665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76801342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6342208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18763478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869411827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94196778-96D3-DC40-B453-EFBFF099E7AC}"/>
              </a:ext>
            </a:extLst>
          </p:cNvPr>
          <p:cNvSpPr txBox="1"/>
          <p:nvPr/>
        </p:nvSpPr>
        <p:spPr>
          <a:xfrm>
            <a:off x="8336067" y="3604157"/>
            <a:ext cx="120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linebuffer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9910996-A150-9741-BFC5-81A787F10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666656"/>
              </p:ext>
            </p:extLst>
          </p:nvPr>
        </p:nvGraphicFramePr>
        <p:xfrm>
          <a:off x="10772636" y="4630223"/>
          <a:ext cx="1028524" cy="1036320"/>
        </p:xfrm>
        <a:graphic>
          <a:graphicData uri="http://schemas.openxmlformats.org/drawingml/2006/table">
            <a:tbl>
              <a:tblPr firstRow="1" bandRow="1"/>
              <a:tblGrid>
                <a:gridCol w="257131">
                  <a:extLst>
                    <a:ext uri="{9D8B030D-6E8A-4147-A177-3AD203B41FA5}">
                      <a16:colId xmlns:a16="http://schemas.microsoft.com/office/drawing/2014/main" val="2942560394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049269564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995025271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107334140"/>
                    </a:ext>
                  </a:extLst>
                </a:gridCol>
              </a:tblGrid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07098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537007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664602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051573"/>
                  </a:ext>
                </a:extLst>
              </a:tr>
            </a:tbl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0C52D60E-C948-924F-A33E-117A202152C3}"/>
              </a:ext>
            </a:extLst>
          </p:cNvPr>
          <p:cNvSpPr/>
          <p:nvPr/>
        </p:nvSpPr>
        <p:spPr>
          <a:xfrm>
            <a:off x="11025492" y="5800456"/>
            <a:ext cx="540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A8F986-6E85-2747-BC24-79B40B3957A5}"/>
              </a:ext>
            </a:extLst>
          </p:cNvPr>
          <p:cNvCxnSpPr/>
          <p:nvPr/>
        </p:nvCxnSpPr>
        <p:spPr>
          <a:xfrm>
            <a:off x="10660277" y="4630223"/>
            <a:ext cx="0" cy="103632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7E64DE-6975-A348-AC5B-62CE1DFF0D35}"/>
              </a:ext>
            </a:extLst>
          </p:cNvPr>
          <p:cNvCxnSpPr>
            <a:cxnSpLocks/>
          </p:cNvCxnSpPr>
          <p:nvPr/>
        </p:nvCxnSpPr>
        <p:spPr>
          <a:xfrm>
            <a:off x="10772636" y="4512498"/>
            <a:ext cx="1028524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8239821-6952-274D-B351-5ACEB1349A99}"/>
              </a:ext>
            </a:extLst>
          </p:cNvPr>
          <p:cNvSpPr txBox="1"/>
          <p:nvPr/>
        </p:nvSpPr>
        <p:spPr>
          <a:xfrm>
            <a:off x="10368209" y="4571307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495B32A-1A97-164A-8188-E1878A944EDC}"/>
              </a:ext>
            </a:extLst>
          </p:cNvPr>
          <p:cNvSpPr txBox="1"/>
          <p:nvPr/>
        </p:nvSpPr>
        <p:spPr>
          <a:xfrm>
            <a:off x="10772636" y="4204721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FAA0FA6-D815-7F4E-BF0D-A60BB42CC8C2}"/>
              </a:ext>
            </a:extLst>
          </p:cNvPr>
          <p:cNvSpPr/>
          <p:nvPr/>
        </p:nvSpPr>
        <p:spPr bwMode="auto">
          <a:xfrm>
            <a:off x="6439436" y="4920662"/>
            <a:ext cx="577350" cy="174186"/>
          </a:xfrm>
          <a:prstGeom prst="downArrow">
            <a:avLst/>
          </a:prstGeom>
          <a:solidFill>
            <a:srgbClr val="FF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0F2756-3395-EA43-83F7-E6859863E19C}"/>
              </a:ext>
            </a:extLst>
          </p:cNvPr>
          <p:cNvSpPr/>
          <p:nvPr/>
        </p:nvSpPr>
        <p:spPr>
          <a:xfrm>
            <a:off x="858592" y="1907893"/>
            <a:ext cx="45758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  <a:p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B8BE0-12F8-404D-8A26-61EB166AC864}"/>
              </a:ext>
            </a:extLst>
          </p:cNvPr>
          <p:cNvSpPr/>
          <p:nvPr/>
        </p:nvSpPr>
        <p:spPr>
          <a:xfrm>
            <a:off x="858592" y="4154662"/>
            <a:ext cx="4581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s[image].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(out,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out.y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15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9"/>
    </mc:Choice>
    <mc:Fallback xmlns="">
      <p:transition spd="slow" advTm="6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10A98E-DFE2-4B45-9C2F-6D8D012ABFF7}"/>
              </a:ext>
            </a:extLst>
          </p:cNvPr>
          <p:cNvSpPr/>
          <p:nvPr/>
        </p:nvSpPr>
        <p:spPr>
          <a:xfrm>
            <a:off x="858592" y="4817263"/>
            <a:ext cx="4341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winbuf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s[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(out,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out.x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D6D1AA-3A28-734F-88E4-157771218152}"/>
              </a:ext>
            </a:extLst>
          </p:cNvPr>
          <p:cNvSpPr/>
          <p:nvPr/>
        </p:nvSpPr>
        <p:spPr>
          <a:xfrm>
            <a:off x="6319382" y="1688054"/>
            <a:ext cx="5014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for (</a:t>
            </a:r>
            <a:r>
              <a:rPr lang="p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0; y &lt; N; y++)</a:t>
            </a:r>
          </a:p>
          <a:p>
            <a:r>
              <a:rPr lang="pt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 for (</a:t>
            </a:r>
            <a:r>
              <a:rPr lang="pt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= 0; x &lt; N; </a:t>
            </a:r>
            <a:r>
              <a:rPr lang="pt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  for (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= 0;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&lt; 3;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    for (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= 0;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 &lt; 3;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         out[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] +=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p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CB0EB8-7F6B-0242-8834-4108301A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1"/>
            <a:ext cx="10972800" cy="522538"/>
          </a:xfrm>
        </p:spPr>
        <p:txBody>
          <a:bodyPr/>
          <a:lstStyle/>
          <a:p>
            <a:r>
              <a:rPr lang="en-US" dirty="0"/>
              <a:t>Primitives can be applied with a user-defined sequence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E9501-EAEE-3349-9BA2-A9FFE960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Memory Customization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1A4319AC-17EE-E44F-B850-8EAA3B16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8794A0A0-34F0-5347-8199-0EB20EB79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401547"/>
              </p:ext>
            </p:extLst>
          </p:nvPr>
        </p:nvGraphicFramePr>
        <p:xfrm>
          <a:off x="5952108" y="3832967"/>
          <a:ext cx="1553490" cy="1554480"/>
        </p:xfrm>
        <a:graphic>
          <a:graphicData uri="http://schemas.openxmlformats.org/drawingml/2006/table">
            <a:tbl>
              <a:tblPr firstRow="1" bandRow="1"/>
              <a:tblGrid>
                <a:gridCol w="258915">
                  <a:extLst>
                    <a:ext uri="{9D8B030D-6E8A-4147-A177-3AD203B41FA5}">
                      <a16:colId xmlns:a16="http://schemas.microsoft.com/office/drawing/2014/main" val="294256039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04926956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995025271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107334140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1163976732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97436785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0709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537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6646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5157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7431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111835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5B7F6B3A-F8DB-1C40-88A7-43D22E43C2AD}"/>
              </a:ext>
            </a:extLst>
          </p:cNvPr>
          <p:cNvSpPr txBox="1"/>
          <p:nvPr/>
        </p:nvSpPr>
        <p:spPr>
          <a:xfrm>
            <a:off x="6319383" y="5378662"/>
            <a:ext cx="818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8B6F596C-2554-4447-886E-6BEB56AFB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201303"/>
              </p:ext>
            </p:extLst>
          </p:nvPr>
        </p:nvGraphicFramePr>
        <p:xfrm>
          <a:off x="8160158" y="3991715"/>
          <a:ext cx="1553490" cy="518160"/>
        </p:xfrm>
        <a:graphic>
          <a:graphicData uri="http://schemas.openxmlformats.org/drawingml/2006/table">
            <a:tbl>
              <a:tblPr firstRow="1" bandRow="1"/>
              <a:tblGrid>
                <a:gridCol w="258915">
                  <a:extLst>
                    <a:ext uri="{9D8B030D-6E8A-4147-A177-3AD203B41FA5}">
                      <a16:colId xmlns:a16="http://schemas.microsoft.com/office/drawing/2014/main" val="2960590202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589179165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83107318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787120665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76801342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6342208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3478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1827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94196778-96D3-DC40-B453-EFBFF099E7AC}"/>
              </a:ext>
            </a:extLst>
          </p:cNvPr>
          <p:cNvSpPr txBox="1"/>
          <p:nvPr/>
        </p:nvSpPr>
        <p:spPr>
          <a:xfrm>
            <a:off x="8336067" y="3604157"/>
            <a:ext cx="120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linebuffer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9910996-A150-9741-BFC5-81A787F102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72636" y="4630223"/>
          <a:ext cx="1028524" cy="1036320"/>
        </p:xfrm>
        <a:graphic>
          <a:graphicData uri="http://schemas.openxmlformats.org/drawingml/2006/table">
            <a:tbl>
              <a:tblPr firstRow="1" bandRow="1"/>
              <a:tblGrid>
                <a:gridCol w="257131">
                  <a:extLst>
                    <a:ext uri="{9D8B030D-6E8A-4147-A177-3AD203B41FA5}">
                      <a16:colId xmlns:a16="http://schemas.microsoft.com/office/drawing/2014/main" val="2942560394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049269564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995025271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107334140"/>
                    </a:ext>
                  </a:extLst>
                </a:gridCol>
              </a:tblGrid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07098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537007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664602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051573"/>
                  </a:ext>
                </a:extLst>
              </a:tr>
            </a:tbl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0C52D60E-C948-924F-A33E-117A202152C3}"/>
              </a:ext>
            </a:extLst>
          </p:cNvPr>
          <p:cNvSpPr/>
          <p:nvPr/>
        </p:nvSpPr>
        <p:spPr>
          <a:xfrm>
            <a:off x="11025492" y="5800456"/>
            <a:ext cx="540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A8F986-6E85-2747-BC24-79B40B3957A5}"/>
              </a:ext>
            </a:extLst>
          </p:cNvPr>
          <p:cNvCxnSpPr/>
          <p:nvPr/>
        </p:nvCxnSpPr>
        <p:spPr>
          <a:xfrm>
            <a:off x="10660277" y="4630223"/>
            <a:ext cx="0" cy="103632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7E64DE-6975-A348-AC5B-62CE1DFF0D35}"/>
              </a:ext>
            </a:extLst>
          </p:cNvPr>
          <p:cNvCxnSpPr>
            <a:cxnSpLocks/>
          </p:cNvCxnSpPr>
          <p:nvPr/>
        </p:nvCxnSpPr>
        <p:spPr>
          <a:xfrm>
            <a:off x="10772636" y="4512498"/>
            <a:ext cx="1028524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8239821-6952-274D-B351-5ACEB1349A99}"/>
              </a:ext>
            </a:extLst>
          </p:cNvPr>
          <p:cNvSpPr txBox="1"/>
          <p:nvPr/>
        </p:nvSpPr>
        <p:spPr>
          <a:xfrm>
            <a:off x="10368209" y="4571307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495B32A-1A97-164A-8188-E1878A944EDC}"/>
              </a:ext>
            </a:extLst>
          </p:cNvPr>
          <p:cNvSpPr txBox="1"/>
          <p:nvPr/>
        </p:nvSpPr>
        <p:spPr>
          <a:xfrm>
            <a:off x="10772636" y="4204721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FAA0FA6-D815-7F4E-BF0D-A60BB42CC8C2}"/>
              </a:ext>
            </a:extLst>
          </p:cNvPr>
          <p:cNvSpPr/>
          <p:nvPr/>
        </p:nvSpPr>
        <p:spPr bwMode="auto">
          <a:xfrm rot="16200000">
            <a:off x="6849650" y="4659941"/>
            <a:ext cx="577350" cy="174186"/>
          </a:xfrm>
          <a:prstGeom prst="downArrow">
            <a:avLst/>
          </a:prstGeom>
          <a:solidFill>
            <a:srgbClr val="FF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8A5E28AD-724C-034A-84D2-8E5921806532}"/>
              </a:ext>
            </a:extLst>
          </p:cNvPr>
          <p:cNvSpPr/>
          <p:nvPr/>
        </p:nvSpPr>
        <p:spPr bwMode="auto">
          <a:xfrm rot="16200000">
            <a:off x="9045646" y="4155090"/>
            <a:ext cx="577350" cy="174186"/>
          </a:xfrm>
          <a:prstGeom prst="downArrow">
            <a:avLst/>
          </a:prstGeom>
          <a:solidFill>
            <a:srgbClr val="FF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square" rtlCol="0" anchor="ctr"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A2C3A6-B111-1F47-8371-633BEE275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562540"/>
              </p:ext>
            </p:extLst>
          </p:nvPr>
        </p:nvGraphicFramePr>
        <p:xfrm>
          <a:off x="7848863" y="5057095"/>
          <a:ext cx="514262" cy="777240"/>
        </p:xfrm>
        <a:graphic>
          <a:graphicData uri="http://schemas.openxmlformats.org/drawingml/2006/table">
            <a:tbl>
              <a:tblPr firstRow="1" bandRow="1"/>
              <a:tblGrid>
                <a:gridCol w="257131">
                  <a:extLst>
                    <a:ext uri="{9D8B030D-6E8A-4147-A177-3AD203B41FA5}">
                      <a16:colId xmlns:a16="http://schemas.microsoft.com/office/drawing/2014/main" val="1479409722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449055153"/>
                    </a:ext>
                  </a:extLst>
                </a:gridCol>
              </a:tblGrid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19363748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860915313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6910319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9123F18-5849-504B-B0CB-79D4EDFA6F42}"/>
              </a:ext>
            </a:extLst>
          </p:cNvPr>
          <p:cNvSpPr txBox="1"/>
          <p:nvPr/>
        </p:nvSpPr>
        <p:spPr>
          <a:xfrm>
            <a:off x="7253196" y="5869767"/>
            <a:ext cx="170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window buffer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6B0403-546B-7D4B-93C7-3CE3E37FD4E9}"/>
              </a:ext>
            </a:extLst>
          </p:cNvPr>
          <p:cNvSpPr/>
          <p:nvPr/>
        </p:nvSpPr>
        <p:spPr>
          <a:xfrm>
            <a:off x="858592" y="1907893"/>
            <a:ext cx="4499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A225-0C8D-514B-B066-6CEDAC5E207F}"/>
              </a:ext>
            </a:extLst>
          </p:cNvPr>
          <p:cNvSpPr/>
          <p:nvPr/>
        </p:nvSpPr>
        <p:spPr>
          <a:xfrm>
            <a:off x="858592" y="4154662"/>
            <a:ext cx="4581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s[image].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(out,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out.y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39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9"/>
    </mc:Choice>
    <mc:Fallback xmlns="">
      <p:transition spd="slow" advTm="6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CB0EB8-7F6B-0242-8834-4108301A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4030"/>
            <a:ext cx="10972800" cy="4525963"/>
          </a:xfrm>
        </p:spPr>
        <p:txBody>
          <a:bodyPr/>
          <a:lstStyle/>
          <a:p>
            <a:r>
              <a:rPr lang="en-US" dirty="0"/>
              <a:t>Primitives can be applied with a user-defined sequence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E9501-EAEE-3349-9BA2-A9FFE960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 Memory Customization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1A4319AC-17EE-E44F-B850-8EAA3B16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7950-78DC-344A-923E-55CEC8EC34B4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8794A0A0-34F0-5347-8199-0EB20EB79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85708"/>
              </p:ext>
            </p:extLst>
          </p:nvPr>
        </p:nvGraphicFramePr>
        <p:xfrm>
          <a:off x="5952108" y="3832967"/>
          <a:ext cx="1553490" cy="1554480"/>
        </p:xfrm>
        <a:graphic>
          <a:graphicData uri="http://schemas.openxmlformats.org/drawingml/2006/table">
            <a:tbl>
              <a:tblPr firstRow="1" bandRow="1"/>
              <a:tblGrid>
                <a:gridCol w="258915">
                  <a:extLst>
                    <a:ext uri="{9D8B030D-6E8A-4147-A177-3AD203B41FA5}">
                      <a16:colId xmlns:a16="http://schemas.microsoft.com/office/drawing/2014/main" val="294256039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04926956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995025271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107334140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1163976732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97436785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0709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537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6646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5157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7431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111835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5B7F6B3A-F8DB-1C40-88A7-43D22E43C2AD}"/>
              </a:ext>
            </a:extLst>
          </p:cNvPr>
          <p:cNvSpPr txBox="1"/>
          <p:nvPr/>
        </p:nvSpPr>
        <p:spPr>
          <a:xfrm>
            <a:off x="6319383" y="5378662"/>
            <a:ext cx="818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8B6F596C-2554-4447-886E-6BEB56AFB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993957"/>
              </p:ext>
            </p:extLst>
          </p:nvPr>
        </p:nvGraphicFramePr>
        <p:xfrm>
          <a:off x="8160158" y="3991715"/>
          <a:ext cx="1553490" cy="518160"/>
        </p:xfrm>
        <a:graphic>
          <a:graphicData uri="http://schemas.openxmlformats.org/drawingml/2006/table">
            <a:tbl>
              <a:tblPr firstRow="1" bandRow="1"/>
              <a:tblGrid>
                <a:gridCol w="258915">
                  <a:extLst>
                    <a:ext uri="{9D8B030D-6E8A-4147-A177-3AD203B41FA5}">
                      <a16:colId xmlns:a16="http://schemas.microsoft.com/office/drawing/2014/main" val="2960590202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589179165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83107318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787120665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2768013424"/>
                    </a:ext>
                  </a:extLst>
                </a:gridCol>
                <a:gridCol w="258915">
                  <a:extLst>
                    <a:ext uri="{9D8B030D-6E8A-4147-A177-3AD203B41FA5}">
                      <a16:colId xmlns:a16="http://schemas.microsoft.com/office/drawing/2014/main" val="36342208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3478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1827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94196778-96D3-DC40-B453-EFBFF099E7AC}"/>
              </a:ext>
            </a:extLst>
          </p:cNvPr>
          <p:cNvSpPr txBox="1"/>
          <p:nvPr/>
        </p:nvSpPr>
        <p:spPr>
          <a:xfrm>
            <a:off x="8336067" y="3604157"/>
            <a:ext cx="120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linebuffer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D6D1AA-3A28-734F-88E4-157771218152}"/>
              </a:ext>
            </a:extLst>
          </p:cNvPr>
          <p:cNvSpPr/>
          <p:nvPr/>
        </p:nvSpPr>
        <p:spPr>
          <a:xfrm>
            <a:off x="6319382" y="1688054"/>
            <a:ext cx="53875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y &lt; N; y++)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x &lt; N;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</a:t>
            </a:r>
            <a:r>
              <a:rPr lang="pt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" sz="2000" dirty="0" err="1">
                <a:solidFill>
                  <a:srgbClr val="2FB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++)</a:t>
            </a:r>
          </a:p>
          <a:p>
            <a:r>
              <a:rPr lang="pt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out[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+=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*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pt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9910996-A150-9741-BFC5-81A787F10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39690"/>
              </p:ext>
            </p:extLst>
          </p:nvPr>
        </p:nvGraphicFramePr>
        <p:xfrm>
          <a:off x="10772636" y="4630223"/>
          <a:ext cx="1028524" cy="1036320"/>
        </p:xfrm>
        <a:graphic>
          <a:graphicData uri="http://schemas.openxmlformats.org/drawingml/2006/table">
            <a:tbl>
              <a:tblPr firstRow="1" bandRow="1"/>
              <a:tblGrid>
                <a:gridCol w="257131">
                  <a:extLst>
                    <a:ext uri="{9D8B030D-6E8A-4147-A177-3AD203B41FA5}">
                      <a16:colId xmlns:a16="http://schemas.microsoft.com/office/drawing/2014/main" val="2942560394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049269564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995025271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107334140"/>
                    </a:ext>
                  </a:extLst>
                </a:gridCol>
              </a:tblGrid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07098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537007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664602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051573"/>
                  </a:ext>
                </a:extLst>
              </a:tr>
            </a:tbl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0C52D60E-C948-924F-A33E-117A202152C3}"/>
              </a:ext>
            </a:extLst>
          </p:cNvPr>
          <p:cNvSpPr/>
          <p:nvPr/>
        </p:nvSpPr>
        <p:spPr>
          <a:xfrm>
            <a:off x="11025492" y="5800456"/>
            <a:ext cx="540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A8F986-6E85-2747-BC24-79B40B3957A5}"/>
              </a:ext>
            </a:extLst>
          </p:cNvPr>
          <p:cNvCxnSpPr/>
          <p:nvPr/>
        </p:nvCxnSpPr>
        <p:spPr>
          <a:xfrm>
            <a:off x="10660277" y="4630223"/>
            <a:ext cx="0" cy="103632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7E64DE-6975-A348-AC5B-62CE1DFF0D35}"/>
              </a:ext>
            </a:extLst>
          </p:cNvPr>
          <p:cNvCxnSpPr>
            <a:cxnSpLocks/>
          </p:cNvCxnSpPr>
          <p:nvPr/>
        </p:nvCxnSpPr>
        <p:spPr>
          <a:xfrm>
            <a:off x="10772636" y="4512498"/>
            <a:ext cx="1028524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8239821-6952-274D-B351-5ACEB1349A99}"/>
              </a:ext>
            </a:extLst>
          </p:cNvPr>
          <p:cNvSpPr txBox="1"/>
          <p:nvPr/>
        </p:nvSpPr>
        <p:spPr>
          <a:xfrm>
            <a:off x="10368209" y="4571307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495B32A-1A97-164A-8188-E1878A944EDC}"/>
              </a:ext>
            </a:extLst>
          </p:cNvPr>
          <p:cNvSpPr txBox="1"/>
          <p:nvPr/>
        </p:nvSpPr>
        <p:spPr>
          <a:xfrm>
            <a:off x="10772636" y="4204721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A2C3A6-B111-1F47-8371-633BEE275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03291"/>
              </p:ext>
            </p:extLst>
          </p:nvPr>
        </p:nvGraphicFramePr>
        <p:xfrm>
          <a:off x="7848863" y="5057095"/>
          <a:ext cx="514262" cy="777240"/>
        </p:xfrm>
        <a:graphic>
          <a:graphicData uri="http://schemas.openxmlformats.org/drawingml/2006/table">
            <a:tbl>
              <a:tblPr firstRow="1" bandRow="1"/>
              <a:tblGrid>
                <a:gridCol w="257131">
                  <a:extLst>
                    <a:ext uri="{9D8B030D-6E8A-4147-A177-3AD203B41FA5}">
                      <a16:colId xmlns:a16="http://schemas.microsoft.com/office/drawing/2014/main" val="1479409722"/>
                    </a:ext>
                  </a:extLst>
                </a:gridCol>
                <a:gridCol w="257131">
                  <a:extLst>
                    <a:ext uri="{9D8B030D-6E8A-4147-A177-3AD203B41FA5}">
                      <a16:colId xmlns:a16="http://schemas.microsoft.com/office/drawing/2014/main" val="2449055153"/>
                    </a:ext>
                  </a:extLst>
                </a:gridCol>
              </a:tblGrid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19363748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860915313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6910319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9123F18-5849-504B-B0CB-79D4EDFA6F42}"/>
              </a:ext>
            </a:extLst>
          </p:cNvPr>
          <p:cNvSpPr txBox="1"/>
          <p:nvPr/>
        </p:nvSpPr>
        <p:spPr>
          <a:xfrm>
            <a:off x="7253196" y="5869767"/>
            <a:ext cx="170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window buffer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7EABA9-C272-1147-8335-4B5DF7D16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129737"/>
              </p:ext>
            </p:extLst>
          </p:nvPr>
        </p:nvGraphicFramePr>
        <p:xfrm>
          <a:off x="8440327" y="5067457"/>
          <a:ext cx="257131" cy="777240"/>
        </p:xfrm>
        <a:graphic>
          <a:graphicData uri="http://schemas.openxmlformats.org/drawingml/2006/table">
            <a:tbl>
              <a:tblPr firstRow="1" bandRow="1"/>
              <a:tblGrid>
                <a:gridCol w="257131">
                  <a:extLst>
                    <a:ext uri="{9D8B030D-6E8A-4147-A177-3AD203B41FA5}">
                      <a16:colId xmlns:a16="http://schemas.microsoft.com/office/drawing/2014/main" val="4168462794"/>
                    </a:ext>
                  </a:extLst>
                </a:gridCol>
              </a:tblGrid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993605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962423"/>
                  </a:ext>
                </a:extLst>
              </a:tr>
              <a:tr h="2526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402570"/>
                  </a:ext>
                </a:extLst>
              </a:tr>
            </a:tbl>
          </a:graphicData>
        </a:graphic>
      </p:graphicFrame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2EC3F12E-9083-964E-BFF1-2646FA2B6CAC}"/>
              </a:ext>
            </a:extLst>
          </p:cNvPr>
          <p:cNvCxnSpPr>
            <a:cxnSpLocks/>
          </p:cNvCxnSpPr>
          <p:nvPr/>
        </p:nvCxnSpPr>
        <p:spPr>
          <a:xfrm rot="5400000">
            <a:off x="8399305" y="4296927"/>
            <a:ext cx="1088318" cy="757754"/>
          </a:xfrm>
          <a:prstGeom prst="curvedConnector3">
            <a:avLst>
              <a:gd name="adj1" fmla="val 42900"/>
            </a:avLst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1422D879-08B0-4B4F-80F3-C51BD17BB143}"/>
              </a:ext>
            </a:extLst>
          </p:cNvPr>
          <p:cNvCxnSpPr>
            <a:cxnSpLocks/>
          </p:cNvCxnSpPr>
          <p:nvPr/>
        </p:nvCxnSpPr>
        <p:spPr>
          <a:xfrm rot="5400000">
            <a:off x="8398855" y="4565494"/>
            <a:ext cx="1088318" cy="757754"/>
          </a:xfrm>
          <a:prstGeom prst="curvedConnector3">
            <a:avLst>
              <a:gd name="adj1" fmla="val 58284"/>
            </a:avLst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69ED9EFE-A9DD-2540-8E48-7A464A01CCAE}"/>
              </a:ext>
            </a:extLst>
          </p:cNvPr>
          <p:cNvCxnSpPr>
            <a:cxnSpLocks/>
          </p:cNvCxnSpPr>
          <p:nvPr/>
        </p:nvCxnSpPr>
        <p:spPr>
          <a:xfrm>
            <a:off x="7165322" y="4991566"/>
            <a:ext cx="1443580" cy="745655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A5BD440-1C2A-5A4D-BB4E-B3F740874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828446"/>
              </p:ext>
            </p:extLst>
          </p:nvPr>
        </p:nvGraphicFramePr>
        <p:xfrm>
          <a:off x="9225403" y="5067457"/>
          <a:ext cx="777111" cy="777240"/>
        </p:xfrm>
        <a:graphic>
          <a:graphicData uri="http://schemas.openxmlformats.org/drawingml/2006/table">
            <a:tbl>
              <a:tblPr firstRow="1" bandRow="1"/>
              <a:tblGrid>
                <a:gridCol w="259037">
                  <a:extLst>
                    <a:ext uri="{9D8B030D-6E8A-4147-A177-3AD203B41FA5}">
                      <a16:colId xmlns:a16="http://schemas.microsoft.com/office/drawing/2014/main" val="864792644"/>
                    </a:ext>
                  </a:extLst>
                </a:gridCol>
                <a:gridCol w="259037">
                  <a:extLst>
                    <a:ext uri="{9D8B030D-6E8A-4147-A177-3AD203B41FA5}">
                      <a16:colId xmlns:a16="http://schemas.microsoft.com/office/drawing/2014/main" val="3222309768"/>
                    </a:ext>
                  </a:extLst>
                </a:gridCol>
                <a:gridCol w="259037">
                  <a:extLst>
                    <a:ext uri="{9D8B030D-6E8A-4147-A177-3AD203B41FA5}">
                      <a16:colId xmlns:a16="http://schemas.microsoft.com/office/drawing/2014/main" val="373923331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2513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8063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1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928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68A6F0-8535-1242-BD8F-66F9973DD571}"/>
                  </a:ext>
                </a:extLst>
              </p:cNvPr>
              <p:cNvSpPr txBox="1"/>
              <p:nvPr/>
            </p:nvSpPr>
            <p:spPr>
              <a:xfrm>
                <a:off x="8746988" y="5258236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68A6F0-8535-1242-BD8F-66F9973DD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988" y="5258236"/>
                <a:ext cx="437940" cy="369332"/>
              </a:xfrm>
              <a:prstGeom prst="rect">
                <a:avLst/>
              </a:prstGeom>
              <a:blipFill>
                <a:blip r:embed="rId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EB9652-EFA1-1E4C-9C95-0B05EEC50C6A}"/>
                  </a:ext>
                </a:extLst>
              </p:cNvPr>
              <p:cNvSpPr txBox="1"/>
              <p:nvPr/>
            </p:nvSpPr>
            <p:spPr>
              <a:xfrm rot="19524203">
                <a:off x="10067019" y="5107499"/>
                <a:ext cx="434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EB9652-EFA1-1E4C-9C95-0B05EEC50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4203">
                <a:off x="10067019" y="5107499"/>
                <a:ext cx="4347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4E465324-59B2-C84D-B0FD-EEE495FB8B15}"/>
              </a:ext>
            </a:extLst>
          </p:cNvPr>
          <p:cNvSpPr/>
          <p:nvPr/>
        </p:nvSpPr>
        <p:spPr>
          <a:xfrm>
            <a:off x="9197146" y="5863970"/>
            <a:ext cx="833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F733FA-B854-D240-941A-3FB0ED410C20}"/>
              </a:ext>
            </a:extLst>
          </p:cNvPr>
          <p:cNvSpPr/>
          <p:nvPr/>
        </p:nvSpPr>
        <p:spPr>
          <a:xfrm>
            <a:off x="858592" y="1907893"/>
            <a:ext cx="4499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hcl.reduce_axis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" sz="2000" dirty="0">
                <a:solidFill>
                  <a:srgbClr val="C165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=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hcl.compute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(N, N),     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</a:t>
            </a:r>
            <a:r>
              <a:rPr lang="en-US" sz="2000" dirty="0">
                <a:solidFill>
                  <a:srgbClr val="9FA0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lambda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x: </a:t>
            </a:r>
          </a:p>
          <a:p>
            <a:r>
              <a:rPr lang="en-US" sz="2000" dirty="0">
                <a:solidFill>
                  <a:srgbClr val="7575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hcl.sum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(image[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x+r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y+c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]*kernel[r, c], 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axis=[r, c]))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892869-0C7D-284D-BEC3-33CD83C63749}"/>
              </a:ext>
            </a:extLst>
          </p:cNvPr>
          <p:cNvSpPr/>
          <p:nvPr/>
        </p:nvSpPr>
        <p:spPr>
          <a:xfrm>
            <a:off x="858592" y="4817263"/>
            <a:ext cx="4341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winbuf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s[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(out,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out.x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8A5AB42-6A01-2642-A2D4-02C7017DC6B5}"/>
              </a:ext>
            </a:extLst>
          </p:cNvPr>
          <p:cNvSpPr/>
          <p:nvPr/>
        </p:nvSpPr>
        <p:spPr>
          <a:xfrm>
            <a:off x="858592" y="4154662"/>
            <a:ext cx="4581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hcl.create_schedule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r>
              <a:rPr 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linebuf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s[image].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reuse_at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(out,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out.y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9"/>
    </mc:Choice>
    <mc:Fallback xmlns="">
      <p:transition spd="slow" advTm="6932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.7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8.9|5.5|1.8|15.8|8|17.4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8|4.8|9.9|2.6|9.6|2.8|3.3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34.9"/>
</p:tagLst>
</file>

<file path=ppt/theme/theme1.xml><?xml version="1.0" encoding="utf-8"?>
<a:theme xmlns:a="http://schemas.openxmlformats.org/drawingml/2006/main" name="zhang-heterocl-0302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chemeClr val="tx1"/>
          </a:solidFill>
          <a:miter lim="800000"/>
          <a:headEnd/>
          <a:tailEnd/>
        </a:ln>
        <a:effectLst/>
        <a:extLst/>
      </a:spPr>
      <a:bodyPr wrap="square" rtlCol="0" anchor="ctr">
        <a:spAutoFit/>
      </a:bodyPr>
      <a:lstStyle>
        <a:defPPr algn="ctr">
          <a:defRPr/>
        </a:defPPr>
      </a:lstStyle>
    </a:spDef>
    <a:lnDef>
      <a:spPr>
        <a:ln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"/>
            <a:cs typeface="Helvetic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.pptx" id="{54509EDD-BF50-4108-847A-4CC90CDBB115}" vid="{6A777683-8F90-42D1-8D03-26FDFCA003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22553</TotalTime>
  <Words>1459</Words>
  <Application>Microsoft Office PowerPoint</Application>
  <PresentationFormat>寬螢幕</PresentationFormat>
  <Paragraphs>710</Paragraphs>
  <Slides>24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9" baseType="lpstr">
      <vt:lpstr>Abadi MT Condensed Light</vt:lpstr>
      <vt:lpstr>Andale Mono</vt:lpstr>
      <vt:lpstr>Helvetica Neue</vt:lpstr>
      <vt:lpstr>Menlo</vt:lpstr>
      <vt:lpstr>Open Sans</vt:lpstr>
      <vt:lpstr>Palatino</vt:lpstr>
      <vt:lpstr>宋体</vt:lpstr>
      <vt:lpstr>新細明體</vt:lpstr>
      <vt:lpstr>Arial</vt:lpstr>
      <vt:lpstr>Calibri</vt:lpstr>
      <vt:lpstr>Calisto MT</vt:lpstr>
      <vt:lpstr>Cambria Math</vt:lpstr>
      <vt:lpstr>Courier</vt:lpstr>
      <vt:lpstr>Helvetica</vt:lpstr>
      <vt:lpstr>zhang-heterocl-030218</vt:lpstr>
      <vt:lpstr>HeteroCL: A Multi-Paradigm Programming Infrastructure for Software-Defined Reconfigurable Computing </vt:lpstr>
      <vt:lpstr>Essential Techniques for Hardware Acceleration</vt:lpstr>
      <vt:lpstr>Hardware Customization in High-Level Synthesis</vt:lpstr>
      <vt:lpstr>Decoupling Algorithm from Hardware Customization </vt:lpstr>
      <vt:lpstr>Decoupled Compute Customization</vt:lpstr>
      <vt:lpstr>Decoupled Memory Customization</vt:lpstr>
      <vt:lpstr>Decoupled Memory Customization</vt:lpstr>
      <vt:lpstr>Decoupled Memory Customization</vt:lpstr>
      <vt:lpstr>Decoupled Memory Customization</vt:lpstr>
      <vt:lpstr>Decoupled Data Type Customization</vt:lpstr>
      <vt:lpstr>Decoupled Data Type Customization</vt:lpstr>
      <vt:lpstr>Currently Supported Customization Primitives</vt:lpstr>
      <vt:lpstr>Macro for Stencil with Dataflow Architecture</vt:lpstr>
      <vt:lpstr>Macro for Systolic Array</vt:lpstr>
      <vt:lpstr>Imperative Programming in HeteroCL</vt:lpstr>
      <vt:lpstr>Explore the Interdependence: Dot Product</vt:lpstr>
      <vt:lpstr>HeteroCL Compilation Flow</vt:lpstr>
      <vt:lpstr>Evaluation with Amazon AWS f1</vt:lpstr>
      <vt:lpstr>Case Study: Binarized Neural Network (BNN)</vt:lpstr>
      <vt:lpstr>Optimized BNN in HLS C</vt:lpstr>
      <vt:lpstr>Optimized BNN in HeteroCL</vt:lpstr>
      <vt:lpstr>Conclusions</vt:lpstr>
      <vt:lpstr>Next Stop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Yi-Hsiang Lai</dc:creator>
  <cp:lastModifiedBy>奕翔 賴</cp:lastModifiedBy>
  <cp:revision>500</cp:revision>
  <cp:lastPrinted>2019-02-19T16:44:09Z</cp:lastPrinted>
  <dcterms:created xsi:type="dcterms:W3CDTF">2019-02-11T01:50:13Z</dcterms:created>
  <dcterms:modified xsi:type="dcterms:W3CDTF">2019-02-28T01:46:23Z</dcterms:modified>
</cp:coreProperties>
</file>