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1.xml" ContentType="application/vnd.openxmlformats-officedocument.themeOverr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32" r:id="rId1"/>
  </p:sldMasterIdLst>
  <p:notesMasterIdLst>
    <p:notesMasterId r:id="rId16"/>
  </p:notesMasterIdLst>
  <p:handoutMasterIdLst>
    <p:handoutMasterId r:id="rId17"/>
  </p:handoutMasterIdLst>
  <p:sldIdLst>
    <p:sldId id="483" r:id="rId2"/>
    <p:sldId id="484" r:id="rId3"/>
    <p:sldId id="485" r:id="rId4"/>
    <p:sldId id="486" r:id="rId5"/>
    <p:sldId id="459" r:id="rId6"/>
    <p:sldId id="490" r:id="rId7"/>
    <p:sldId id="474" r:id="rId8"/>
    <p:sldId id="482" r:id="rId9"/>
    <p:sldId id="465" r:id="rId10"/>
    <p:sldId id="491" r:id="rId11"/>
    <p:sldId id="472" r:id="rId12"/>
    <p:sldId id="466" r:id="rId13"/>
    <p:sldId id="467" r:id="rId14"/>
    <p:sldId id="489" r:id="rId15"/>
  </p:sldIdLst>
  <p:sldSz cx="12192000" cy="6858000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33FF"/>
    <a:srgbClr val="9966FF"/>
    <a:srgbClr val="FA3A3A"/>
    <a:srgbClr val="0000FF"/>
    <a:srgbClr val="339966"/>
    <a:srgbClr val="00CC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59" autoAdjust="0"/>
    <p:restoredTop sz="95313" autoAdjust="0"/>
  </p:normalViewPr>
  <p:slideViewPr>
    <p:cSldViewPr>
      <p:cViewPr varScale="1">
        <p:scale>
          <a:sx n="89" d="100"/>
          <a:sy n="89" d="100"/>
        </p:scale>
        <p:origin x="52" y="244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stephenn\Downloads\Author_Information%20(1).xls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stephenn\Downloads\Review_Information%20(5).xls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42831989521619274"/>
          <c:y val="0.18332793223755503"/>
          <c:w val="0.52607153189516653"/>
          <c:h val="0.83104605055802017"/>
        </c:manualLayout>
      </c:layout>
      <c:pieChart>
        <c:varyColors val="1"/>
        <c:ser>
          <c:idx val="0"/>
          <c:order val="0"/>
          <c:tx>
            <c:strRef>
              <c:f>Sheet5!$L$23</c:f>
              <c:strCache>
                <c:ptCount val="1"/>
                <c:pt idx="0">
                  <c:v>Total</c:v>
                </c:pt>
              </c:strCache>
            </c:strRef>
          </c:tx>
          <c:dPt>
            <c:idx val="0"/>
            <c:bubble3D val="0"/>
            <c:spPr>
              <a:solidFill>
                <a:schemeClr val="bg2">
                  <a:lumMod val="9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6ADE-4EE9-9468-A6AE15A5DC13}"/>
              </c:ext>
            </c:extLst>
          </c:dPt>
          <c:dPt>
            <c:idx val="1"/>
            <c:bubble3D val="0"/>
            <c:spPr>
              <a:solidFill>
                <a:schemeClr val="tx1">
                  <a:lumMod val="50000"/>
                  <a:lumOff val="5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6ADE-4EE9-9468-A6AE15A5DC13}"/>
              </c:ext>
            </c:extLst>
          </c:dPt>
          <c:dPt>
            <c:idx val="2"/>
            <c:bubble3D val="0"/>
            <c:spPr>
              <a:solidFill>
                <a:schemeClr val="accent1">
                  <a:lumMod val="20000"/>
                  <a:lumOff val="8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6ADE-4EE9-9468-A6AE15A5DC13}"/>
              </c:ext>
            </c:extLst>
          </c:dPt>
          <c:dPt>
            <c:idx val="3"/>
            <c:bubble3D val="0"/>
            <c:spPr>
              <a:solidFill>
                <a:schemeClr val="accent1">
                  <a:lumMod val="60000"/>
                  <a:lumOff val="4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6ADE-4EE9-9468-A6AE15A5DC13}"/>
              </c:ext>
            </c:extLst>
          </c:dPt>
          <c:dPt>
            <c:idx val="4"/>
            <c:bubble3D val="0"/>
            <c:spPr>
              <a:solidFill>
                <a:schemeClr val="accent4">
                  <a:lumMod val="75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6ADE-4EE9-9468-A6AE15A5DC13}"/>
              </c:ext>
            </c:extLst>
          </c:dPt>
          <c:dPt>
            <c:idx val="5"/>
            <c:bubble3D val="0"/>
            <c:spPr>
              <a:solidFill>
                <a:schemeClr val="accent4">
                  <a:lumMod val="40000"/>
                  <a:lumOff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6ADE-4EE9-9468-A6AE15A5DC13}"/>
              </c:ext>
            </c:extLst>
          </c:dPt>
          <c:dPt>
            <c:idx val="6"/>
            <c:bubble3D val="0"/>
            <c:spPr>
              <a:solidFill>
                <a:schemeClr val="accent6">
                  <a:lumMod val="60000"/>
                  <a:lumOff val="4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D-6ADE-4EE9-9468-A6AE15A5DC13}"/>
              </c:ext>
            </c:extLst>
          </c:dPt>
          <c:dPt>
            <c:idx val="7"/>
            <c:bubble3D val="0"/>
            <c:spPr>
              <a:solidFill>
                <a:schemeClr val="accent2">
                  <a:lumMod val="60000"/>
                  <a:lumOff val="4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F-6ADE-4EE9-9468-A6AE15A5DC13}"/>
              </c:ext>
            </c:extLst>
          </c:dPt>
          <c:dPt>
            <c:idx val="8"/>
            <c:bubble3D val="0"/>
            <c:spPr>
              <a:solidFill>
                <a:schemeClr val="accent2">
                  <a:lumMod val="20000"/>
                  <a:lumOff val="8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1-6ADE-4EE9-9468-A6AE15A5DC13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Sheet5!$K$24:$K$32</c:f>
              <c:strCache>
                <c:ptCount val="9"/>
                <c:pt idx="0">
                  <c:v>FPGA Circuit Design</c:v>
                </c:pt>
                <c:pt idx="1">
                  <c:v>FPGA-Based Computing Engines</c:v>
                </c:pt>
                <c:pt idx="2">
                  <c:v>Applications and Design Studies</c:v>
                </c:pt>
                <c:pt idx="3">
                  <c:v>Machine Learning</c:v>
                </c:pt>
                <c:pt idx="4">
                  <c:v>CAD for FPGAs</c:v>
                </c:pt>
                <c:pt idx="5">
                  <c:v>High-Level Abstractions</c:v>
                </c:pt>
                <c:pt idx="6">
                  <c:v>FPGA Architecture</c:v>
                </c:pt>
                <c:pt idx="7">
                  <c:v>Other</c:v>
                </c:pt>
                <c:pt idx="8">
                  <c:v>Security</c:v>
                </c:pt>
              </c:strCache>
            </c:strRef>
          </c:cat>
          <c:val>
            <c:numRef>
              <c:f>Sheet5!$L$24:$L$32</c:f>
              <c:numCache>
                <c:formatCode>General</c:formatCode>
                <c:ptCount val="9"/>
                <c:pt idx="0">
                  <c:v>5</c:v>
                </c:pt>
                <c:pt idx="1">
                  <c:v>9</c:v>
                </c:pt>
                <c:pt idx="2">
                  <c:v>35</c:v>
                </c:pt>
                <c:pt idx="3">
                  <c:v>45</c:v>
                </c:pt>
                <c:pt idx="4">
                  <c:v>13</c:v>
                </c:pt>
                <c:pt idx="5">
                  <c:v>31</c:v>
                </c:pt>
                <c:pt idx="6">
                  <c:v>15</c:v>
                </c:pt>
                <c:pt idx="7">
                  <c:v>5</c:v>
                </c:pt>
                <c:pt idx="8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2-6ADE-4EE9-9468-A6AE15A5DC1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10969585281530331"/>
          <c:y val="0"/>
          <c:w val="0.41196168080537315"/>
          <c:h val="0.69447796852650778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3923571639637761"/>
          <c:y val="0.12632981655421793"/>
          <c:w val="0.80876657801880725"/>
          <c:h val="0.54981483911354812"/>
        </c:manualLayout>
      </c:layout>
      <c:barChart>
        <c:barDir val="col"/>
        <c:grouping val="clustered"/>
        <c:varyColors val="0"/>
        <c:ser>
          <c:idx val="0"/>
          <c:order val="0"/>
          <c:tx>
            <c:v>First Author</c:v>
          </c:tx>
          <c:spPr>
            <a:solidFill>
              <a:srgbClr val="9933FF"/>
            </a:solidFill>
            <a:ln>
              <a:noFill/>
            </a:ln>
            <a:effectLst/>
          </c:spPr>
          <c:invertIfNegative val="0"/>
          <c:cat>
            <c:strRef>
              <c:f>Sheet2!$U$11:$U$39</c:f>
              <c:strCache>
                <c:ptCount val="29"/>
                <c:pt idx="0">
                  <c:v>United States</c:v>
                </c:pt>
                <c:pt idx="1">
                  <c:v>China</c:v>
                </c:pt>
                <c:pt idx="2">
                  <c:v>Canada</c:v>
                </c:pt>
                <c:pt idx="3">
                  <c:v>Germany</c:v>
                </c:pt>
                <c:pt idx="4">
                  <c:v>India</c:v>
                </c:pt>
                <c:pt idx="5">
                  <c:v>Switzerland</c:v>
                </c:pt>
                <c:pt idx="6">
                  <c:v>United Kingdom</c:v>
                </c:pt>
                <c:pt idx="7">
                  <c:v>(blank)</c:v>
                </c:pt>
                <c:pt idx="8">
                  <c:v>Hong Kong</c:v>
                </c:pt>
                <c:pt idx="9">
                  <c:v>Belgium</c:v>
                </c:pt>
                <c:pt idx="10">
                  <c:v>France</c:v>
                </c:pt>
                <c:pt idx="11">
                  <c:v>Sri Lanka</c:v>
                </c:pt>
                <c:pt idx="12">
                  <c:v>Turkey</c:v>
                </c:pt>
                <c:pt idx="13">
                  <c:v>Iran</c:v>
                </c:pt>
                <c:pt idx="14">
                  <c:v>Japan</c:v>
                </c:pt>
                <c:pt idx="15">
                  <c:v>Norway</c:v>
                </c:pt>
                <c:pt idx="16">
                  <c:v>Singapore</c:v>
                </c:pt>
                <c:pt idx="17">
                  <c:v>Taiwan</c:v>
                </c:pt>
                <c:pt idx="18">
                  <c:v>Australia</c:v>
                </c:pt>
                <c:pt idx="19">
                  <c:v>Greece</c:v>
                </c:pt>
                <c:pt idx="20">
                  <c:v>Indonesia</c:v>
                </c:pt>
                <c:pt idx="21">
                  <c:v>Republic of Korea</c:v>
                </c:pt>
                <c:pt idx="22">
                  <c:v>Romania</c:v>
                </c:pt>
                <c:pt idx="23">
                  <c:v>Armenia</c:v>
                </c:pt>
                <c:pt idx="24">
                  <c:v>Denmark</c:v>
                </c:pt>
                <c:pt idx="25">
                  <c:v>Italy</c:v>
                </c:pt>
                <c:pt idx="26">
                  <c:v>Nepal</c:v>
                </c:pt>
                <c:pt idx="27">
                  <c:v>Spain</c:v>
                </c:pt>
                <c:pt idx="28">
                  <c:v>Poland</c:v>
                </c:pt>
              </c:strCache>
            </c:strRef>
          </c:cat>
          <c:val>
            <c:numRef>
              <c:f>Sheet2!$V$11:$V$39</c:f>
              <c:numCache>
                <c:formatCode>General</c:formatCode>
                <c:ptCount val="29"/>
                <c:pt idx="0">
                  <c:v>261</c:v>
                </c:pt>
                <c:pt idx="1">
                  <c:v>168</c:v>
                </c:pt>
                <c:pt idx="2">
                  <c:v>37</c:v>
                </c:pt>
                <c:pt idx="3">
                  <c:v>27</c:v>
                </c:pt>
                <c:pt idx="4">
                  <c:v>20</c:v>
                </c:pt>
                <c:pt idx="5">
                  <c:v>19</c:v>
                </c:pt>
                <c:pt idx="6">
                  <c:v>17</c:v>
                </c:pt>
                <c:pt idx="7">
                  <c:v>12</c:v>
                </c:pt>
                <c:pt idx="8">
                  <c:v>8</c:v>
                </c:pt>
                <c:pt idx="9">
                  <c:v>6</c:v>
                </c:pt>
                <c:pt idx="10">
                  <c:v>5</c:v>
                </c:pt>
                <c:pt idx="11">
                  <c:v>5</c:v>
                </c:pt>
                <c:pt idx="12">
                  <c:v>5</c:v>
                </c:pt>
                <c:pt idx="13">
                  <c:v>4</c:v>
                </c:pt>
                <c:pt idx="14">
                  <c:v>4</c:v>
                </c:pt>
                <c:pt idx="15">
                  <c:v>4</c:v>
                </c:pt>
                <c:pt idx="16">
                  <c:v>4</c:v>
                </c:pt>
                <c:pt idx="17">
                  <c:v>4</c:v>
                </c:pt>
                <c:pt idx="18">
                  <c:v>3</c:v>
                </c:pt>
                <c:pt idx="19">
                  <c:v>3</c:v>
                </c:pt>
                <c:pt idx="20">
                  <c:v>3</c:v>
                </c:pt>
                <c:pt idx="21">
                  <c:v>3</c:v>
                </c:pt>
                <c:pt idx="22">
                  <c:v>3</c:v>
                </c:pt>
                <c:pt idx="23">
                  <c:v>2</c:v>
                </c:pt>
                <c:pt idx="24">
                  <c:v>2</c:v>
                </c:pt>
                <c:pt idx="25">
                  <c:v>2</c:v>
                </c:pt>
                <c:pt idx="26">
                  <c:v>2</c:v>
                </c:pt>
                <c:pt idx="27">
                  <c:v>2</c:v>
                </c:pt>
                <c:pt idx="28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659-4B85-8F4C-1C5568CC639B}"/>
            </c:ext>
          </c:extLst>
        </c:ser>
        <c:ser>
          <c:idx val="1"/>
          <c:order val="1"/>
          <c:tx>
            <c:v>All Authors</c:v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Sheet2!$U$11:$U$39</c:f>
              <c:strCache>
                <c:ptCount val="29"/>
                <c:pt idx="0">
                  <c:v>United States</c:v>
                </c:pt>
                <c:pt idx="1">
                  <c:v>China</c:v>
                </c:pt>
                <c:pt idx="2">
                  <c:v>Canada</c:v>
                </c:pt>
                <c:pt idx="3">
                  <c:v>Germany</c:v>
                </c:pt>
                <c:pt idx="4">
                  <c:v>India</c:v>
                </c:pt>
                <c:pt idx="5">
                  <c:v>Switzerland</c:v>
                </c:pt>
                <c:pt idx="6">
                  <c:v>United Kingdom</c:v>
                </c:pt>
                <c:pt idx="7">
                  <c:v>(blank)</c:v>
                </c:pt>
                <c:pt idx="8">
                  <c:v>Hong Kong</c:v>
                </c:pt>
                <c:pt idx="9">
                  <c:v>Belgium</c:v>
                </c:pt>
                <c:pt idx="10">
                  <c:v>France</c:v>
                </c:pt>
                <c:pt idx="11">
                  <c:v>Sri Lanka</c:v>
                </c:pt>
                <c:pt idx="12">
                  <c:v>Turkey</c:v>
                </c:pt>
                <c:pt idx="13">
                  <c:v>Iran</c:v>
                </c:pt>
                <c:pt idx="14">
                  <c:v>Japan</c:v>
                </c:pt>
                <c:pt idx="15">
                  <c:v>Norway</c:v>
                </c:pt>
                <c:pt idx="16">
                  <c:v>Singapore</c:v>
                </c:pt>
                <c:pt idx="17">
                  <c:v>Taiwan</c:v>
                </c:pt>
                <c:pt idx="18">
                  <c:v>Australia</c:v>
                </c:pt>
                <c:pt idx="19">
                  <c:v>Greece</c:v>
                </c:pt>
                <c:pt idx="20">
                  <c:v>Indonesia</c:v>
                </c:pt>
                <c:pt idx="21">
                  <c:v>Republic of Korea</c:v>
                </c:pt>
                <c:pt idx="22">
                  <c:v>Romania</c:v>
                </c:pt>
                <c:pt idx="23">
                  <c:v>Armenia</c:v>
                </c:pt>
                <c:pt idx="24">
                  <c:v>Denmark</c:v>
                </c:pt>
                <c:pt idx="25">
                  <c:v>Italy</c:v>
                </c:pt>
                <c:pt idx="26">
                  <c:v>Nepal</c:v>
                </c:pt>
                <c:pt idx="27">
                  <c:v>Spain</c:v>
                </c:pt>
                <c:pt idx="28">
                  <c:v>Poland</c:v>
                </c:pt>
              </c:strCache>
            </c:strRef>
          </c:cat>
          <c:val>
            <c:numRef>
              <c:f>Sheet2!$W$11:$W$39</c:f>
              <c:numCache>
                <c:formatCode>General</c:formatCode>
                <c:ptCount val="29"/>
                <c:pt idx="0">
                  <c:v>69</c:v>
                </c:pt>
                <c:pt idx="1">
                  <c:v>29</c:v>
                </c:pt>
                <c:pt idx="2">
                  <c:v>13</c:v>
                </c:pt>
                <c:pt idx="3">
                  <c:v>5</c:v>
                </c:pt>
                <c:pt idx="4">
                  <c:v>4</c:v>
                </c:pt>
                <c:pt idx="5">
                  <c:v>5</c:v>
                </c:pt>
                <c:pt idx="6">
                  <c:v>3</c:v>
                </c:pt>
                <c:pt idx="7">
                  <c:v>3</c:v>
                </c:pt>
                <c:pt idx="8">
                  <c:v>3</c:v>
                </c:pt>
                <c:pt idx="9">
                  <c:v>2</c:v>
                </c:pt>
                <c:pt idx="10">
                  <c:v>1</c:v>
                </c:pt>
                <c:pt idx="11">
                  <c:v>1</c:v>
                </c:pt>
                <c:pt idx="12">
                  <c:v>3</c:v>
                </c:pt>
                <c:pt idx="13">
                  <c:v>1</c:v>
                </c:pt>
                <c:pt idx="14">
                  <c:v>1</c:v>
                </c:pt>
                <c:pt idx="15">
                  <c:v>4</c:v>
                </c:pt>
                <c:pt idx="16">
                  <c:v>2</c:v>
                </c:pt>
                <c:pt idx="17">
                  <c:v>1</c:v>
                </c:pt>
                <c:pt idx="18">
                  <c:v>1</c:v>
                </c:pt>
                <c:pt idx="19">
                  <c:v>1</c:v>
                </c:pt>
                <c:pt idx="20">
                  <c:v>1</c:v>
                </c:pt>
                <c:pt idx="21">
                  <c:v>1</c:v>
                </c:pt>
                <c:pt idx="22">
                  <c:v>1</c:v>
                </c:pt>
                <c:pt idx="23">
                  <c:v>2</c:v>
                </c:pt>
                <c:pt idx="24">
                  <c:v>1</c:v>
                </c:pt>
                <c:pt idx="25">
                  <c:v>0</c:v>
                </c:pt>
                <c:pt idx="26">
                  <c:v>1</c:v>
                </c:pt>
                <c:pt idx="27">
                  <c:v>1</c:v>
                </c:pt>
                <c:pt idx="28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659-4B85-8F4C-1C5568CC639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522614104"/>
        <c:axId val="522614432"/>
      </c:barChart>
      <c:catAx>
        <c:axId val="52261410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22614432"/>
        <c:crosses val="autoZero"/>
        <c:auto val="1"/>
        <c:lblAlgn val="ctr"/>
        <c:lblOffset val="100"/>
        <c:noMultiLvlLbl val="0"/>
      </c:catAx>
      <c:valAx>
        <c:axId val="52261443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2261410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57854739184092041"/>
          <c:y val="0.26431314121680516"/>
          <c:w val="0.33262032643270589"/>
          <c:h val="6.9277933819219636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Final</a:t>
            </a:r>
            <a:r>
              <a:rPr lang="en-US" baseline="0" dirty="0"/>
              <a:t> R</a:t>
            </a:r>
            <a:r>
              <a:rPr lang="en-US" dirty="0"/>
              <a:t>eviewers</a:t>
            </a:r>
            <a:r>
              <a:rPr lang="en-US" baseline="0" dirty="0"/>
              <a:t> per Paper</a:t>
            </a:r>
            <a:endParaRPr lang="en-US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'[Review_Information (5).xls]Sheet1'!$L$88</c:f>
              <c:strCache>
                <c:ptCount val="1"/>
                <c:pt idx="0">
                  <c:v>paper count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numRef>
              <c:f>'[Review_Information (5).xls]Sheet1'!$K$89:$K$93</c:f>
              <c:numCache>
                <c:formatCode>General</c:formatCode>
                <c:ptCount val="5"/>
                <c:pt idx="0">
                  <c:v>2</c:v>
                </c:pt>
                <c:pt idx="1">
                  <c:v>3</c:v>
                </c:pt>
                <c:pt idx="2">
                  <c:v>4</c:v>
                </c:pt>
                <c:pt idx="3">
                  <c:v>5</c:v>
                </c:pt>
                <c:pt idx="4">
                  <c:v>6</c:v>
                </c:pt>
              </c:numCache>
            </c:numRef>
          </c:cat>
          <c:val>
            <c:numRef>
              <c:f>'[Review_Information (5).xls]Sheet1'!$L$89:$L$93</c:f>
              <c:numCache>
                <c:formatCode>General</c:formatCode>
                <c:ptCount val="5"/>
                <c:pt idx="0">
                  <c:v>2</c:v>
                </c:pt>
                <c:pt idx="1">
                  <c:v>69</c:v>
                </c:pt>
                <c:pt idx="2">
                  <c:v>43</c:v>
                </c:pt>
                <c:pt idx="3">
                  <c:v>23</c:v>
                </c:pt>
                <c:pt idx="4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E33-48FB-B9C2-4CD26996BF6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706352424"/>
        <c:axId val="877460752"/>
      </c:barChart>
      <c:catAx>
        <c:axId val="70635242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77460752"/>
        <c:crosses val="autoZero"/>
        <c:auto val="1"/>
        <c:lblAlgn val="ctr"/>
        <c:lblOffset val="100"/>
        <c:noMultiLvlLbl val="0"/>
      </c:catAx>
      <c:valAx>
        <c:axId val="87746075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0635242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60741857551896916"/>
          <c:y val="0.24942341884683769"/>
          <c:w val="0.3174859818659031"/>
          <c:h val="7.776552124532822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BDB9B044-FBE9-4D42-94FF-DEF8C5FF33BC}" type="datetimeFigureOut">
              <a:rPr lang="en-US"/>
              <a:pPr>
                <a:defRPr/>
              </a:pPr>
              <a:t>2/21/2019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6A5F3D9C-41E5-4F1F-B7AC-441BEB2810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0539955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5636CCCD-28C6-4B48-99F7-0A1758F5E799}" type="datetimeFigureOut">
              <a:rPr lang="en-US"/>
              <a:pPr>
                <a:defRPr/>
              </a:pPr>
              <a:t>2/21/2019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377F959A-8F8A-40BB-BADC-4AABA25C5AA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6865453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55680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245136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166624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25611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ight Triangle 3"/>
          <p:cNvSpPr/>
          <p:nvPr/>
        </p:nvSpPr>
        <p:spPr>
          <a:xfrm>
            <a:off x="0" y="4664075"/>
            <a:ext cx="12200467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5" name="Group 15"/>
          <p:cNvGrpSpPr>
            <a:grpSpLocks/>
          </p:cNvGrpSpPr>
          <p:nvPr/>
        </p:nvGrpSpPr>
        <p:grpSpPr bwMode="auto">
          <a:xfrm>
            <a:off x="-4233" y="4953000"/>
            <a:ext cx="12196233" cy="1911350"/>
            <a:chOff x="-3765" y="4832896"/>
            <a:chExt cx="9147765" cy="2032192"/>
          </a:xfrm>
        </p:grpSpPr>
        <p:sp>
          <p:nvSpPr>
            <p:cNvPr id="6" name="Freeform 5"/>
            <p:cNvSpPr>
              <a:spLocks/>
            </p:cNvSpPr>
            <p:nvPr/>
          </p:nvSpPr>
          <p:spPr bwMode="auto">
            <a:xfrm>
              <a:off x="1687032" y="4832896"/>
              <a:ext cx="7456968" cy="51817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35926" y="5135025"/>
              <a:ext cx="9108074" cy="838869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cxnSp>
          <p:nvCxnSpPr>
            <p:cNvPr id="10" name="Straight Connector 9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914400" y="1752602"/>
            <a:ext cx="10363200" cy="1829761"/>
          </a:xfrm>
        </p:spPr>
        <p:txBody>
          <a:bodyPr anchor="b"/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914400" y="3611607"/>
            <a:ext cx="103632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1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25AF3309-5DCD-4EE8-B772-43DEAA9D8DA7}" type="datetime1">
              <a:rPr lang="en-US" smtClean="0"/>
              <a:pPr>
                <a:defRPr/>
              </a:pPr>
              <a:t>2/21/2019</a:t>
            </a:fld>
            <a:endParaRPr lang="en-US"/>
          </a:p>
        </p:txBody>
      </p:sp>
      <p:sp>
        <p:nvSpPr>
          <p:cNvPr id="12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pPr>
              <a:defRPr/>
            </a:pPr>
            <a:r>
              <a:rPr lang="en-US"/>
              <a:t>Imperial: February 14th, 2012</a:t>
            </a:r>
          </a:p>
        </p:txBody>
      </p:sp>
      <p:sp>
        <p:nvSpPr>
          <p:cNvPr id="13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99FA43A3-9ED8-4009-B41E-BCBAA07DF3A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1481330"/>
            <a:ext cx="10972800" cy="438607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3CBD6F-2DD6-439F-8A8E-16B4D9032A26}" type="datetime1">
              <a:rPr lang="en-US" smtClean="0"/>
              <a:pPr>
                <a:defRPr/>
              </a:pPr>
              <a:t>2/21/2019</a:t>
            </a:fld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Imperial: February 14th, 2012</a:t>
            </a:r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A8D7ED-AA4E-4733-88A2-3AD33736AF3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25351" y="274641"/>
            <a:ext cx="2369960" cy="5592761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41"/>
            <a:ext cx="8432800" cy="559276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E7C155-7F8C-4A1A-98D1-4FCDFFE4A87C}" type="datetime1">
              <a:rPr lang="en-US" smtClean="0"/>
              <a:pPr>
                <a:defRPr/>
              </a:pPr>
              <a:t>2/21/2019</a:t>
            </a:fld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Imperial: February 14th, 2012</a:t>
            </a:r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D7DAF8-A39C-445D-B078-72DA3701C57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3AFA71-B095-41DF-B8C4-E8DA1B52D2A9}" type="datetime1">
              <a:rPr lang="en-US" smtClean="0"/>
              <a:pPr>
                <a:defRPr/>
              </a:pPr>
              <a:t>2/21/2019</a:t>
            </a:fld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0ECA80-6760-4CBF-B212-BDD5683C5FF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hevron 3"/>
          <p:cNvSpPr/>
          <p:nvPr/>
        </p:nvSpPr>
        <p:spPr>
          <a:xfrm>
            <a:off x="4849284" y="3005138"/>
            <a:ext cx="243416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Chevron 4"/>
          <p:cNvSpPr/>
          <p:nvPr/>
        </p:nvSpPr>
        <p:spPr>
          <a:xfrm>
            <a:off x="4599518" y="3005138"/>
            <a:ext cx="24553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168" y="1059712"/>
            <a:ext cx="10363200" cy="1828800"/>
          </a:xfrm>
        </p:spPr>
        <p:txBody>
          <a:bodyPr anchor="b"/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30284" y="2931712"/>
            <a:ext cx="6096000" cy="1454888"/>
          </a:xfrm>
        </p:spPr>
        <p:txBody>
          <a:bodyPr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39EC522-8351-4A65-8F21-052085E20BF6}" type="datetime1">
              <a:rPr lang="en-US" smtClean="0"/>
              <a:pPr>
                <a:defRPr/>
              </a:pPr>
              <a:t>2/21/2019</a:t>
            </a:fld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r>
              <a:rPr lang="en-US"/>
              <a:t>Imperial: February 14th, 2012</a:t>
            </a: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5AD8FAEF-0862-4A23-AC60-08547F9628A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481329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481329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D6B7058-F074-4888-B193-08B11ABE9CCF}" type="datetime1">
              <a:rPr lang="en-US" smtClean="0"/>
              <a:pPr>
                <a:defRPr/>
              </a:pPr>
              <a:t>2/21/2019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r>
              <a:rPr lang="en-US"/>
              <a:t>Imperial: February 14th, 2012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2529E21F-D968-496D-9745-5B9CB86299F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10972800" cy="1143000"/>
          </a:xfrm>
        </p:spPr>
        <p:txBody>
          <a:bodyPr/>
          <a:lstStyle>
            <a:lvl1pPr>
              <a:defRPr/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5410200"/>
            <a:ext cx="5386917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6193369" y="5410200"/>
            <a:ext cx="5389033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609600" y="1444295"/>
            <a:ext cx="5386917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1444295"/>
            <a:ext cx="5389033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77094241-F386-42AF-B4FE-4672F9032471}" type="datetime1">
              <a:rPr lang="en-US" smtClean="0"/>
              <a:pPr>
                <a:defRPr/>
              </a:pPr>
              <a:t>2/21/2019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r>
              <a:rPr lang="en-US"/>
              <a:t>Imperial: February 14th, 2012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842B05B1-C9AA-4A2D-B075-3853BD86A9F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55EBB170-6A73-42D9-B787-E1FB2D9FD895}" type="datetime1">
              <a:rPr lang="en-US" smtClean="0"/>
              <a:pPr>
                <a:defRPr/>
              </a:pPr>
              <a:t>2/21/2019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r>
              <a:rPr lang="en-US"/>
              <a:t>Imperial: February 14th, 2012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739D6B85-7EAF-4EE8-89D1-2F753AF402A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A6227F-4A39-4F28-BA01-C584593ED6CD}" type="datetime1">
              <a:rPr lang="en-US" smtClean="0"/>
              <a:pPr>
                <a:defRPr/>
              </a:pPr>
              <a:t>2/21/2019</a:t>
            </a:fld>
            <a:endParaRPr lang="en-US"/>
          </a:p>
        </p:txBody>
      </p:sp>
      <p:sp>
        <p:nvSpPr>
          <p:cNvPr id="3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Imperial: February 14th, 2012</a:t>
            </a:r>
          </a:p>
        </p:txBody>
      </p:sp>
      <p:sp>
        <p:nvSpPr>
          <p:cNvPr id="4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30B88A-6006-49E9-947A-5A4308DF43B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4876800"/>
            <a:ext cx="9975701" cy="457200"/>
          </a:xfrm>
        </p:spPr>
        <p:txBody>
          <a:bodyPr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892800" y="5355102"/>
            <a:ext cx="5299456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219200" y="274320"/>
            <a:ext cx="9973056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96B5A7A9-D784-42EA-8555-5B6E08748FF4}" type="datetime1">
              <a:rPr lang="en-US" smtClean="0"/>
              <a:pPr>
                <a:defRPr/>
              </a:pPr>
              <a:t>2/21/2019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r>
              <a:rPr lang="en-US"/>
              <a:t>Imperial: February 14th, 2012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90015CC2-B37F-431E-96B7-D2068AD6FA2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4"/>
          <p:cNvSpPr>
            <a:spLocks/>
          </p:cNvSpPr>
          <p:nvPr/>
        </p:nvSpPr>
        <p:spPr bwMode="auto">
          <a:xfrm>
            <a:off x="666751" y="5945188"/>
            <a:ext cx="6587067" cy="9207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6" name="Freeform 5"/>
          <p:cNvSpPr>
            <a:spLocks/>
          </p:cNvSpPr>
          <p:nvPr/>
        </p:nvSpPr>
        <p:spPr bwMode="auto">
          <a:xfrm>
            <a:off x="647700" y="5938838"/>
            <a:ext cx="49212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7" name="Right Triangle 6"/>
          <p:cNvSpPr>
            <a:spLocks/>
          </p:cNvSpPr>
          <p:nvPr/>
        </p:nvSpPr>
        <p:spPr bwMode="auto">
          <a:xfrm>
            <a:off x="-8056" y="5791253"/>
            <a:ext cx="4536419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-12316" y="5787739"/>
            <a:ext cx="454067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Chevron 8"/>
          <p:cNvSpPr/>
          <p:nvPr/>
        </p:nvSpPr>
        <p:spPr>
          <a:xfrm>
            <a:off x="11552768" y="4987925"/>
            <a:ext cx="243417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Chevron 9"/>
          <p:cNvSpPr/>
          <p:nvPr/>
        </p:nvSpPr>
        <p:spPr>
          <a:xfrm>
            <a:off x="11303001" y="4987925"/>
            <a:ext cx="243417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1643" y="5443402"/>
            <a:ext cx="9550400" cy="648232"/>
          </a:xfrm>
          <a:noFill/>
        </p:spPr>
        <p:txBody>
          <a:bodyPr tIns="0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4800" y="189968"/>
            <a:ext cx="115824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4865122"/>
            <a:ext cx="10767243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1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AFA8B498-68A8-4D12-8A33-103DBE49B99F}" type="datetime1">
              <a:rPr lang="en-US" smtClean="0"/>
              <a:pPr>
                <a:defRPr/>
              </a:pPr>
              <a:t>2/21/2019</a:t>
            </a:fld>
            <a:endParaRPr lang="en-US"/>
          </a:p>
        </p:txBody>
      </p:sp>
      <p:sp>
        <p:nvSpPr>
          <p:cNvPr id="12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r>
              <a:rPr lang="en-US"/>
              <a:t>Imperial: February 14th, 2012</a:t>
            </a:r>
          </a:p>
        </p:txBody>
      </p:sp>
      <p:sp>
        <p:nvSpPr>
          <p:cNvPr id="13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90FA6F5B-8526-43E9-90B6-A66DDF5672E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666751" y="5945188"/>
            <a:ext cx="6587067" cy="9207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647700" y="5938838"/>
            <a:ext cx="49212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8056" y="5791253"/>
            <a:ext cx="4536419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12316" y="5787739"/>
            <a:ext cx="454067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129" name="Text Placeholder 29"/>
          <p:cNvSpPr>
            <a:spLocks noGrp="1"/>
          </p:cNvSpPr>
          <p:nvPr>
            <p:ph type="body" idx="1"/>
          </p:nvPr>
        </p:nvSpPr>
        <p:spPr bwMode="auto">
          <a:xfrm>
            <a:off x="609600" y="1481138"/>
            <a:ext cx="10972800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8970433" y="6408739"/>
            <a:ext cx="2559051" cy="365125"/>
          </a:xfrm>
          <a:prstGeom prst="rect">
            <a:avLst/>
          </a:prstGeom>
        </p:spPr>
        <p:txBody>
          <a:bodyPr vert="horz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tx1"/>
                </a:solidFill>
                <a:latin typeface="+mn-lt"/>
              </a:defRPr>
            </a:lvl1pPr>
            <a:extLst/>
          </a:lstStyle>
          <a:p>
            <a:pPr>
              <a:defRPr/>
            </a:pPr>
            <a:fld id="{B34B1D9F-23B6-40A6-BEDC-2787F8D81281}" type="datetime1">
              <a:rPr lang="en-US" smtClean="0"/>
              <a:pPr>
                <a:defRPr/>
              </a:pPr>
              <a:t>2/21/2019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5839884" y="6408739"/>
            <a:ext cx="3134783" cy="365125"/>
          </a:xfrm>
          <a:prstGeom prst="rect">
            <a:avLst/>
          </a:prstGeom>
        </p:spPr>
        <p:txBody>
          <a:bodyPr vert="horz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tx1"/>
                </a:solidFill>
                <a:latin typeface="+mn-lt"/>
              </a:defRPr>
            </a:lvl1pPr>
            <a:extLst/>
          </a:lstStyle>
          <a:p>
            <a:pPr>
              <a:defRPr/>
            </a:pPr>
            <a:r>
              <a:rPr lang="en-US"/>
              <a:t>Imperial: February 14th, 2012</a:t>
            </a:r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11379201" y="6408739"/>
            <a:ext cx="639233" cy="365125"/>
          </a:xfrm>
          <a:prstGeom prst="rect">
            <a:avLst/>
          </a:prstGeom>
        </p:spPr>
        <p:txBody>
          <a:bodyPr vert="horz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b="0">
                <a:solidFill>
                  <a:schemeClr val="tx1"/>
                </a:solidFill>
                <a:latin typeface="+mn-lt"/>
              </a:defRPr>
            </a:lvl1pPr>
            <a:extLst/>
          </a:lstStyle>
          <a:p>
            <a:pPr>
              <a:defRPr/>
            </a:pPr>
            <a:fld id="{EEE65CD9-FEE8-4010-A23D-02AA074BB66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2" name="fc" descr=" ">
            <a:extLst>
              <a:ext uri="{FF2B5EF4-FFF2-40B4-BE49-F238E27FC236}">
                <a16:creationId xmlns:a16="http://schemas.microsoft.com/office/drawing/2014/main" id="{253A6D83-9583-4080-A114-43D9A4BAD5E5}"/>
              </a:ext>
            </a:extLst>
          </p:cNvPr>
          <p:cNvSpPr txBox="1"/>
          <p:nvPr userDrawn="1"/>
        </p:nvSpPr>
        <p:spPr>
          <a:xfrm>
            <a:off x="0" y="6537960"/>
            <a:ext cx="12192000" cy="223138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r>
              <a:rPr lang="en-US" sz="850" b="0" i="0" u="none" baseline="0">
                <a:solidFill>
                  <a:srgbClr val="000000"/>
                </a:solidFill>
                <a:latin typeface="Microsoft Sans Serif" panose="020B0604020202020204" pitchFamily="34" charset="0"/>
              </a:rPr>
              <a:t> 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27" r:id="rId1"/>
    <p:sldLayoutId id="2147483823" r:id="rId2"/>
    <p:sldLayoutId id="2147483828" r:id="rId3"/>
    <p:sldLayoutId id="2147483829" r:id="rId4"/>
    <p:sldLayoutId id="2147483830" r:id="rId5"/>
    <p:sldLayoutId id="2147483831" r:id="rId6"/>
    <p:sldLayoutId id="2147483824" r:id="rId7"/>
    <p:sldLayoutId id="2147483832" r:id="rId8"/>
    <p:sldLayoutId id="2147483833" r:id="rId9"/>
    <p:sldLayoutId id="2147483825" r:id="rId10"/>
    <p:sldLayoutId id="2147483826" r:id="rId11"/>
  </p:sldLayoutIdLst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9pPr>
      <a:extLst/>
    </p:titleStyle>
    <p:bodyStyle>
      <a:lvl1pPr marL="365125" indent="-255588" algn="l" rtl="0" eaLnBrk="0" fontAlgn="base" hangingPunct="0">
        <a:spcBef>
          <a:spcPts val="400"/>
        </a:spcBef>
        <a:spcAft>
          <a:spcPct val="0"/>
        </a:spcAft>
        <a:buClr>
          <a:schemeClr val="accent1"/>
        </a:buClr>
        <a:buSzPct val="68000"/>
        <a:buFont typeface="Wingdings 3" pitchFamily="18" charset="2"/>
        <a:buChar char=""/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0713" indent="-228600" algn="l" rtl="0" eaLnBrk="0" fontAlgn="base" hangingPunct="0">
        <a:spcBef>
          <a:spcPts val="325"/>
        </a:spcBef>
        <a:spcAft>
          <a:spcPct val="0"/>
        </a:spcAft>
        <a:buClr>
          <a:schemeClr val="accent1"/>
        </a:buClr>
        <a:buFont typeface="Verdana" pitchFamily="34" charset="0"/>
        <a:buChar char="◦"/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8838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SzPct val="100000"/>
        <a:buFont typeface="Wingdings 2" pitchFamily="18" charset="2"/>
        <a:buChar char="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jpeg"/><Relationship Id="rId3" Type="http://schemas.openxmlformats.org/officeDocument/2006/relationships/image" Target="../media/image2.gif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2" Type="http://schemas.openxmlformats.org/officeDocument/2006/relationships/hyperlink" Target="http://www.acm.org/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gif"/><Relationship Id="rId11" Type="http://schemas.openxmlformats.org/officeDocument/2006/relationships/image" Target="../media/image9.jpeg"/><Relationship Id="rId5" Type="http://schemas.openxmlformats.org/officeDocument/2006/relationships/hyperlink" Target="http://www.trimberger.org/" TargetMode="External"/><Relationship Id="rId10" Type="http://schemas.openxmlformats.org/officeDocument/2006/relationships/image" Target="../media/image8.jpeg"/><Relationship Id="rId4" Type="http://schemas.openxmlformats.org/officeDocument/2006/relationships/image" Target="../media/image3.png"/><Relationship Id="rId9" Type="http://schemas.openxmlformats.org/officeDocument/2006/relationships/image" Target="../media/image7.png"/><Relationship Id="rId14" Type="http://schemas.openxmlformats.org/officeDocument/2006/relationships/image" Target="../media/image1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jpeg"/><Relationship Id="rId3" Type="http://schemas.openxmlformats.org/officeDocument/2006/relationships/image" Target="../media/image2.gif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2" Type="http://schemas.openxmlformats.org/officeDocument/2006/relationships/hyperlink" Target="http://www.acm.org/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gif"/><Relationship Id="rId11" Type="http://schemas.openxmlformats.org/officeDocument/2006/relationships/image" Target="../media/image9.jpeg"/><Relationship Id="rId5" Type="http://schemas.openxmlformats.org/officeDocument/2006/relationships/hyperlink" Target="http://www.trimberger.org/" TargetMode="External"/><Relationship Id="rId10" Type="http://schemas.openxmlformats.org/officeDocument/2006/relationships/image" Target="../media/image8.jpeg"/><Relationship Id="rId4" Type="http://schemas.openxmlformats.org/officeDocument/2006/relationships/image" Target="../media/image3.png"/><Relationship Id="rId9" Type="http://schemas.openxmlformats.org/officeDocument/2006/relationships/image" Target="../media/image7.png"/><Relationship Id="rId14" Type="http://schemas.openxmlformats.org/officeDocument/2006/relationships/image" Target="../media/image12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0"/>
            <a:ext cx="8229600" cy="1143000"/>
          </a:xfrm>
        </p:spPr>
        <p:txBody>
          <a:bodyPr>
            <a:noAutofit/>
          </a:bodyPr>
          <a:lstStyle/>
          <a:p>
            <a:pPr marL="109537" algn="ctr"/>
            <a:r>
              <a:rPr lang="en-CA" sz="4000" dirty="0">
                <a:effectLst/>
                <a:latin typeface="Arial" pitchFamily="34" charset="0"/>
                <a:cs typeface="Arial" pitchFamily="34" charset="0"/>
                <a:sym typeface="Wingdings" pitchFamily="2" charset="2"/>
              </a:rPr>
              <a:t>Welcome to FPGA 2019!</a:t>
            </a:r>
          </a:p>
        </p:txBody>
      </p:sp>
      <p:pic>
        <p:nvPicPr>
          <p:cNvPr id="14" name="Picture 2" descr="acm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457200"/>
            <a:ext cx="1155030" cy="1143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14" descr="The Resource for EDA Professionals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3103" y="2090155"/>
            <a:ext cx="1127127" cy="10482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9" descr="http://www.isfpga.org/imgs/trimberger.gif">
            <a:hlinkClick r:id="rId5" tgtFrame="&quot;_blank&quot;"/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9388" y="3628338"/>
            <a:ext cx="1358265" cy="1641859"/>
          </a:xfrm>
          <a:prstGeom prst="rect">
            <a:avLst/>
          </a:prstGeom>
          <a:noFill/>
          <a:ln>
            <a:noFill/>
          </a:ln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33800" y="1397849"/>
            <a:ext cx="2209800" cy="1456995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87722" y="3328468"/>
            <a:ext cx="2736878" cy="633932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5800" y="2759861"/>
            <a:ext cx="1560472" cy="1560472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24200" y="4369308"/>
            <a:ext cx="3858768" cy="812292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96677" y="4397135"/>
            <a:ext cx="3117878" cy="912268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76601" y="5623793"/>
            <a:ext cx="3470039" cy="624607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16379" y="5433742"/>
            <a:ext cx="3208821" cy="1132525"/>
          </a:xfrm>
          <a:prstGeom prst="rect">
            <a:avLst/>
          </a:prstGeom>
        </p:spPr>
      </p:pic>
      <p:pic>
        <p:nvPicPr>
          <p:cNvPr id="16" name="Picture 15" descr="https://www.xilinx.com/content/dam/xilinx/imgs/press/media-kits/corporate/xilinx-logo.png">
            <a:extLst>
              <a:ext uri="{FF2B5EF4-FFF2-40B4-BE49-F238E27FC236}">
                <a16:creationId xmlns:a16="http://schemas.microsoft.com/office/drawing/2014/main" id="{4A407E03-8518-4039-87CD-A18870FEEBA1}"/>
              </a:ext>
            </a:extLst>
          </p:cNvPr>
          <p:cNvPicPr/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86600" y="1715447"/>
            <a:ext cx="3527955" cy="72468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92325562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Content Placeholder 18">
            <a:extLst>
              <a:ext uri="{FF2B5EF4-FFF2-40B4-BE49-F238E27FC236}">
                <a16:creationId xmlns:a16="http://schemas.microsoft.com/office/drawing/2014/main" id="{6165A467-B2F0-4FAF-9599-C763A7F4CE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0239" y="1481138"/>
            <a:ext cx="7776961" cy="4525962"/>
          </a:xfrm>
        </p:spPr>
        <p:txBody>
          <a:bodyPr/>
          <a:lstStyle/>
          <a:p>
            <a:r>
              <a:rPr lang="en-US" sz="2000" dirty="0"/>
              <a:t>Two tutorials have associated Deep Dive sessions</a:t>
            </a:r>
          </a:p>
          <a:p>
            <a:r>
              <a:rPr lang="en-US" sz="2000" dirty="0"/>
              <a:t>Everyone is invited to the tutorial</a:t>
            </a:r>
          </a:p>
          <a:p>
            <a:r>
              <a:rPr lang="en-US" sz="2000" dirty="0"/>
              <a:t>After tutorial, </a:t>
            </a:r>
            <a:r>
              <a:rPr lang="en-US" sz="2000" u="sng" dirty="0"/>
              <a:t>those registered</a:t>
            </a:r>
            <a:r>
              <a:rPr lang="en-US" sz="2000" dirty="0"/>
              <a:t> for the Deep Dive sessions meet in </a:t>
            </a:r>
            <a:r>
              <a:rPr lang="en-US" sz="2000" b="1" i="1" dirty="0">
                <a:solidFill>
                  <a:schemeClr val="accent2">
                    <a:lumMod val="75000"/>
                  </a:schemeClr>
                </a:solidFill>
              </a:rPr>
              <a:t>Laguna Grande C</a:t>
            </a:r>
          </a:p>
          <a:p>
            <a:endParaRPr lang="en-US" sz="2000" b="1" u="sng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Deep Dive Sessions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0ECA80-6760-4CBF-B212-BDD5683C5FF0}" type="slidenum">
              <a:rPr lang="en-US" smtClean="0"/>
              <a:pPr/>
              <a:t>10</a:t>
            </a:fld>
            <a:endParaRPr lang="en-US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D351E460-32CC-46C3-9EFA-71BC41051BF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90600" y="3200400"/>
            <a:ext cx="8915400" cy="24899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694883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200" b="1" dirty="0"/>
              <a:t>Panel: “</a:t>
            </a:r>
            <a:r>
              <a:rPr lang="en-US" dirty="0"/>
              <a:t>FPGAs in Supercomputers: Opportunities or Folly</a:t>
            </a:r>
            <a:r>
              <a:rPr lang="en-US" sz="3200" b="1" dirty="0"/>
              <a:t>”</a:t>
            </a:r>
          </a:p>
          <a:p>
            <a:pPr lvl="1"/>
            <a:r>
              <a:rPr lang="en-US" dirty="0"/>
              <a:t>Hal Finkel		(Argonne National Lab)</a:t>
            </a:r>
          </a:p>
          <a:p>
            <a:pPr lvl="1"/>
            <a:r>
              <a:rPr lang="en-US" dirty="0"/>
              <a:t>Martin </a:t>
            </a:r>
            <a:r>
              <a:rPr lang="en-US" dirty="0" err="1"/>
              <a:t>Herbordt</a:t>
            </a:r>
            <a:r>
              <a:rPr lang="en-US" dirty="0"/>
              <a:t> 	(Boston University)</a:t>
            </a:r>
          </a:p>
          <a:p>
            <a:pPr lvl="1"/>
            <a:r>
              <a:rPr lang="en-US" dirty="0"/>
              <a:t>Wen-Mei </a:t>
            </a:r>
            <a:r>
              <a:rPr lang="en-US" dirty="0" err="1"/>
              <a:t>Hwu</a:t>
            </a:r>
            <a:r>
              <a:rPr lang="en-US" dirty="0"/>
              <a:t>		(UIUC)</a:t>
            </a:r>
          </a:p>
          <a:p>
            <a:pPr lvl="1"/>
            <a:r>
              <a:rPr lang="en-US" dirty="0"/>
              <a:t>Manish </a:t>
            </a:r>
            <a:r>
              <a:rPr lang="en-US" dirty="0" err="1"/>
              <a:t>Muttal</a:t>
            </a:r>
            <a:r>
              <a:rPr lang="en-US" dirty="0"/>
              <a:t>		(Xilinx)</a:t>
            </a:r>
          </a:p>
          <a:p>
            <a:pPr lvl="1"/>
            <a:r>
              <a:rPr lang="en-US" dirty="0"/>
              <a:t>Venkata Krishnan	(Intel)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Moderator: Deming Chen (UIUC)</a:t>
            </a:r>
          </a:p>
          <a:p>
            <a:pPr lvl="1"/>
            <a:endParaRPr lang="en-US" dirty="0"/>
          </a:p>
          <a:p>
            <a:r>
              <a:rPr lang="en-US" i="1" dirty="0"/>
              <a:t>And...</a:t>
            </a:r>
          </a:p>
          <a:p>
            <a:pPr lvl="1"/>
            <a:r>
              <a:rPr lang="en-US" dirty="0"/>
              <a:t>Special Congratulations and Acknowledgements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Monday Night Banquet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B0ECA80-6760-4CBF-B212-BDD5683C5FF0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192343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4 nominations  (See program)</a:t>
            </a:r>
          </a:p>
          <a:p>
            <a:r>
              <a:rPr lang="en-US" dirty="0"/>
              <a:t>Best paper committee:</a:t>
            </a:r>
          </a:p>
          <a:p>
            <a:pPr lvl="1"/>
            <a:r>
              <a:rPr lang="en-US" dirty="0"/>
              <a:t>Brad Hutchings	(BYU)</a:t>
            </a:r>
          </a:p>
          <a:p>
            <a:pPr lvl="1"/>
            <a:r>
              <a:rPr lang="en-US" dirty="0"/>
              <a:t>Ilya </a:t>
            </a:r>
            <a:r>
              <a:rPr lang="en-US" dirty="0" err="1"/>
              <a:t>Ganusov</a:t>
            </a:r>
            <a:r>
              <a:rPr lang="en-US" dirty="0"/>
              <a:t>		(Intel) </a:t>
            </a:r>
          </a:p>
          <a:p>
            <a:pPr lvl="1"/>
            <a:r>
              <a:rPr lang="en-US" dirty="0"/>
              <a:t>Carl Ebeling 		(UW)</a:t>
            </a:r>
          </a:p>
          <a:p>
            <a:pPr lvl="1"/>
            <a:r>
              <a:rPr lang="en-US" dirty="0"/>
              <a:t>Dinesh Gaitonde 	(Xilinx)</a:t>
            </a:r>
          </a:p>
          <a:p>
            <a:pPr lvl="1"/>
            <a:endParaRPr lang="en-US" dirty="0"/>
          </a:p>
          <a:p>
            <a:r>
              <a:rPr lang="en-US" dirty="0"/>
              <a:t>$500 award</a:t>
            </a:r>
          </a:p>
          <a:p>
            <a:endParaRPr lang="en-US" dirty="0"/>
          </a:p>
          <a:p>
            <a:r>
              <a:rPr lang="en-US" dirty="0"/>
              <a:t>Will be presented at close of conference</a:t>
            </a:r>
          </a:p>
          <a:p>
            <a:pPr lvl="1"/>
            <a:r>
              <a:rPr lang="en-US" dirty="0"/>
              <a:t>Please stay tuned!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Best Paper Award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0ECA80-6760-4CBF-B212-BDD5683C5FF0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911944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Schedule is very tight</a:t>
            </a:r>
          </a:p>
          <a:p>
            <a:pPr lvl="1"/>
            <a:r>
              <a:rPr lang="en-US" sz="2000" dirty="0"/>
              <a:t>Session chairs will enforce time limits</a:t>
            </a:r>
          </a:p>
          <a:p>
            <a:pPr>
              <a:spcBef>
                <a:spcPts val="1200"/>
              </a:spcBef>
            </a:pPr>
            <a:r>
              <a:rPr lang="en-US" sz="2400" dirty="0"/>
              <a:t>Full presentations: total of 25 minutes each</a:t>
            </a:r>
          </a:p>
          <a:p>
            <a:pPr lvl="1"/>
            <a:r>
              <a:rPr lang="en-US" sz="2000" dirty="0"/>
              <a:t>20 minutes for the presentation </a:t>
            </a:r>
          </a:p>
          <a:p>
            <a:pPr lvl="1"/>
            <a:r>
              <a:rPr lang="en-US" sz="2000" dirty="0"/>
              <a:t>5 minutes for Q &amp; A</a:t>
            </a:r>
          </a:p>
          <a:p>
            <a:pPr>
              <a:spcBef>
                <a:spcPts val="1200"/>
              </a:spcBef>
            </a:pPr>
            <a:r>
              <a:rPr lang="en-US" sz="2400" dirty="0"/>
              <a:t>Short talks: 5 minutes each</a:t>
            </a:r>
          </a:p>
          <a:p>
            <a:pPr lvl="1"/>
            <a:r>
              <a:rPr lang="en-US" sz="2000" dirty="0"/>
              <a:t>No Q &amp; A</a:t>
            </a:r>
          </a:p>
          <a:p>
            <a:pPr lvl="1"/>
            <a:r>
              <a:rPr lang="en-US" sz="2000" dirty="0"/>
              <a:t>Meet authors at the next poster session after the talk</a:t>
            </a:r>
            <a:endParaRPr lang="en-US" sz="2400" dirty="0"/>
          </a:p>
          <a:p>
            <a:pPr>
              <a:spcBef>
                <a:spcPts val="1200"/>
              </a:spcBef>
            </a:pPr>
            <a:r>
              <a:rPr lang="en-US" sz="2400" dirty="0"/>
              <a:t>Slides will be shown from the chair’s laptop</a:t>
            </a:r>
          </a:p>
          <a:p>
            <a:pPr lvl="1"/>
            <a:r>
              <a:rPr lang="en-US" sz="2000" dirty="0"/>
              <a:t>Contact your chair as soon as possible if you haven’t yet provided your slides</a:t>
            </a:r>
          </a:p>
          <a:p>
            <a:r>
              <a:rPr lang="en-US" sz="2400" dirty="0"/>
              <a:t>Slides will be posted online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Some Logistics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B0ECA80-6760-4CBF-B212-BDD5683C5FF0}" type="slidenum">
              <a:rPr lang="en-US" smtClean="0"/>
              <a:pPr>
                <a:defRPr/>
              </a:pPr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583532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0"/>
            <a:ext cx="8229600" cy="1143000"/>
          </a:xfrm>
        </p:spPr>
        <p:txBody>
          <a:bodyPr>
            <a:noAutofit/>
          </a:bodyPr>
          <a:lstStyle/>
          <a:p>
            <a:pPr marL="109537" algn="ctr"/>
            <a:r>
              <a:rPr lang="en-CA" sz="4000" dirty="0">
                <a:effectLst/>
                <a:latin typeface="Arial" pitchFamily="34" charset="0"/>
                <a:cs typeface="Arial" pitchFamily="34" charset="0"/>
                <a:sym typeface="Wingdings" pitchFamily="2" charset="2"/>
              </a:rPr>
              <a:t>Welcome to FPGA 2019!</a:t>
            </a:r>
          </a:p>
        </p:txBody>
      </p:sp>
      <p:pic>
        <p:nvPicPr>
          <p:cNvPr id="14" name="Picture 2" descr="acm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457200"/>
            <a:ext cx="1155030" cy="1143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14" descr="The Resource for EDA Professionals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3103" y="2090155"/>
            <a:ext cx="1127127" cy="10482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9" descr="http://www.isfpga.org/imgs/trimberger.gif">
            <a:hlinkClick r:id="rId5" tgtFrame="&quot;_blank&quot;"/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9388" y="3628338"/>
            <a:ext cx="1358265" cy="1641859"/>
          </a:xfrm>
          <a:prstGeom prst="rect">
            <a:avLst/>
          </a:prstGeom>
          <a:noFill/>
          <a:ln>
            <a:noFill/>
          </a:ln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33800" y="1397849"/>
            <a:ext cx="2209800" cy="1456995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87722" y="3328468"/>
            <a:ext cx="2736878" cy="633932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5800" y="2759861"/>
            <a:ext cx="1560472" cy="1560472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24200" y="4369308"/>
            <a:ext cx="3858768" cy="812292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96677" y="4397135"/>
            <a:ext cx="3117878" cy="912268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76601" y="5623793"/>
            <a:ext cx="3470039" cy="624607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16379" y="5433742"/>
            <a:ext cx="3208821" cy="1132525"/>
          </a:xfrm>
          <a:prstGeom prst="rect">
            <a:avLst/>
          </a:prstGeom>
        </p:spPr>
      </p:pic>
      <p:pic>
        <p:nvPicPr>
          <p:cNvPr id="16" name="Picture 15" descr="https://www.xilinx.com/content/dam/xilinx/imgs/press/media-kits/corporate/xilinx-logo.png">
            <a:extLst>
              <a:ext uri="{FF2B5EF4-FFF2-40B4-BE49-F238E27FC236}">
                <a16:creationId xmlns:a16="http://schemas.microsoft.com/office/drawing/2014/main" id="{4A407E03-8518-4039-87CD-A18870FEEBA1}"/>
              </a:ext>
            </a:extLst>
          </p:cNvPr>
          <p:cNvPicPr/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86600" y="1715447"/>
            <a:ext cx="3527955" cy="72468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0842960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ML/AI and data-center-deployment of FPGAs has exploded interest in our field</a:t>
            </a:r>
          </a:p>
          <a:p>
            <a:pPr lvl="1"/>
            <a:r>
              <a:rPr lang="en-US" sz="2400" dirty="0"/>
              <a:t>Now, anyone can “rent” time on an FPGA!</a:t>
            </a:r>
          </a:p>
          <a:p>
            <a:endParaRPr lang="en-US" sz="2800" dirty="0"/>
          </a:p>
          <a:p>
            <a:r>
              <a:rPr lang="en-US" sz="2800" dirty="0"/>
              <a:t>8 corporate sponsors</a:t>
            </a:r>
          </a:p>
          <a:p>
            <a:endParaRPr lang="en-US" sz="2800" dirty="0"/>
          </a:p>
          <a:p>
            <a:r>
              <a:rPr lang="en-US" sz="2800" dirty="0"/>
              <a:t>Attendance of 242 as of Sunday morning</a:t>
            </a:r>
            <a:br>
              <a:rPr lang="en-US" sz="2800" dirty="0"/>
            </a:br>
            <a:r>
              <a:rPr lang="en-US" sz="2800" dirty="0"/>
              <a:t>(includes 67 students)</a:t>
            </a:r>
          </a:p>
          <a:p>
            <a:pPr marL="109537" indent="0">
              <a:buNone/>
            </a:pPr>
            <a:endParaRPr lang="en-US" sz="28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Tremendous Interest in FPGAs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B0ECA80-6760-4CBF-B212-BDD5683C5FF0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53292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Most Sessions in </a:t>
            </a:r>
            <a:r>
              <a:rPr lang="en-US" sz="2800" b="1" i="1" dirty="0">
                <a:solidFill>
                  <a:schemeClr val="accent2">
                    <a:lumMod val="75000"/>
                  </a:schemeClr>
                </a:solidFill>
              </a:rPr>
              <a:t>Laguna Grande DEFG</a:t>
            </a:r>
          </a:p>
          <a:p>
            <a:r>
              <a:rPr lang="en-US" sz="2800" dirty="0"/>
              <a:t>Deep Dive Sessions in </a:t>
            </a:r>
            <a:r>
              <a:rPr lang="en-US" sz="2800" b="1" i="1" dirty="0">
                <a:solidFill>
                  <a:schemeClr val="accent2">
                    <a:lumMod val="75000"/>
                  </a:schemeClr>
                </a:solidFill>
              </a:rPr>
              <a:t>Laguna Grande C</a:t>
            </a:r>
          </a:p>
          <a:p>
            <a:r>
              <a:rPr lang="en-US" sz="2800" dirty="0"/>
              <a:t>Lunch is in the </a:t>
            </a:r>
            <a:r>
              <a:rPr lang="en-US" sz="2800" b="1" i="1" dirty="0">
                <a:solidFill>
                  <a:schemeClr val="accent2">
                    <a:lumMod val="75000"/>
                  </a:schemeClr>
                </a:solidFill>
              </a:rPr>
              <a:t>Atrium</a:t>
            </a:r>
          </a:p>
          <a:p>
            <a:r>
              <a:rPr lang="en-US" sz="2800" dirty="0"/>
              <a:t>Reception and Banquet in </a:t>
            </a:r>
            <a:r>
              <a:rPr lang="en-US" sz="2800" b="1" i="1" dirty="0">
                <a:solidFill>
                  <a:schemeClr val="accent2">
                    <a:lumMod val="75000"/>
                  </a:schemeClr>
                </a:solidFill>
              </a:rPr>
              <a:t>Laguna Grande ABC</a:t>
            </a:r>
          </a:p>
          <a:p>
            <a:r>
              <a:rPr lang="en-US" sz="2800" dirty="0"/>
              <a:t>Posters in </a:t>
            </a:r>
            <a:r>
              <a:rPr lang="en-US" sz="2800" b="1" i="1" dirty="0">
                <a:solidFill>
                  <a:schemeClr val="accent2">
                    <a:lumMod val="75000"/>
                  </a:schemeClr>
                </a:solidFill>
              </a:rPr>
              <a:t>Seaside Room</a:t>
            </a:r>
          </a:p>
          <a:p>
            <a:endParaRPr lang="en-US" sz="2800" i="1" dirty="0">
              <a:solidFill>
                <a:schemeClr val="accent2">
                  <a:lumMod val="75000"/>
                </a:schemeClr>
              </a:solidFill>
            </a:endParaRPr>
          </a:p>
          <a:p>
            <a:r>
              <a:rPr lang="en-US" sz="2800" dirty="0"/>
              <a:t>WIFI "Hilton Honors Meeting" Password: </a:t>
            </a:r>
            <a:r>
              <a:rPr lang="en-US" sz="2800" dirty="0">
                <a:solidFill>
                  <a:schemeClr val="accent2">
                    <a:lumMod val="75000"/>
                  </a:schemeClr>
                </a:solidFill>
              </a:rPr>
              <a:t>"</a:t>
            </a:r>
            <a:r>
              <a:rPr lang="en-US" sz="2800" b="1" dirty="0">
                <a:solidFill>
                  <a:schemeClr val="accent2">
                    <a:lumMod val="75000"/>
                  </a:schemeClr>
                </a:solidFill>
              </a:rPr>
              <a:t>seaside</a:t>
            </a:r>
            <a:r>
              <a:rPr lang="en-US" sz="2800" dirty="0">
                <a:solidFill>
                  <a:schemeClr val="accent2">
                    <a:lumMod val="75000"/>
                  </a:schemeClr>
                </a:solidFill>
              </a:rPr>
              <a:t>"</a:t>
            </a:r>
          </a:p>
          <a:p>
            <a:r>
              <a:rPr lang="en-US" sz="2800" dirty="0"/>
              <a:t>Gender Neutral Bathroom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Logistics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B0ECA80-6760-4CBF-B212-BDD5683C5FF0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55061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Stephen </a:t>
            </a:r>
            <a:r>
              <a:rPr lang="en-US" dirty="0" err="1"/>
              <a:t>Neuendorffer</a:t>
            </a:r>
            <a:r>
              <a:rPr lang="en-US" dirty="0"/>
              <a:t>, Program Chair</a:t>
            </a:r>
          </a:p>
          <a:p>
            <a:pPr lvl="1"/>
            <a:r>
              <a:rPr lang="en-US" dirty="0"/>
              <a:t>Members of the Program Committee</a:t>
            </a:r>
            <a:br>
              <a:rPr lang="en-US" dirty="0"/>
            </a:br>
            <a:endParaRPr lang="en-US" dirty="0"/>
          </a:p>
          <a:p>
            <a:r>
              <a:rPr lang="en-US" dirty="0"/>
              <a:t>Jing Li, </a:t>
            </a:r>
            <a:r>
              <a:rPr lang="en-US" sz="2400" dirty="0"/>
              <a:t>Publicity Chair</a:t>
            </a:r>
            <a:endParaRPr lang="en-US" dirty="0"/>
          </a:p>
          <a:p>
            <a:r>
              <a:rPr lang="en-US" dirty="0"/>
              <a:t>Jason Anderson, Finance Chair</a:t>
            </a:r>
          </a:p>
          <a:p>
            <a:r>
              <a:rPr lang="en-US" dirty="0"/>
              <a:t>Brad Hutchings, Best Paper Committee Chair</a:t>
            </a:r>
          </a:p>
          <a:p>
            <a:r>
              <a:rPr lang="en-US" dirty="0"/>
              <a:t>Deming Chen, Panel Chair</a:t>
            </a:r>
          </a:p>
          <a:p>
            <a:r>
              <a:rPr lang="en-US" dirty="0"/>
              <a:t>Travel grant committee: </a:t>
            </a:r>
            <a:r>
              <a:rPr lang="en-US" sz="2000" dirty="0" err="1"/>
              <a:t>Suhaib</a:t>
            </a:r>
            <a:r>
              <a:rPr lang="en-US" sz="2000" dirty="0"/>
              <a:t> Fahmy, Jeff </a:t>
            </a:r>
            <a:r>
              <a:rPr lang="en-US" sz="2000" dirty="0" err="1"/>
              <a:t>Goeders</a:t>
            </a:r>
            <a:r>
              <a:rPr lang="en-US" sz="2000" dirty="0"/>
              <a:t>, Yun (Eric) Liang</a:t>
            </a:r>
            <a:endParaRPr lang="en-US" dirty="0"/>
          </a:p>
          <a:p>
            <a:endParaRPr lang="en-US" dirty="0"/>
          </a:p>
          <a:p>
            <a:r>
              <a:rPr lang="en-US" dirty="0"/>
              <a:t>John and Joanne </a:t>
            </a:r>
            <a:r>
              <a:rPr lang="en-US" dirty="0" err="1"/>
              <a:t>Lateulere</a:t>
            </a:r>
            <a:endParaRPr lang="en-US" dirty="0"/>
          </a:p>
          <a:p>
            <a:pPr lvl="1"/>
            <a:endParaRPr lang="en-US" dirty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Thanks!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0ECA80-6760-4CBF-B212-BDD5683C5FF0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6732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Total of 161 submissions, 139 reviewed (40%</a:t>
            </a:r>
            <a:r>
              <a:rPr lang="en-US" dirty="0">
                <a:sym typeface="Symbol" panose="05050102010706020507" pitchFamily="18" charset="2"/>
              </a:rPr>
              <a:t></a:t>
            </a:r>
            <a:r>
              <a:rPr lang="en-US" dirty="0"/>
              <a:t>)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dirty="0"/>
              <a:t>Submissions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B5273EAA-D708-4F26-BF03-813C1996F15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48617763"/>
              </p:ext>
            </p:extLst>
          </p:nvPr>
        </p:nvGraphicFramePr>
        <p:xfrm>
          <a:off x="2819400" y="2667000"/>
          <a:ext cx="5638800" cy="22098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685143">
                  <a:extLst>
                    <a:ext uri="{9D8B030D-6E8A-4147-A177-3AD203B41FA5}">
                      <a16:colId xmlns:a16="http://schemas.microsoft.com/office/drawing/2014/main" val="952164430"/>
                    </a:ext>
                  </a:extLst>
                </a:gridCol>
                <a:gridCol w="800660">
                  <a:extLst>
                    <a:ext uri="{9D8B030D-6E8A-4147-A177-3AD203B41FA5}">
                      <a16:colId xmlns:a16="http://schemas.microsoft.com/office/drawing/2014/main" val="1719315958"/>
                    </a:ext>
                  </a:extLst>
                </a:gridCol>
                <a:gridCol w="1238597">
                  <a:extLst>
                    <a:ext uri="{9D8B030D-6E8A-4147-A177-3AD203B41FA5}">
                      <a16:colId xmlns:a16="http://schemas.microsoft.com/office/drawing/2014/main" val="2568648843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499631204"/>
                    </a:ext>
                  </a:extLst>
                </a:gridCol>
              </a:tblGrid>
              <a:tr h="441960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1" u="none" strike="noStrike" dirty="0">
                          <a:effectLst/>
                        </a:rPr>
                        <a:t>Type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u="none" strike="noStrike">
                          <a:effectLst/>
                        </a:rPr>
                        <a:t>Total</a:t>
                      </a:r>
                      <a:endParaRPr lang="en-US" sz="2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u="none" strike="noStrike" dirty="0">
                          <a:effectLst/>
                        </a:rPr>
                        <a:t>Accepted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u="none" strike="noStrike" dirty="0">
                          <a:effectLst/>
                        </a:rPr>
                        <a:t>Rate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2035906260"/>
                  </a:ext>
                </a:extLst>
              </a:tr>
              <a:tr h="441960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 dirty="0">
                          <a:effectLst/>
                        </a:rPr>
                        <a:t>Regular 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effectLst/>
                        </a:rPr>
                        <a:t>92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24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effectLst/>
                        </a:rPr>
                        <a:t>26%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28848061"/>
                  </a:ext>
                </a:extLst>
              </a:tr>
              <a:tr h="441960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</a:rPr>
                        <a:t>Short Paper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40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6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effectLst/>
                        </a:rPr>
                        <a:t>15%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3637072074"/>
                  </a:ext>
                </a:extLst>
              </a:tr>
              <a:tr h="441960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 dirty="0">
                          <a:effectLst/>
                        </a:rPr>
                        <a:t>Reviewed Tutorial 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7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effectLst/>
                        </a:rPr>
                        <a:t>2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effectLst/>
                        </a:rPr>
                        <a:t>29%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058382367"/>
                  </a:ext>
                </a:extLst>
              </a:tr>
              <a:tr h="441960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1" u="none" strike="noStrike" dirty="0">
                          <a:effectLst/>
                        </a:rPr>
                        <a:t>Total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u="none" strike="noStrike" dirty="0">
                          <a:effectLst/>
                        </a:rPr>
                        <a:t>139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u="none" strike="noStrike" dirty="0">
                          <a:effectLst/>
                        </a:rPr>
                        <a:t>32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u="none" strike="noStrike" dirty="0">
                          <a:effectLst/>
                        </a:rPr>
                        <a:t>23%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36852098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598760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4CC1B6E4-72D7-4F80-B174-99CEA657FE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37% Design </a:t>
            </a:r>
            <a:r>
              <a:rPr lang="en-US" i="1" dirty="0"/>
              <a:t>of</a:t>
            </a:r>
            <a:r>
              <a:rPr lang="en-US" dirty="0"/>
              <a:t> FPGAs</a:t>
            </a:r>
          </a:p>
          <a:p>
            <a:endParaRPr lang="en-US" dirty="0"/>
          </a:p>
          <a:p>
            <a:r>
              <a:rPr lang="en-US" dirty="0"/>
              <a:t>58% Design </a:t>
            </a:r>
            <a:r>
              <a:rPr lang="en-US" i="1" dirty="0"/>
              <a:t>in</a:t>
            </a:r>
            <a:r>
              <a:rPr lang="en-US" dirty="0"/>
              <a:t> FPGAs</a:t>
            </a:r>
          </a:p>
          <a:p>
            <a:endParaRPr lang="en-US" dirty="0"/>
          </a:p>
          <a:p>
            <a:r>
              <a:rPr lang="en-US" dirty="0"/>
              <a:t>28% Machine Learning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Submission Areas</a:t>
            </a:r>
          </a:p>
        </p:txBody>
      </p:sp>
      <p:graphicFrame>
        <p:nvGraphicFramePr>
          <p:cNvPr id="10" name="Chart 9">
            <a:extLst>
              <a:ext uri="{FF2B5EF4-FFF2-40B4-BE49-F238E27FC236}">
                <a16:creationId xmlns:a16="http://schemas.microsoft.com/office/drawing/2014/main" id="{7B922890-09F3-4E52-A90A-60BD71636F8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36026266"/>
              </p:ext>
            </p:extLst>
          </p:nvPr>
        </p:nvGraphicFramePr>
        <p:xfrm>
          <a:off x="4267200" y="1171576"/>
          <a:ext cx="8207375" cy="53816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0748534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09600" y="-76200"/>
            <a:ext cx="10972800" cy="1143000"/>
          </a:xfrm>
        </p:spPr>
        <p:txBody>
          <a:bodyPr/>
          <a:lstStyle/>
          <a:p>
            <a:r>
              <a:rPr lang="en-US" dirty="0"/>
              <a:t>Submissions by Country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B0ECA80-6760-4CBF-B212-BDD5683C5FF0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3276600" y="1371600"/>
            <a:ext cx="1600200" cy="45720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8" name="Chart 7">
            <a:extLst>
              <a:ext uri="{FF2B5EF4-FFF2-40B4-BE49-F238E27FC236}">
                <a16:creationId xmlns:a16="http://schemas.microsoft.com/office/drawing/2014/main" id="{070E85CB-B2DD-4D94-96D9-1E09ED6E5D8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9576344"/>
              </p:ext>
            </p:extLst>
          </p:nvPr>
        </p:nvGraphicFramePr>
        <p:xfrm>
          <a:off x="192617" y="509587"/>
          <a:ext cx="11506200" cy="61198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5240213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481138"/>
            <a:ext cx="7467600" cy="4525962"/>
          </a:xfrm>
        </p:spPr>
        <p:txBody>
          <a:bodyPr>
            <a:normAutofit fontScale="92500" lnSpcReduction="20000"/>
          </a:bodyPr>
          <a:lstStyle/>
          <a:p>
            <a:r>
              <a:rPr lang="en-US" sz="3000" b="1" dirty="0"/>
              <a:t>58</a:t>
            </a:r>
            <a:r>
              <a:rPr lang="en-US" dirty="0"/>
              <a:t> members of the TPC</a:t>
            </a:r>
          </a:p>
          <a:p>
            <a:pPr lvl="1"/>
            <a:r>
              <a:rPr lang="en-US" dirty="0"/>
              <a:t>23 industry; 35 academia</a:t>
            </a:r>
          </a:p>
          <a:p>
            <a:pPr lvl="1"/>
            <a:endParaRPr lang="en-US" dirty="0"/>
          </a:p>
          <a:p>
            <a:r>
              <a:rPr lang="en-US" sz="3000" b="1" dirty="0"/>
              <a:t>515</a:t>
            </a:r>
            <a:r>
              <a:rPr lang="en-US" dirty="0"/>
              <a:t> total reviews (24%</a:t>
            </a:r>
            <a:r>
              <a:rPr lang="en-US" dirty="0">
                <a:sym typeface="Symbol" panose="05050102010706020507" pitchFamily="18" charset="2"/>
              </a:rPr>
              <a:t></a:t>
            </a:r>
            <a:r>
              <a:rPr lang="en-US" dirty="0"/>
              <a:t>)</a:t>
            </a:r>
          </a:p>
          <a:p>
            <a:endParaRPr lang="en-US" dirty="0"/>
          </a:p>
          <a:p>
            <a:r>
              <a:rPr lang="en-US" dirty="0"/>
              <a:t>Paper selection process:</a:t>
            </a:r>
          </a:p>
          <a:p>
            <a:pPr lvl="1"/>
            <a:r>
              <a:rPr lang="en-US" dirty="0"/>
              <a:t>First Round (~3 reviewers / paper)</a:t>
            </a:r>
          </a:p>
          <a:p>
            <a:pPr lvl="1"/>
            <a:r>
              <a:rPr lang="en-US" dirty="0"/>
              <a:t>Clarification questions sent to authors</a:t>
            </a:r>
          </a:p>
          <a:p>
            <a:pPr lvl="1"/>
            <a:r>
              <a:rPr lang="en-US" dirty="0"/>
              <a:t>Second Round (~3-5 reviewers / paper)</a:t>
            </a:r>
          </a:p>
          <a:p>
            <a:pPr lvl="2"/>
            <a:r>
              <a:rPr lang="en-US" dirty="0"/>
              <a:t>Gain consensus and Author clarifications</a:t>
            </a:r>
          </a:p>
          <a:p>
            <a:pPr lvl="1"/>
            <a:r>
              <a:rPr lang="en-US" dirty="0"/>
              <a:t>Online discussions (146 messages total)</a:t>
            </a:r>
          </a:p>
          <a:p>
            <a:pPr lvl="1"/>
            <a:r>
              <a:rPr lang="en-US" dirty="0"/>
              <a:t>Full-day meeting at Xilinx in November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dirty="0"/>
              <a:t>Peer Review Process</a:t>
            </a:r>
          </a:p>
        </p:txBody>
      </p:sp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10032FA6-5DCC-4633-B2AC-BCD2E1FF5CC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46178477"/>
              </p:ext>
            </p:extLst>
          </p:nvPr>
        </p:nvGraphicFramePr>
        <p:xfrm>
          <a:off x="6858000" y="2032794"/>
          <a:ext cx="5105400" cy="3937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26100842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Content Placeholder 18">
            <a:extLst>
              <a:ext uri="{FF2B5EF4-FFF2-40B4-BE49-F238E27FC236}">
                <a16:creationId xmlns:a16="http://schemas.microsoft.com/office/drawing/2014/main" id="{6165A467-B2F0-4FAF-9599-C763A7F4CE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0239" y="1481138"/>
            <a:ext cx="6557761" cy="4525962"/>
          </a:xfrm>
        </p:spPr>
        <p:txBody>
          <a:bodyPr/>
          <a:lstStyle/>
          <a:p>
            <a:r>
              <a:rPr lang="en-US" sz="2000" dirty="0"/>
              <a:t>Most Sessions in </a:t>
            </a:r>
            <a:r>
              <a:rPr lang="en-US" sz="2000" b="1" i="1" dirty="0">
                <a:solidFill>
                  <a:schemeClr val="accent2">
                    <a:lumMod val="75000"/>
                  </a:schemeClr>
                </a:solidFill>
              </a:rPr>
              <a:t>Laguna Grande DEFG</a:t>
            </a:r>
          </a:p>
          <a:p>
            <a:r>
              <a:rPr lang="en-US" sz="2000" dirty="0"/>
              <a:t>Deep Dive Sessions in </a:t>
            </a:r>
            <a:r>
              <a:rPr lang="en-US" sz="2000" b="1" i="1" dirty="0">
                <a:solidFill>
                  <a:schemeClr val="accent2">
                    <a:lumMod val="75000"/>
                  </a:schemeClr>
                </a:solidFill>
              </a:rPr>
              <a:t>Laguna Grande C</a:t>
            </a:r>
          </a:p>
          <a:p>
            <a:r>
              <a:rPr lang="en-US" sz="2000" dirty="0"/>
              <a:t>Lunch is in the </a:t>
            </a:r>
            <a:r>
              <a:rPr lang="en-US" sz="2000" b="1" i="1" dirty="0">
                <a:solidFill>
                  <a:schemeClr val="accent2">
                    <a:lumMod val="75000"/>
                  </a:schemeClr>
                </a:solidFill>
              </a:rPr>
              <a:t>Atrium</a:t>
            </a:r>
          </a:p>
          <a:p>
            <a:r>
              <a:rPr lang="en-US" sz="2000" dirty="0"/>
              <a:t>Reception and Banquet in </a:t>
            </a:r>
            <a:r>
              <a:rPr lang="en-US" sz="2000" b="1" i="1" dirty="0">
                <a:solidFill>
                  <a:schemeClr val="accent2">
                    <a:lumMod val="75000"/>
                  </a:schemeClr>
                </a:solidFill>
              </a:rPr>
              <a:t>Laguna Grande ABC</a:t>
            </a:r>
          </a:p>
          <a:p>
            <a:r>
              <a:rPr lang="en-US" sz="2000" dirty="0"/>
              <a:t>Posters in </a:t>
            </a:r>
            <a:r>
              <a:rPr lang="en-US" sz="2000" b="1" i="1" dirty="0">
                <a:solidFill>
                  <a:schemeClr val="accent2">
                    <a:lumMod val="75000"/>
                  </a:schemeClr>
                </a:solidFill>
              </a:rPr>
              <a:t>Seaside Room</a:t>
            </a:r>
          </a:p>
          <a:p>
            <a:endParaRPr lang="en-US" sz="2000" b="1" u="sng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Program at a Glance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0ECA80-6760-4CBF-B212-BDD5683C5FF0}" type="slidenum">
              <a:rPr lang="en-US" smtClean="0"/>
              <a:pPr/>
              <a:t>9</a:t>
            </a:fld>
            <a:endParaRPr lang="en-US" dirty="0"/>
          </a:p>
        </p:txBody>
      </p:sp>
      <p:graphicFrame>
        <p:nvGraphicFramePr>
          <p:cNvPr id="16" name="Table 15">
            <a:extLst>
              <a:ext uri="{FF2B5EF4-FFF2-40B4-BE49-F238E27FC236}">
                <a16:creationId xmlns:a16="http://schemas.microsoft.com/office/drawing/2014/main" id="{C0EE5095-34D6-48BE-9832-3B1EDB91474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42190702"/>
              </p:ext>
            </p:extLst>
          </p:nvPr>
        </p:nvGraphicFramePr>
        <p:xfrm>
          <a:off x="6934200" y="1417638"/>
          <a:ext cx="4957561" cy="4515434"/>
        </p:xfrm>
        <a:graphic>
          <a:graphicData uri="http://schemas.openxmlformats.org/drawingml/2006/table">
            <a:tbl>
              <a:tblPr/>
              <a:tblGrid>
                <a:gridCol w="758215">
                  <a:extLst>
                    <a:ext uri="{9D8B030D-6E8A-4147-A177-3AD203B41FA5}">
                      <a16:colId xmlns:a16="http://schemas.microsoft.com/office/drawing/2014/main" val="3332870977"/>
                    </a:ext>
                  </a:extLst>
                </a:gridCol>
                <a:gridCol w="4199346">
                  <a:extLst>
                    <a:ext uri="{9D8B030D-6E8A-4147-A177-3AD203B41FA5}">
                      <a16:colId xmlns:a16="http://schemas.microsoft.com/office/drawing/2014/main" val="2980991245"/>
                    </a:ext>
                  </a:extLst>
                </a:gridCol>
              </a:tblGrid>
              <a:tr h="214800"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Sunday</a:t>
                      </a:r>
                    </a:p>
                  </a:txBody>
                  <a:tcPr marL="5832" marR="5832" marT="583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Tutorial (Chair: Stephen Neuendorffer)</a:t>
                      </a:r>
                    </a:p>
                  </a:txBody>
                  <a:tcPr marL="5832" marR="5832" marT="583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85784911"/>
                  </a:ext>
                </a:extLst>
              </a:tr>
              <a:tr h="244962">
                <a:tc>
                  <a:txBody>
                    <a:bodyPr/>
                    <a:lstStyle/>
                    <a:p>
                      <a:pPr algn="r" fontAlgn="b"/>
                      <a:r>
                        <a:rPr lang="en-US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24-Feb</a:t>
                      </a:r>
                    </a:p>
                  </a:txBody>
                  <a:tcPr marL="5832" marR="5832" marT="583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Machine Learning 1 (Chair: Jason Cong)</a:t>
                      </a:r>
                    </a:p>
                  </a:txBody>
                  <a:tcPr marL="5832" marR="5832" marT="583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70082947"/>
                  </a:ext>
                </a:extLst>
              </a:tr>
              <a:tr h="244962">
                <a:tc>
                  <a:txBody>
                    <a:bodyPr/>
                    <a:lstStyle/>
                    <a:p>
                      <a:pPr algn="l" fontAlgn="b"/>
                      <a:endParaRPr lang="en-US" sz="1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32" marR="5832" marT="583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Machine Learning 2 (Chair: Andrew Ling)</a:t>
                      </a:r>
                    </a:p>
                  </a:txBody>
                  <a:tcPr marL="5832" marR="5832" marT="583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80002935"/>
                  </a:ext>
                </a:extLst>
              </a:tr>
              <a:tr h="303286">
                <a:tc>
                  <a:txBody>
                    <a:bodyPr/>
                    <a:lstStyle/>
                    <a:p>
                      <a:pPr algn="l" fontAlgn="b"/>
                      <a:endParaRPr lang="en-US" sz="1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32" marR="5832" marT="583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Reception</a:t>
                      </a:r>
                    </a:p>
                  </a:txBody>
                  <a:tcPr marL="5832" marR="5832" marT="5832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76789946"/>
                  </a:ext>
                </a:extLst>
              </a:tr>
              <a:tr h="244962"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Monday</a:t>
                      </a:r>
                    </a:p>
                  </a:txBody>
                  <a:tcPr marL="5832" marR="5832" marT="583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Keynote (Chair: John Lockwood)</a:t>
                      </a:r>
                    </a:p>
                  </a:txBody>
                  <a:tcPr marL="5832" marR="5832" marT="583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81721484"/>
                  </a:ext>
                </a:extLst>
              </a:tr>
              <a:tr h="244962">
                <a:tc>
                  <a:txBody>
                    <a:bodyPr/>
                    <a:lstStyle/>
                    <a:p>
                      <a:pPr algn="r" fontAlgn="b"/>
                      <a:r>
                        <a:rPr lang="en-US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25-Feb</a:t>
                      </a:r>
                    </a:p>
                  </a:txBody>
                  <a:tcPr marL="5832" marR="5832" marT="583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Computing Architectures (Chair: John Lockwood)</a:t>
                      </a:r>
                    </a:p>
                  </a:txBody>
                  <a:tcPr marL="5832" marR="5832" marT="583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26422905"/>
                  </a:ext>
                </a:extLst>
              </a:tr>
              <a:tr h="244962">
                <a:tc>
                  <a:txBody>
                    <a:bodyPr/>
                    <a:lstStyle/>
                    <a:p>
                      <a:pPr algn="l" fontAlgn="b"/>
                      <a:endParaRPr lang="en-US" sz="1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32" marR="5832" marT="583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Poster Session 1 (Chair: George </a:t>
                      </a:r>
                      <a:r>
                        <a:rPr lang="en-US" sz="15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Constantinides</a:t>
                      </a:r>
                      <a:r>
                        <a:rPr lang="en-US" sz="1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)</a:t>
                      </a:r>
                    </a:p>
                  </a:txBody>
                  <a:tcPr marL="5832" marR="5832" marT="5832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EFD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07752218"/>
                  </a:ext>
                </a:extLst>
              </a:tr>
              <a:tr h="244962">
                <a:tc>
                  <a:txBody>
                    <a:bodyPr/>
                    <a:lstStyle/>
                    <a:p>
                      <a:pPr algn="l" fontAlgn="b"/>
                      <a:endParaRPr lang="en-US" sz="1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32" marR="5832" marT="583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CAD (Chair: Sinan Kaptonoglu)</a:t>
                      </a:r>
                    </a:p>
                  </a:txBody>
                  <a:tcPr marL="5832" marR="5832" marT="583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82140169"/>
                  </a:ext>
                </a:extLst>
              </a:tr>
              <a:tr h="244962">
                <a:tc>
                  <a:txBody>
                    <a:bodyPr/>
                    <a:lstStyle/>
                    <a:p>
                      <a:pPr algn="l" fontAlgn="b"/>
                      <a:endParaRPr lang="en-US" sz="1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32" marR="5832" marT="583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Synthesis (Chair: Martin Langhammer)</a:t>
                      </a:r>
                    </a:p>
                  </a:txBody>
                  <a:tcPr marL="5832" marR="5832" marT="5832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17675624"/>
                  </a:ext>
                </a:extLst>
              </a:tr>
              <a:tr h="244962">
                <a:tc>
                  <a:txBody>
                    <a:bodyPr/>
                    <a:lstStyle/>
                    <a:p>
                      <a:pPr algn="l" fontAlgn="b"/>
                      <a:endParaRPr lang="en-US" sz="1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32" marR="5832" marT="583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Poster Session 2 (Chair: Phillip Leong)</a:t>
                      </a:r>
                    </a:p>
                  </a:txBody>
                  <a:tcPr marL="5832" marR="5832" marT="5832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EFD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90415899"/>
                  </a:ext>
                </a:extLst>
              </a:tr>
              <a:tr h="244962">
                <a:tc>
                  <a:txBody>
                    <a:bodyPr/>
                    <a:lstStyle/>
                    <a:p>
                      <a:pPr algn="l" fontAlgn="b"/>
                      <a:endParaRPr lang="en-US" sz="1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32" marR="5832" marT="583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Tutorial (Chair: Phillip Leong)</a:t>
                      </a:r>
                    </a:p>
                  </a:txBody>
                  <a:tcPr marL="5832" marR="5832" marT="5832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76192283"/>
                  </a:ext>
                </a:extLst>
              </a:tr>
              <a:tr h="303286">
                <a:tc>
                  <a:txBody>
                    <a:bodyPr/>
                    <a:lstStyle/>
                    <a:p>
                      <a:pPr algn="l" fontAlgn="b"/>
                      <a:endParaRPr lang="en-US" sz="1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32" marR="5832" marT="583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Banquet</a:t>
                      </a:r>
                    </a:p>
                  </a:txBody>
                  <a:tcPr marL="5832" marR="5832" marT="5832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2108476"/>
                  </a:ext>
                </a:extLst>
              </a:tr>
              <a:tr h="244962"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Tuesday</a:t>
                      </a:r>
                    </a:p>
                  </a:txBody>
                  <a:tcPr marL="5832" marR="5832" marT="583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Tutorial (Chair: Alireza Kaviani)</a:t>
                      </a:r>
                    </a:p>
                  </a:txBody>
                  <a:tcPr marL="5832" marR="5832" marT="583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92968912"/>
                  </a:ext>
                </a:extLst>
              </a:tr>
              <a:tr h="244962">
                <a:tc>
                  <a:txBody>
                    <a:bodyPr/>
                    <a:lstStyle/>
                    <a:p>
                      <a:pPr algn="r" fontAlgn="b"/>
                      <a:r>
                        <a:rPr lang="en-US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26-Feb</a:t>
                      </a:r>
                    </a:p>
                  </a:txBody>
                  <a:tcPr marL="5832" marR="5832" marT="583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Networks and NOCs (Chair: Grace Zgheib)</a:t>
                      </a:r>
                    </a:p>
                  </a:txBody>
                  <a:tcPr marL="5832" marR="5832" marT="5832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72776777"/>
                  </a:ext>
                </a:extLst>
              </a:tr>
              <a:tr h="244962">
                <a:tc>
                  <a:txBody>
                    <a:bodyPr/>
                    <a:lstStyle/>
                    <a:p>
                      <a:pPr algn="l" fontAlgn="b"/>
                      <a:endParaRPr lang="en-US" sz="1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32" marR="5832" marT="583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Heterogenous Platforms (Chair: Vinod Kathail)</a:t>
                      </a:r>
                    </a:p>
                  </a:txBody>
                  <a:tcPr marL="5832" marR="5832" marT="583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41942246"/>
                  </a:ext>
                </a:extLst>
              </a:tr>
              <a:tr h="244962">
                <a:tc>
                  <a:txBody>
                    <a:bodyPr/>
                    <a:lstStyle/>
                    <a:p>
                      <a:pPr algn="l" fontAlgn="b"/>
                      <a:endParaRPr lang="en-US" sz="1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32" marR="5832" marT="583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Devices and Security (Chair: Jeffrey Goeders)</a:t>
                      </a:r>
                    </a:p>
                  </a:txBody>
                  <a:tcPr marL="5832" marR="5832" marT="5832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35686054"/>
                  </a:ext>
                </a:extLst>
              </a:tr>
              <a:tr h="244962">
                <a:tc>
                  <a:txBody>
                    <a:bodyPr/>
                    <a:lstStyle/>
                    <a:p>
                      <a:pPr algn="l" fontAlgn="b"/>
                      <a:endParaRPr lang="en-US" sz="1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32" marR="5832" marT="583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Poster Session 3 (Chair: Kees Vissers)</a:t>
                      </a:r>
                    </a:p>
                  </a:txBody>
                  <a:tcPr marL="5832" marR="5832" marT="5832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EFD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19515605"/>
                  </a:ext>
                </a:extLst>
              </a:tr>
              <a:tr h="244962">
                <a:tc>
                  <a:txBody>
                    <a:bodyPr/>
                    <a:lstStyle/>
                    <a:p>
                      <a:pPr algn="l" fontAlgn="b"/>
                      <a:endParaRPr lang="en-US" sz="1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832" marR="5832" marT="583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Memory (Chair: Herman </a:t>
                      </a:r>
                      <a:r>
                        <a:rPr lang="en-US" sz="15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Schmit</a:t>
                      </a:r>
                      <a:r>
                        <a:rPr lang="en-US" sz="1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)</a:t>
                      </a:r>
                    </a:p>
                  </a:txBody>
                  <a:tcPr marL="5832" marR="5832" marT="583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6041179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0873250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Elemental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629DD1"/>
      </a:accent1>
      <a:accent2>
        <a:srgbClr val="297FD5"/>
      </a:accent2>
      <a:accent3>
        <a:srgbClr val="7F8FA9"/>
      </a:accent3>
      <a:accent4>
        <a:srgbClr val="4A66AC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21081</TotalTime>
  <Words>550</Words>
  <Application>Microsoft Office PowerPoint</Application>
  <PresentationFormat>Widescreen</PresentationFormat>
  <Paragraphs>152</Paragraphs>
  <Slides>14</Slides>
  <Notes>4</Notes>
  <HiddenSlides>1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4" baseType="lpstr">
      <vt:lpstr>Arial</vt:lpstr>
      <vt:lpstr>Calibri</vt:lpstr>
      <vt:lpstr>Lucida Sans Unicode</vt:lpstr>
      <vt:lpstr>Microsoft Sans Serif</vt:lpstr>
      <vt:lpstr>Symbol</vt:lpstr>
      <vt:lpstr>Verdana</vt:lpstr>
      <vt:lpstr>Wingdings</vt:lpstr>
      <vt:lpstr>Wingdings 2</vt:lpstr>
      <vt:lpstr>Wingdings 3</vt:lpstr>
      <vt:lpstr>Concourse</vt:lpstr>
      <vt:lpstr>Welcome to FPGA 2019!</vt:lpstr>
      <vt:lpstr>Tremendous Interest in FPGAs</vt:lpstr>
      <vt:lpstr>Logistics</vt:lpstr>
      <vt:lpstr>Thanks!</vt:lpstr>
      <vt:lpstr>Submissions</vt:lpstr>
      <vt:lpstr>Submission Areas</vt:lpstr>
      <vt:lpstr>Submissions by Country</vt:lpstr>
      <vt:lpstr>Peer Review Process</vt:lpstr>
      <vt:lpstr>The Program at a Glance</vt:lpstr>
      <vt:lpstr>Deep Dive Sessions</vt:lpstr>
      <vt:lpstr>Monday Night Banquet</vt:lpstr>
      <vt:lpstr>Best Paper Award</vt:lpstr>
      <vt:lpstr>Some Logistics</vt:lpstr>
      <vt:lpstr>Welcome to FPGA 2019!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Technology Mapping for Fracturable Look-Up-Tables</dc:title>
  <dc:creator>drdickin</dc:creator>
  <cp:keywords>No Markings, , , , , , , , ,</cp:keywords>
  <cp:lastModifiedBy>Stephen Neuendorffer</cp:lastModifiedBy>
  <cp:revision>369</cp:revision>
  <dcterms:created xsi:type="dcterms:W3CDTF">2010-06-06T03:10:56Z</dcterms:created>
  <dcterms:modified xsi:type="dcterms:W3CDTF">2019-02-24T16:31:39Z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itusGUID">
    <vt:lpwstr>033c33f9-1d38-4bec-aa1d-b7a49fe063b4</vt:lpwstr>
  </property>
  <property fmtid="{D5CDD505-2E9C-101B-9397-08002B2CF9AE}" pid="3" name="XilinxPublication Year">
    <vt:lpwstr/>
  </property>
  <property fmtid="{D5CDD505-2E9C-101B-9397-08002B2CF9AE}" pid="4" name="XilinxVisual Markings">
    <vt:lpwstr/>
  </property>
  <property fmtid="{D5CDD505-2E9C-101B-9397-08002B2CF9AE}" pid="5" name="XilinxAdditional Classifications">
    <vt:lpwstr/>
  </property>
  <property fmtid="{D5CDD505-2E9C-101B-9397-08002B2CF9AE}" pid="6" name="XilinxDevelopment Projects">
    <vt:lpwstr/>
  </property>
  <property fmtid="{D5CDD505-2E9C-101B-9397-08002B2CF9AE}" pid="7" name="XilinxThird Party">
    <vt:lpwstr/>
  </property>
  <property fmtid="{D5CDD505-2E9C-101B-9397-08002B2CF9AE}" pid="8" name="XilinxExport Control">
    <vt:lpwstr/>
  </property>
  <property fmtid="{D5CDD505-2E9C-101B-9397-08002B2CF9AE}" pid="9" name="XilinxNote (Line 2)">
    <vt:lpwstr/>
  </property>
  <property fmtid="{D5CDD505-2E9C-101B-9397-08002B2CF9AE}" pid="10" name="XilinxClassification">
    <vt:lpwstr>No Markings</vt:lpwstr>
  </property>
</Properties>
</file>