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9" r:id="rId4"/>
    <p:sldId id="271" r:id="rId5"/>
    <p:sldId id="274" r:id="rId6"/>
    <p:sldId id="258" r:id="rId7"/>
    <p:sldId id="269" r:id="rId8"/>
    <p:sldId id="265" r:id="rId9"/>
    <p:sldId id="262" r:id="rId10"/>
    <p:sldId id="266" r:id="rId11"/>
    <p:sldId id="267" r:id="rId12"/>
    <p:sldId id="273" r:id="rId13"/>
    <p:sldId id="261" r:id="rId14"/>
    <p:sldId id="264" r:id="rId15"/>
    <p:sldId id="268" r:id="rId16"/>
    <p:sldId id="27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D9CD-1A17-49DB-9944-286DD34A99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84766-2ED2-4E4E-B223-130E615E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this poster, the authors from ICT of CAS facilitate the 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high-end heterogeneous FPGA, which couples a dedicated high-end </a:t>
            </a:r>
            <a:r>
              <a:rPr lang="en-US" altLang="zh-CN" sz="28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SoC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an FPGA logic fabric on the same chip die,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cloud and datacenter as a first-class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network accessible 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computing resource via their proposed </a:t>
            </a:r>
            <a:r>
              <a:rPr lang="en-US" altLang="zh-CN" sz="28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HeFA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/</a:t>
            </a:r>
            <a:r>
              <a:rPr lang="en-US" altLang="zh-CN" sz="28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hefa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:/ architecture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mainly including 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FPGA fabric template, an easy-to-use software stack on the </a:t>
            </a:r>
            <a:r>
              <a:rPr lang="en-US" altLang="zh-CN" sz="2800" baseline="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SoC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as well as a fully scripted design-flow.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aseline="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Based on their demonstrated 32-node in-house prototype chassis with Xilinx </a:t>
            </a:r>
            <a:r>
              <a:rPr lang="en-US" altLang="zh-CN" sz="2800" baseline="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Zynq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aseline="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MPSoC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-based circuit boards, the authors would like to present several promising scenarios in which </a:t>
            </a:r>
            <a:r>
              <a:rPr lang="en-US" altLang="zh-CN" sz="2800" baseline="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HeFA</a:t>
            </a:r>
            <a:r>
              <a:rPr lang="en-US" altLang="zh-CN" sz="28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has been applied for research and education, such as computer systems course projects, a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gile chip development and prototyping,</a:t>
            </a:r>
            <a:r>
              <a:rPr lang="en-US" altLang="zh-CN" sz="24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novel computer architectural</a:t>
            </a:r>
            <a:r>
              <a:rPr lang="en-US" altLang="zh-CN" sz="24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design and 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accelerator-as-a-service.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authors welcome audiences’</a:t>
            </a:r>
            <a:r>
              <a:rPr lang="en-US" altLang="zh-CN" sz="2400" baseline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valuable comments and feedbacks.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2FF4B-788E-406C-ADCF-22031D3355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83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Sebastian</a:t>
            </a:r>
            <a:r>
              <a:rPr lang="en-US" baseline="0" dirty="0"/>
              <a:t> Vogel is a PhD candidate at RWTH Aachen University. He conducts his research at Corporate Research of Robert Bosch GmbH.</a:t>
            </a:r>
          </a:p>
          <a:p>
            <a:endParaRPr lang="en-US" baseline="0" dirty="0"/>
          </a:p>
          <a:p>
            <a:r>
              <a:rPr lang="en-US" baseline="0"/>
              <a:t>In the automotive context, semantic segmentation is a strong perception tool for future driver assistance systems.</a:t>
            </a:r>
          </a:p>
          <a:p>
            <a:endParaRPr lang="en-US" baseline="0" dirty="0"/>
          </a:p>
          <a:p>
            <a:r>
              <a:rPr lang="en-US" baseline="0" dirty="0"/>
              <a:t>In this poster a high performance accelerator for CNNs for semantic segmentation is introduced. </a:t>
            </a:r>
          </a:p>
          <a:p>
            <a:endParaRPr lang="en-US" baseline="0" dirty="0"/>
          </a:p>
          <a:p>
            <a:r>
              <a:rPr lang="en-US" dirty="0"/>
              <a:t>To increase efficiency</a:t>
            </a:r>
            <a:r>
              <a:rPr lang="en-US" baseline="0" dirty="0"/>
              <a:t>, a novel quantization is explored concerning the accuracy of neural networks and concerning the efficient implementation in FPGAs.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DCB-3B97-4CF4-B4DE-E7C20C3F58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0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A10-FCD6-48C4-BBA7-7B02440B2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4DC2E-8148-4574-8116-1829662F5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B3A4-C9C6-44ED-90F2-F0B7368D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A48B-00F5-46AC-8301-4ADE175E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030CF-0F59-40FE-9190-9767DB0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65A7-D59F-4324-94D5-47427D69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77311-A4B7-421F-8714-A44BD59AF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77FE8-7167-4612-959D-1FEC3117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084C-24A3-4089-A4B0-1E342FC8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935B6-8CB7-4993-8733-842B2BFF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9BA84-3C3F-4678-9FF7-071B62B10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95F3A-1778-46C0-A418-A5759E4E9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B46E6-9BD7-4565-AED7-9E1F2202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924C6-DBE7-48B6-A9FD-EE9FCBF2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7458A-CFDA-424E-AA49-2269BB0D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507" y="1328850"/>
            <a:ext cx="2793559" cy="54179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497" indent="-119037">
              <a:defRPr sz="521">
                <a:latin typeface="Trebuchet MS" pitchFamily="34" charset="0"/>
              </a:defRPr>
            </a:lvl2pPr>
            <a:lvl3pPr marL="428535" indent="-119037">
              <a:defRPr sz="521">
                <a:latin typeface="Trebuchet MS" pitchFamily="34" charset="0"/>
              </a:defRPr>
            </a:lvl3pPr>
            <a:lvl4pPr marL="559476" indent="-130941">
              <a:defRPr sz="521">
                <a:latin typeface="Trebuchet MS" pitchFamily="34" charset="0"/>
              </a:defRPr>
            </a:lvl4pPr>
            <a:lvl5pPr marL="654706" indent="-95230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1550" y="1082896"/>
            <a:ext cx="2791354" cy="303280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marL="0" indent="0" algn="ctr">
              <a:buNone/>
              <a:defRPr sz="771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41549" y="2887847"/>
            <a:ext cx="2791795" cy="30328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771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83378" y="1328850"/>
            <a:ext cx="2791354" cy="54179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497" indent="-119037">
              <a:defRPr sz="521">
                <a:latin typeface="Trebuchet MS" pitchFamily="34" charset="0"/>
              </a:defRPr>
            </a:lvl2pPr>
            <a:lvl3pPr marL="428535" indent="-119037">
              <a:defRPr sz="521">
                <a:latin typeface="Trebuchet MS" pitchFamily="34" charset="0"/>
              </a:defRPr>
            </a:lvl3pPr>
            <a:lvl4pPr marL="559476" indent="-130941">
              <a:defRPr sz="521">
                <a:latin typeface="Trebuchet MS" pitchFamily="34" charset="0"/>
              </a:defRPr>
            </a:lvl4pPr>
            <a:lvl5pPr marL="654706" indent="-95230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183379" y="1082896"/>
            <a:ext cx="2791354" cy="303280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marL="0" indent="0" algn="ctr">
              <a:buNone/>
              <a:defRPr sz="771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218151" y="1328850"/>
            <a:ext cx="2791354" cy="54179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497" indent="-119037">
              <a:defRPr sz="521">
                <a:latin typeface="Trebuchet MS" pitchFamily="34" charset="0"/>
              </a:defRPr>
            </a:lvl2pPr>
            <a:lvl3pPr marL="428535" indent="-119037">
              <a:defRPr sz="521">
                <a:latin typeface="Trebuchet MS" pitchFamily="34" charset="0"/>
              </a:defRPr>
            </a:lvl3pPr>
            <a:lvl4pPr marL="559476" indent="-130941">
              <a:defRPr sz="521">
                <a:latin typeface="Trebuchet MS" pitchFamily="34" charset="0"/>
              </a:defRPr>
            </a:lvl4pPr>
            <a:lvl5pPr marL="654706" indent="-95230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15946" y="1082896"/>
            <a:ext cx="2794000" cy="303280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marL="0" indent="0" algn="ctr">
              <a:buNone/>
              <a:defRPr sz="771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266262" y="1082896"/>
            <a:ext cx="2790838" cy="30328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771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266262" y="1328850"/>
            <a:ext cx="2790838" cy="54179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497" indent="-119037">
              <a:defRPr sz="521">
                <a:latin typeface="Trebuchet MS" pitchFamily="34" charset="0"/>
              </a:defRPr>
            </a:lvl2pPr>
            <a:lvl3pPr marL="428535" indent="-119037">
              <a:defRPr sz="521">
                <a:latin typeface="Trebuchet MS" pitchFamily="34" charset="0"/>
              </a:defRPr>
            </a:lvl3pPr>
            <a:lvl4pPr marL="559476" indent="-130941">
              <a:defRPr sz="521">
                <a:latin typeface="Trebuchet MS" pitchFamily="34" charset="0"/>
              </a:defRPr>
            </a:lvl4pPr>
            <a:lvl5pPr marL="654706" indent="-95230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266262" y="2900394"/>
            <a:ext cx="2790838" cy="30328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771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266261" y="3127375"/>
            <a:ext cx="2792236" cy="54179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497" indent="-119037">
              <a:defRPr sz="521">
                <a:latin typeface="Trebuchet MS" pitchFamily="34" charset="0"/>
              </a:defRPr>
            </a:lvl2pPr>
            <a:lvl3pPr marL="428535" indent="-119037">
              <a:defRPr sz="521">
                <a:latin typeface="Trebuchet MS" pitchFamily="34" charset="0"/>
              </a:defRPr>
            </a:lvl3pPr>
            <a:lvl4pPr marL="559476" indent="-130941">
              <a:defRPr sz="521">
                <a:latin typeface="Trebuchet MS" pitchFamily="34" charset="0"/>
              </a:defRPr>
            </a:lvl4pPr>
            <a:lvl5pPr marL="654706" indent="-95230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266262" y="5276782"/>
            <a:ext cx="2790838" cy="30328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771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266261" y="5506968"/>
            <a:ext cx="2792236" cy="54179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497" indent="-119037">
              <a:defRPr sz="521">
                <a:latin typeface="Trebuchet MS" pitchFamily="34" charset="0"/>
              </a:defRPr>
            </a:lvl2pPr>
            <a:lvl3pPr marL="428535" indent="-119037">
              <a:defRPr sz="521">
                <a:latin typeface="Trebuchet MS" pitchFamily="34" charset="0"/>
              </a:defRPr>
            </a:lvl3pPr>
            <a:lvl4pPr marL="559476" indent="-130941">
              <a:defRPr sz="521">
                <a:latin typeface="Trebuchet MS" pitchFamily="34" charset="0"/>
              </a:defRPr>
            </a:lvl4pPr>
            <a:lvl5pPr marL="654706" indent="-95230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36507" y="3114907"/>
            <a:ext cx="2793559" cy="54179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497" indent="-119037">
              <a:defRPr sz="521">
                <a:latin typeface="Trebuchet MS" pitchFamily="34" charset="0"/>
              </a:defRPr>
            </a:lvl2pPr>
            <a:lvl3pPr marL="428535" indent="-119037">
              <a:defRPr sz="521">
                <a:latin typeface="Trebuchet MS" pitchFamily="34" charset="0"/>
              </a:defRPr>
            </a:lvl3pPr>
            <a:lvl4pPr marL="559476" indent="-130941">
              <a:defRPr sz="521">
                <a:latin typeface="Trebuchet MS" pitchFamily="34" charset="0"/>
              </a:defRPr>
            </a:lvl4pPr>
            <a:lvl5pPr marL="654706" indent="-95230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1647943" y="704989"/>
            <a:ext cx="8888602" cy="26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1500"/>
            </a:lvl2pPr>
            <a:lvl3pPr>
              <a:buFontTx/>
              <a:buNone/>
              <a:defRPr sz="15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1647943" y="438289"/>
            <a:ext cx="8888602" cy="2667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183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1500"/>
            </a:lvl2pPr>
            <a:lvl3pPr>
              <a:buFontTx/>
              <a:buNone/>
              <a:defRPr sz="15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1647943" y="97045"/>
            <a:ext cx="8888602" cy="341244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395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1500"/>
            </a:lvl2pPr>
            <a:lvl3pPr>
              <a:buFontTx/>
              <a:buNone/>
              <a:defRPr sz="15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F61F-89C1-4438-B506-52247A77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DE593-8140-4C56-8DA4-F4A19575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44DC-1290-47CE-ACBA-5DE17240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15C7A-162B-4793-BA92-64934BBA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46FA-71E7-4002-B59A-BFB97648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60B3-0535-45EE-8B5F-5C76D966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C5FD3-A3FC-45F8-B0C0-52ABE8A47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7845-78EC-41AC-AAD1-708A00B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B25A7-947F-4547-880A-16F19A45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9687A-F851-416D-B6E5-91C23E2D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52A2-84C1-47B3-889A-7E2BF4AC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CE01-B63E-4F19-8DC4-3A1D5B325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87784-50DA-40EF-A261-7EEA1B69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9C10D-E34F-42C4-AC9A-6367984B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FED72-3F44-4BD6-94FA-7F3F7A7F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42387-1040-4AE8-9A43-425C0744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9B19-B73C-44DC-BB6A-4299E343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91CD9-C059-44EA-A110-5223ED9E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022F8-6A75-4685-8997-68041E517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2A84E-655F-4A95-B714-E8A46CD5E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A8696-5EDB-488D-B479-56B20F09A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176E6-9E35-4F66-BB7B-4A7269E3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625F0-64B6-4860-98B0-6301E431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45CE0-E126-48A6-986C-BF2110C3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4F86-5621-4BDB-8A4E-19D0F680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4D6FC-C3E7-4E4B-BA23-CF293A13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48602-40F4-47B3-B407-81ED93A6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F4C61-62D5-4A4C-8B17-19B5FBC6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6BA37-5CB4-4D65-8E9D-F93171D9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0A6D7-E878-482A-9882-3055B682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5B635-FB49-4499-A95E-9D7F586B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5B7A-2402-4620-84AF-135EEB68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62EB-1F41-44F2-88B0-1D1FB514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D4369-C60D-4F70-9A74-28BC2CB06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FD1E3-F229-4038-8D50-B085BF71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067F8-3894-42A0-9ECB-788900C0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14FD4-7AB2-44F4-B3D0-F6E839D6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FE65-7BE2-41B5-9807-E1A65E6B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EFF9E-E109-41B8-BAB2-3BF0A90C2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47DA7-4D1D-4F7B-BE39-77672CF5B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95A59-8E21-4606-98BB-A3FB6EC1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42052-EE5F-47F4-82D0-5606E03A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F4076-CCD7-4BA6-BED1-6BE1BAF0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3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5AD16-7A26-4E6C-A4AD-7697474D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B5DB0-E29D-4AC5-9170-08A2D12A5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C78FE-81EA-48C4-A8E7-B0D10C6AF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F916-A4DC-4ACC-BA57-4DC0D4E21F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0D598-B060-4812-954E-673B62890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E3897-66A5-4A9E-A576-2B7DD04F3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1607-33FF-4C25-908F-21733CE3F4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 ">
            <a:extLst>
              <a:ext uri="{FF2B5EF4-FFF2-40B4-BE49-F238E27FC236}">
                <a16:creationId xmlns:a16="http://schemas.microsoft.com/office/drawing/2014/main" id="{F08F63FE-B820-4081-8161-403ECE3726A7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23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12192000" cy="10001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049" tIns="9524" rIns="19049" bIns="9524" anchor="ctr"/>
          <a:lstStyle/>
          <a:p>
            <a:pPr>
              <a:defRPr/>
            </a:pPr>
            <a:endParaRPr lang="en-US" sz="375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000125"/>
            <a:ext cx="12192000" cy="95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19049" tIns="9524" rIns="19049" bIns="9524" anchor="ctr"/>
          <a:lstStyle/>
          <a:p>
            <a:pPr>
              <a:defRPr/>
            </a:pPr>
            <a:endParaRPr lang="en-US" sz="375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35363" y="6732443"/>
            <a:ext cx="698500" cy="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13" tIns="9505" rIns="19013" bIns="950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4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2015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229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132729" y="1140655"/>
            <a:ext cx="2794000" cy="5570141"/>
          </a:xfrm>
          <a:prstGeom prst="roundRect">
            <a:avLst>
              <a:gd name="adj" fmla="val 4178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3177645" y="1140655"/>
            <a:ext cx="2794000" cy="5570141"/>
          </a:xfrm>
          <a:prstGeom prst="roundRect">
            <a:avLst>
              <a:gd name="adj" fmla="val 4494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6222561" y="1140655"/>
            <a:ext cx="2794000" cy="5570141"/>
          </a:xfrm>
          <a:prstGeom prst="roundRect">
            <a:avLst>
              <a:gd name="adj" fmla="val 4810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9267476" y="1140655"/>
            <a:ext cx="2794000" cy="5570141"/>
          </a:xfrm>
          <a:prstGeom prst="roundRect">
            <a:avLst>
              <a:gd name="adj" fmla="val 3863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</p:spTree>
    <p:extLst>
      <p:ext uri="{BB962C8B-B14F-4D97-AF65-F5344CB8AC3E}">
        <p14:creationId xmlns:p14="http://schemas.microsoft.com/office/powerpoint/2010/main" val="361916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208" rtl="0" eaLnBrk="1" latinLnBrk="0" hangingPunct="1">
        <a:spcBef>
          <a:spcPct val="0"/>
        </a:spcBef>
        <a:buNone/>
        <a:defRPr sz="1833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828" indent="-342828" algn="l" defTabSz="914208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2794" indent="-285690" algn="l" defTabSz="914208" rtl="0" eaLnBrk="1" latinLnBrk="0" hangingPunct="1">
        <a:spcBef>
          <a:spcPct val="20000"/>
        </a:spcBef>
        <a:buFont typeface="Arial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0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4" indent="-228552" algn="l" defTabSz="9142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8" indent="-228552" algn="l" defTabSz="9142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2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6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0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4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7104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14208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2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6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0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4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8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2" algn="l" defTabSz="91420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em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3.xml"/><Relationship Id="rId21" Type="http://schemas.openxmlformats.org/officeDocument/2006/relationships/image" Target="../media/image2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28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23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6.png"/><Relationship Id="rId10" Type="http://schemas.openxmlformats.org/officeDocument/2006/relationships/tags" Target="../tags/tag10.xml"/><Relationship Id="rId19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ifford.at/yosy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SymbiFlow/prjxray/" TargetMode="External"/><Relationship Id="rId4" Type="http://schemas.openxmlformats.org/officeDocument/2006/relationships/hyperlink" Target="https://github.com/byuccl/RapidSmith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E3A2-1F48-47FF-B2FA-AA6F4922F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Posters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7CD3A-10FE-4376-949B-69481B653A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D2E2D-37B0-4B7D-A611-F84F5F1D2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9pPr>
          </a:lstStyle>
          <a:p>
            <a:fld id="{2F8341EC-5D3C-4A9D-A180-11EC17600FC2}" type="slidenum">
              <a:rPr lang="en-US" altLang="en-US" sz="1000" b="0"/>
              <a:pPr/>
              <a:t>10</a:t>
            </a:fld>
            <a:endParaRPr lang="en-US" altLang="en-US" sz="1000" b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832FB-E0F3-43A3-8E31-E7A7EFD3E532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8839200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191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663575" indent="-142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207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779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0351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923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Flat FPGA Fabrics Derived from 2D-Benes-BFT-Pyramid</a:t>
            </a:r>
            <a:b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Networks with Optimizations and Enhancements 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1100" kern="0" dirty="0" err="1">
                <a:latin typeface="Book Antiqua" panose="02040602050305030304" pitchFamily="18" charset="0"/>
                <a:cs typeface="Tahoma" pitchFamily="34" charset="0"/>
              </a:rPr>
              <a:t>Venkat</a:t>
            </a: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 Konda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Venkat@kondatech.com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Konda Technologies Inc.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San Jose, CA</a:t>
            </a:r>
          </a:p>
          <a:p>
            <a:pPr marL="0" indent="0" algn="ctr" eaLnBrk="1" hangingPunct="1">
              <a:defRPr/>
            </a:pPr>
            <a:endParaRPr lang="en-US" altLang="en-US" sz="2000" kern="0" dirty="0">
              <a:solidFill>
                <a:srgbClr val="333399"/>
              </a:solidFill>
              <a:cs typeface="Tahoma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123CEBC-9917-4B1C-B161-9021CDF2A770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5791200"/>
            <a:ext cx="5181600" cy="83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191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663575" indent="-142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207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779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0351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923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00FF"/>
                </a:solidFill>
                <a:latin typeface="Comic Sans MS" panose="030F0702030302020204" pitchFamily="66" charset="0"/>
              </a:rPr>
              <a:t>An Exemplary Flat multi-stage fabric inheriting properties of 2D-Benes, BFT and Pyramid network properties. </a:t>
            </a:r>
          </a:p>
          <a:p>
            <a:pPr>
              <a:defRPr/>
            </a:pPr>
            <a:r>
              <a:rPr lang="en-US" sz="1200" dirty="0">
                <a:solidFill>
                  <a:srgbClr val="FF00FF"/>
                </a:solidFill>
                <a:latin typeface="Comic Sans MS" panose="030F0702030302020204" pitchFamily="66" charset="0"/>
              </a:rPr>
              <a:t>Highly Scalable and Superior in every dimension over prevailing 2D-Mesh based fabrics including ~3X area savings.</a:t>
            </a:r>
          </a:p>
          <a:p>
            <a:pPr marL="0" indent="0" algn="ctr" eaLnBrk="1" hangingPunct="1">
              <a:defRPr/>
            </a:pPr>
            <a:endParaRPr lang="en-US" altLang="en-US" sz="2000" kern="0" dirty="0">
              <a:solidFill>
                <a:srgbClr val="333399"/>
              </a:solidFill>
              <a:cs typeface="Tahom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49FC77B-8906-4A6A-9A8F-E23B8B57032E}"/>
              </a:ext>
            </a:extLst>
          </p:cNvPr>
          <p:cNvSpPr txBox="1">
            <a:spLocks noChangeArrowheads="1"/>
          </p:cNvSpPr>
          <p:nvPr/>
        </p:nvSpPr>
        <p:spPr>
          <a:xfrm>
            <a:off x="6934200" y="1371600"/>
            <a:ext cx="3657600" cy="533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191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663575" indent="-142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207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779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0351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923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r>
              <a:rPr lang="en-US" sz="18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Contributions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Fixed all the drawbacks in Hierarchical multi-stage FPGA fabrics.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A flat multi-stage fabric is replicable for every CLB or ALM in both </a:t>
            </a:r>
            <a:r>
              <a:rPr lang="en-US" sz="1200" dirty="0" err="1">
                <a:latin typeface="Comic Sans MS" panose="030F0702030302020204" pitchFamily="66" charset="0"/>
              </a:rPr>
              <a:t>Muxes</a:t>
            </a:r>
            <a:r>
              <a:rPr lang="en-US" sz="1200" dirty="0">
                <a:latin typeface="Comic Sans MS" panose="030F0702030302020204" pitchFamily="66" charset="0"/>
              </a:rPr>
              <a:t> and Wires.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Several enhancements and optimizations including: 1) different wire sizes, 2) different mux sizes, 3) Adaptation of Pyramid network properties to cascade the wires to be FPGA friendly.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Congestion-free inter-CLB and intra-CLB configurations.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Achieved ~3X area savings and significant improvements in other dimensions and also the routing runtime in parity in Commercial CAD Tool Chains.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Superior or in parity in every dimension over prevailing fabrics.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Seamlessly replaceable prevailing 2D-Mesh based fabric without changing a line of SW code in the CAD Tools.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Scalable to any large size with all the benefits.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Patent protected since September 7, 2011 in US9374322, US9509634 etc.</a:t>
            </a:r>
            <a:endParaRPr lang="en-US" altLang="en-US" sz="2000" kern="0" dirty="0">
              <a:cs typeface="Tahoma" pitchFamily="34" charset="0"/>
            </a:endParaRPr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0C2157B1-997C-40BF-AFC1-2B27050F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4" y="1447800"/>
            <a:ext cx="52720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59916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49E60-69E9-404D-A0F8-6516775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30" y="0"/>
            <a:ext cx="9118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7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0800000" flipV="1">
            <a:off x="842298" y="108332"/>
            <a:ext cx="1050740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zh-CN" sz="3600" b="1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Heterogeneous FPGAs in the Cloud</a:t>
            </a:r>
          </a:p>
          <a:p>
            <a:pPr algn="ctr">
              <a:lnSpc>
                <a:spcPct val="110000"/>
              </a:lnSpc>
            </a:pPr>
            <a:r>
              <a:rPr lang="en-US" altLang="zh-CN" b="1" spc="41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Ke</a:t>
            </a:r>
            <a:r>
              <a:rPr lang="en-US" altLang="zh-CN" b="1" spc="41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 Zhang (zhangke@ict.ac.cn), </a:t>
            </a:r>
            <a:r>
              <a:rPr lang="en-US" altLang="zh-CN" b="1" spc="41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Yisong</a:t>
            </a:r>
            <a:r>
              <a:rPr lang="en-US" altLang="zh-CN" b="1" spc="41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 Chang, </a:t>
            </a:r>
            <a:r>
              <a:rPr lang="en-US" altLang="zh-CN" b="1" spc="41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Mingyu</a:t>
            </a:r>
            <a:r>
              <a:rPr lang="en-US" altLang="zh-CN" b="1" spc="41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 Chen, </a:t>
            </a:r>
            <a:r>
              <a:rPr lang="en-US" altLang="zh-CN" b="1" spc="41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Yungang</a:t>
            </a:r>
            <a:r>
              <a:rPr lang="en-US" altLang="zh-CN" b="1" spc="41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 </a:t>
            </a:r>
            <a:r>
              <a:rPr lang="en-US" altLang="zh-CN" b="1" spc="41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Bao</a:t>
            </a:r>
            <a:r>
              <a:rPr lang="en-US" altLang="zh-CN" b="1" spc="41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, </a:t>
            </a:r>
            <a:r>
              <a:rPr lang="en-US" altLang="zh-CN" b="1" spc="41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Zhiwei</a:t>
            </a:r>
            <a:r>
              <a:rPr lang="en-US" altLang="zh-CN" b="1" spc="41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 </a:t>
            </a:r>
            <a:r>
              <a:rPr lang="en-US" altLang="zh-CN" b="1" spc="41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Xu</a:t>
            </a:r>
            <a:endParaRPr lang="en-US" altLang="zh-CN" b="1" spc="41" dirty="0">
              <a:ln w="952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b="1" i="1" spc="41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Institute of Computing Technology (ICT), Chinese Academy of Sciences (CAS)</a:t>
            </a:r>
            <a:endParaRPr lang="en-US" altLang="zh-CN" sz="2000" b="1" i="1" dirty="0">
              <a:ln w="1016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5251" y="3324166"/>
            <a:ext cx="11030901" cy="3475402"/>
            <a:chOff x="623717" y="3286066"/>
            <a:chExt cx="11030901" cy="3475402"/>
          </a:xfrm>
        </p:grpSpPr>
        <p:grpSp>
          <p:nvGrpSpPr>
            <p:cNvPr id="19" name="组合 18"/>
            <p:cNvGrpSpPr/>
            <p:nvPr/>
          </p:nvGrpSpPr>
          <p:grpSpPr>
            <a:xfrm>
              <a:off x="623717" y="3286066"/>
              <a:ext cx="8323577" cy="3370346"/>
              <a:chOff x="-15847986" y="5757870"/>
              <a:chExt cx="12347383" cy="468928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/>
              <a:srcRect b="2669"/>
              <a:stretch/>
            </p:blipFill>
            <p:spPr>
              <a:xfrm>
                <a:off x="-12164323" y="5847517"/>
                <a:ext cx="8526683" cy="4504220"/>
              </a:xfrm>
              <a:prstGeom prst="rect">
                <a:avLst/>
              </a:prstGeom>
              <a:ln w="9525">
                <a:noFill/>
              </a:ln>
              <a:effectLst>
                <a:outerShdw blurRad="165100" dist="139700" dir="2700000" algn="tl" rotWithShape="0">
                  <a:srgbClr val="333333">
                    <a:alpha val="65000"/>
                  </a:srgbClr>
                </a:outerShdw>
                <a:reflection endPos="0" dist="50800" dir="5400000" sy="-100000" algn="bl" rotWithShape="0"/>
              </a:effectLst>
            </p:spPr>
          </p:pic>
          <p:cxnSp>
            <p:nvCxnSpPr>
              <p:cNvPr id="21" name="直接连接符 20"/>
              <p:cNvCxnSpPr/>
              <p:nvPr/>
            </p:nvCxnSpPr>
            <p:spPr>
              <a:xfrm>
                <a:off x="-7059604" y="6260905"/>
                <a:ext cx="2914958" cy="1120408"/>
              </a:xfrm>
              <a:prstGeom prst="line">
                <a:avLst/>
              </a:prstGeom>
              <a:ln w="76200">
                <a:headEnd type="triangl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/>
            </p:nvSpPr>
            <p:spPr>
              <a:xfrm>
                <a:off x="-6959274" y="5781263"/>
                <a:ext cx="3458671" cy="81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Up to 32 Hetero-FPGA  nodes in one chassis</a:t>
                </a:r>
                <a:endPara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21399533">
                <a:off x="-9144885" y="6769921"/>
                <a:ext cx="3713347" cy="46276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anose="02020404030301010803" pitchFamily="18" charset="0"/>
                  </a:rPr>
                  <a:t>Ethernet </a:t>
                </a:r>
                <a:r>
                  <a:rPr lang="en-US" altLang="zh-CN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Switches</a:t>
                </a:r>
                <a:endParaRPr lang="zh-CN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847986" y="5757870"/>
                <a:ext cx="3317458" cy="4689280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6" name="直接连接符 25"/>
              <p:cNvCxnSpPr>
                <a:cxnSpLocks/>
              </p:cNvCxnSpPr>
              <p:nvPr/>
            </p:nvCxnSpPr>
            <p:spPr>
              <a:xfrm>
                <a:off x="-13341417" y="7890163"/>
                <a:ext cx="1177094" cy="2461573"/>
              </a:xfrm>
              <a:prstGeom prst="line">
                <a:avLst/>
              </a:prstGeom>
              <a:ln w="381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>
                <a:cxnSpLocks/>
              </p:cNvCxnSpPr>
              <p:nvPr/>
            </p:nvCxnSpPr>
            <p:spPr>
              <a:xfrm flipV="1">
                <a:off x="-13341417" y="5813396"/>
                <a:ext cx="1177094" cy="1332521"/>
              </a:xfrm>
              <a:prstGeom prst="line">
                <a:avLst/>
              </a:prstGeom>
              <a:ln w="381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-9495218" y="7890163"/>
                <a:ext cx="49349" cy="2426510"/>
              </a:xfrm>
              <a:prstGeom prst="line">
                <a:avLst/>
              </a:pr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文本框 35"/>
              <p:cNvSpPr txBox="1"/>
              <p:nvPr/>
            </p:nvSpPr>
            <p:spPr>
              <a:xfrm>
                <a:off x="-10963984" y="8639269"/>
                <a:ext cx="1729336" cy="81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5 RU height</a:t>
                </a:r>
                <a:endParaRPr lang="zh-CN" altLang="en-US" sz="1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630869" y="3325974"/>
              <a:ext cx="1429575" cy="1372690"/>
              <a:chOff x="16085841" y="7018116"/>
              <a:chExt cx="3350769" cy="3304930"/>
            </a:xfrm>
          </p:grpSpPr>
          <p:pic>
            <p:nvPicPr>
              <p:cNvPr id="31" name="Picture 3" descr="C:\Users\lenovo\AppData\Local\Temp\WeChat Files\894212800615667668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5841" y="7018116"/>
                <a:ext cx="3350769" cy="330493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圆角矩形 31"/>
              <p:cNvSpPr/>
              <p:nvPr/>
            </p:nvSpPr>
            <p:spPr>
              <a:xfrm>
                <a:off x="17330340" y="8047636"/>
                <a:ext cx="874888" cy="834203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anose="02020404030301010803" pitchFamily="18" charset="0"/>
                  </a:rPr>
                  <a:t>Hetero-FPGA</a:t>
                </a:r>
                <a:endParaRPr lang="zh-CN" altLang="en-US" sz="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9036697" y="5856605"/>
              <a:ext cx="2617921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Circuit boards in the left chassis with Xilinx’s </a:t>
              </a:r>
              <a:r>
                <a:rPr lang="en-US" altLang="zh-CN" sz="16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Zynq</a:t>
              </a:r>
              <a:r>
                <a:rPr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UltraScale</a:t>
              </a:r>
              <a:r>
                <a:rPr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altLang="zh-CN" sz="16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MPSoC</a:t>
              </a:r>
              <a:endParaRPr lang="zh-CN" altLang="en-US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9036697" y="4822537"/>
              <a:ext cx="2528518" cy="1068979"/>
              <a:chOff x="25560759" y="6574756"/>
              <a:chExt cx="2660156" cy="1218101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50" t="1903" r="3214" b="3634"/>
              <a:stretch/>
            </p:blipFill>
            <p:spPr>
              <a:xfrm>
                <a:off x="25560759" y="6574756"/>
                <a:ext cx="2660156" cy="1218101"/>
              </a:xfrm>
              <a:prstGeom prst="rect">
                <a:avLst/>
              </a:prstGeom>
            </p:spPr>
          </p:pic>
          <p:sp>
            <p:nvSpPr>
              <p:cNvPr id="35" name="圆角矩形 34"/>
              <p:cNvSpPr/>
              <p:nvPr/>
            </p:nvSpPr>
            <p:spPr>
              <a:xfrm>
                <a:off x="26558843" y="7203394"/>
                <a:ext cx="472158" cy="436590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zh-CN" sz="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anose="02020404030301010803" pitchFamily="18" charset="0"/>
                  </a:rPr>
                  <a:t>Hetero-FPGA</a:t>
                </a:r>
                <a:endParaRPr lang="zh-CN" altLang="en-US" sz="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45" name="圆角矩形 44"/>
          <p:cNvSpPr/>
          <p:nvPr/>
        </p:nvSpPr>
        <p:spPr>
          <a:xfrm rot="10800000" flipV="1">
            <a:off x="277755" y="1344667"/>
            <a:ext cx="8061068" cy="1875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altLang="zh-CN" sz="2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</a:t>
            </a:r>
            <a:r>
              <a:rPr lang="en-US" altLang="zh-CN" sz="2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tero-</a:t>
            </a:r>
            <a:r>
              <a:rPr lang="en-US" altLang="zh-CN" sz="2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</a:t>
            </a:r>
            <a:r>
              <a:rPr lang="en-US" altLang="zh-CN" sz="2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PGAs </a:t>
            </a:r>
            <a:r>
              <a:rPr lang="en-US" altLang="zh-CN" sz="2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en-US" altLang="zh-CN" sz="2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rray (</a:t>
            </a:r>
            <a:r>
              <a:rPr lang="en-US" altLang="zh-CN" sz="2600" b="1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HeFA</a:t>
            </a:r>
            <a:r>
              <a:rPr lang="en-US" altLang="zh-CN" sz="2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/</a:t>
            </a:r>
            <a:r>
              <a:rPr lang="en-US" altLang="zh-CN" sz="2600" b="1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hefa</a:t>
            </a:r>
            <a:r>
              <a:rPr lang="en-US" altLang="zh-CN" sz="2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:/) Architecture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altLang="zh-CN" sz="22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Enabling FPGAs as first-class network accessible citizens with the proposed fabric template, </a:t>
            </a:r>
            <a:r>
              <a:rPr lang="en-US" altLang="zh-CN" sz="2200" dirty="0" err="1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SoC</a:t>
            </a:r>
            <a:r>
              <a:rPr lang="en-US" altLang="zh-CN" sz="22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SW stack and scripted design-flow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altLang="zh-CN" sz="22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Implemented an in-house 32-FPGA-node prototype chassis which has been applied in four promising scenarios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7"/>
          <a:stretch/>
        </p:blipFill>
        <p:spPr>
          <a:xfrm>
            <a:off x="325217" y="287157"/>
            <a:ext cx="1062118" cy="860767"/>
          </a:xfrm>
          <a:prstGeom prst="rect">
            <a:avLst/>
          </a:prstGeom>
          <a:effectLst>
            <a:glow rad="63500">
              <a:schemeClr val="bg1">
                <a:alpha val="80000"/>
              </a:schemeClr>
            </a:glow>
            <a:softEdge rad="0"/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92" y="233242"/>
            <a:ext cx="996306" cy="968596"/>
          </a:xfrm>
          <a:prstGeom prst="rect">
            <a:avLst/>
          </a:prstGeom>
          <a:noFill/>
          <a:effectLst>
            <a:glow rad="63500">
              <a:schemeClr val="bg1">
                <a:alpha val="80000"/>
              </a:schemeClr>
            </a:glow>
          </a:effectLst>
        </p:spPr>
      </p:pic>
      <p:sp>
        <p:nvSpPr>
          <p:cNvPr id="2" name="圆角矩形 1"/>
          <p:cNvSpPr/>
          <p:nvPr/>
        </p:nvSpPr>
        <p:spPr>
          <a:xfrm>
            <a:off x="8197327" y="1519079"/>
            <a:ext cx="3954125" cy="16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Scenarios of </a:t>
            </a:r>
            <a:r>
              <a:rPr lang="en-US" altLang="zh-CN" sz="26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HeFA</a:t>
            </a:r>
            <a:endParaRPr lang="en-US" altLang="zh-CN" sz="2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2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CS educational platform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2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Agile chip development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2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Novel computer arch. design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2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Accelerator-as-a-Service</a:t>
            </a:r>
            <a:endParaRPr lang="zh-CN" altLang="en-US" sz="2200" dirty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75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1A3FD-2402-4B69-9397-35F54C39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" y="0"/>
            <a:ext cx="12152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526BC-7A90-4314-8D32-36A82EF8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" y="0"/>
            <a:ext cx="12157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9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920" y="224629"/>
            <a:ext cx="10728960" cy="21710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b="1" dirty="0"/>
              <a:t>A FPGA Implementation of </a:t>
            </a:r>
            <a:r>
              <a:rPr lang="en-US" altLang="zh-TW" sz="6000" b="1" dirty="0" err="1"/>
              <a:t>Farneback</a:t>
            </a:r>
            <a:r>
              <a:rPr lang="en-US" altLang="zh-TW" sz="6000" b="1" dirty="0"/>
              <a:t> Optical Flow by High-Level Synthesis</a:t>
            </a:r>
            <a:endParaRPr lang="zh-TW" altLang="en-US" sz="5443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1C523-9625-461B-B774-95A3B885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135" y="4809589"/>
            <a:ext cx="7674540" cy="1354637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Trace pixel movements</a:t>
            </a:r>
          </a:p>
          <a:p>
            <a:r>
              <a:rPr lang="en-US" altLang="zh-TW" sz="4000" dirty="0"/>
              <a:t>Synthesize algorithm into FPGA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4EC1-B220-4CC2-8246-996AD95D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16" y="2546393"/>
            <a:ext cx="2691979" cy="2018985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7879080" y="2564203"/>
            <a:ext cx="2819400" cy="2098584"/>
            <a:chOff x="5090160" y="2645758"/>
            <a:chExt cx="2346960" cy="1761998"/>
          </a:xfrm>
        </p:grpSpPr>
        <p:sp>
          <p:nvSpPr>
            <p:cNvPr id="3" name="圓角矩形 2"/>
            <p:cNvSpPr/>
            <p:nvPr/>
          </p:nvSpPr>
          <p:spPr>
            <a:xfrm>
              <a:off x="5638800" y="3105188"/>
              <a:ext cx="1264920" cy="883920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</a:rPr>
                <a:t>FPGA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7086600" y="3185160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7086600" y="3409988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7086600" y="3642360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7086600" y="3897668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5090160" y="3166148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5090160" y="3390976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>
              <a:off x="5090160" y="3623348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>
              <a:off x="5090160" y="3878656"/>
              <a:ext cx="350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flipV="1">
              <a:off x="5835412" y="264575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V="1">
              <a:off x="6124972" y="264575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 flipV="1">
              <a:off x="6414532" y="264575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 flipV="1">
              <a:off x="6704092" y="264575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 flipV="1">
              <a:off x="5835412" y="415451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>
            <a:xfrm flipV="1">
              <a:off x="6124972" y="415451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 flipV="1">
              <a:off x="6414532" y="415451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V="1">
              <a:off x="6704092" y="4154518"/>
              <a:ext cx="1508" cy="2532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向右箭號 9"/>
          <p:cNvSpPr/>
          <p:nvPr/>
        </p:nvSpPr>
        <p:spPr>
          <a:xfrm>
            <a:off x="5254142" y="2941621"/>
            <a:ext cx="1778568" cy="141356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tx1"/>
                </a:solidFill>
              </a:rPr>
              <a:t>HLS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19350" y="6379124"/>
            <a:ext cx="5372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National Tsing Hua University,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HsinChu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, Taiwan</a:t>
            </a:r>
            <a:endParaRPr lang="zh-TW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0" y="6365198"/>
            <a:ext cx="5372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Chia-Wei Chang,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Zi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-Qi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Zhong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and Jing-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Jia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Liou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636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7" y="0"/>
            <a:ext cx="1411474" cy="141147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endParaRPr lang="en-US"/>
          </a:p>
        </p:txBody>
      </p:sp>
      <p:pic>
        <p:nvPicPr>
          <p:cNvPr id="6" name="Grafik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" y="0"/>
            <a:ext cx="12192314" cy="685835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9" name="Rechteck 168"/>
          <p:cNvSpPr/>
          <p:nvPr>
            <p:custDataLst>
              <p:tags r:id="rId4"/>
            </p:custDataLst>
          </p:nvPr>
        </p:nvSpPr>
        <p:spPr>
          <a:xfrm>
            <a:off x="197" y="2229855"/>
            <a:ext cx="12191608" cy="3743643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defTabSz="1016264">
              <a:tabLst>
                <a:tab pos="1397363" algn="ctr"/>
                <a:tab pos="4791968" algn="ctr"/>
                <a:tab pos="9377508" algn="ctr"/>
              </a:tabLst>
            </a:pPr>
            <a:r>
              <a:rPr lang="en-US" sz="2001" kern="0" dirty="0">
                <a:solidFill>
                  <a:schemeClr val="bg1"/>
                </a:solidFill>
                <a:latin typeface="Bosch Office Sans"/>
              </a:rPr>
              <a:t>	Semantic Segmentation	Accelerator Design	Data Representation</a:t>
            </a:r>
          </a:p>
        </p:txBody>
      </p:sp>
      <p:pic>
        <p:nvPicPr>
          <p:cNvPr id="4" name="Grafik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40" y="0"/>
            <a:ext cx="143970" cy="685835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288137" y="287940"/>
            <a:ext cx="10972800" cy="5784221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1016264">
              <a:lnSpc>
                <a:spcPct val="89000"/>
              </a:lnSpc>
            </a:pPr>
            <a:r>
              <a:rPr lang="en-US" sz="3556" b="1" kern="0" dirty="0">
                <a:solidFill>
                  <a:prstClr val="white"/>
                </a:solidFill>
                <a:ea typeface="+mn-ea"/>
                <a:cs typeface="+mn-cs"/>
              </a:rPr>
              <a:t>Efficient Acceleration of CNNs for</a:t>
            </a:r>
            <a:br>
              <a:rPr lang="en-US" sz="3556" b="1" kern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3556" b="1" kern="0" dirty="0">
                <a:solidFill>
                  <a:prstClr val="white"/>
                </a:solidFill>
                <a:ea typeface="+mn-ea"/>
                <a:cs typeface="+mn-cs"/>
              </a:rPr>
              <a:t>Semantic Segmentation on FPGAs</a:t>
            </a:r>
            <a:br>
              <a:rPr lang="en-US" sz="3556" b="1" kern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1556" u="sng" kern="0">
                <a:solidFill>
                  <a:prstClr val="white"/>
                </a:solidFill>
                <a:ea typeface="+mn-ea"/>
                <a:cs typeface="+mn-cs"/>
              </a:rPr>
              <a:t>Sebastian Vogel</a:t>
            </a:r>
            <a:r>
              <a:rPr lang="en-US" sz="1556" kern="0" baseline="30000">
                <a:solidFill>
                  <a:prstClr val="white"/>
                </a:solidFill>
                <a:ea typeface="+mn-ea"/>
                <a:cs typeface="+mn-cs"/>
              </a:rPr>
              <a:t>(1,2)</a:t>
            </a:r>
            <a:r>
              <a:rPr lang="en-US" sz="1556" kern="0">
                <a:solidFill>
                  <a:prstClr val="white"/>
                </a:solidFill>
                <a:ea typeface="+mn-ea"/>
                <a:cs typeface="+mn-cs"/>
              </a:rPr>
              <a:t>, </a:t>
            </a:r>
            <a:r>
              <a:rPr lang="en-US" sz="1556" kern="0" dirty="0">
                <a:solidFill>
                  <a:prstClr val="white"/>
                </a:solidFill>
                <a:ea typeface="+mn-ea"/>
                <a:cs typeface="+mn-cs"/>
              </a:rPr>
              <a:t>Jannik Springer</a:t>
            </a:r>
            <a:r>
              <a:rPr lang="en-US" sz="1556" kern="0" baseline="30000" dirty="0">
                <a:solidFill>
                  <a:prstClr val="white"/>
                </a:solidFill>
                <a:ea typeface="+mn-ea"/>
                <a:cs typeface="+mn-cs"/>
              </a:rPr>
              <a:t>(1,2)</a:t>
            </a:r>
            <a:r>
              <a:rPr lang="en-US" sz="1556" kern="0" dirty="0">
                <a:solidFill>
                  <a:prstClr val="white"/>
                </a:solidFill>
                <a:ea typeface="+mn-ea"/>
                <a:cs typeface="+mn-cs"/>
              </a:rPr>
              <a:t>, Andre Guntoro</a:t>
            </a:r>
            <a:r>
              <a:rPr lang="en-US" sz="1556" kern="0" baseline="30000" dirty="0">
                <a:solidFill>
                  <a:prstClr val="white"/>
                </a:solidFill>
                <a:ea typeface="+mn-ea"/>
                <a:cs typeface="+mn-cs"/>
              </a:rPr>
              <a:t>(1)</a:t>
            </a:r>
            <a:r>
              <a:rPr lang="en-US" sz="1556" kern="0" dirty="0">
                <a:solidFill>
                  <a:prstClr val="white"/>
                </a:solidFill>
                <a:ea typeface="+mn-ea"/>
                <a:cs typeface="+mn-cs"/>
              </a:rPr>
              <a:t>, Gerd Ascheid</a:t>
            </a:r>
            <a:r>
              <a:rPr lang="en-US" sz="1556" kern="0" baseline="30000" dirty="0">
                <a:solidFill>
                  <a:prstClr val="white"/>
                </a:solidFill>
                <a:ea typeface="+mn-ea"/>
                <a:cs typeface="+mn-cs"/>
              </a:rPr>
              <a:t>(2)</a:t>
            </a:r>
            <a:br>
              <a:rPr lang="en-US" sz="1556" kern="0" baseline="300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1556" kern="0" dirty="0">
                <a:solidFill>
                  <a:prstClr val="white"/>
                </a:solidFill>
                <a:ea typeface="+mn-ea"/>
                <a:cs typeface="+mn-cs"/>
              </a:rPr>
              <a:t>sebastian.vogel@de.bosch.com</a:t>
            </a:r>
            <a:br>
              <a:rPr lang="en-US" sz="1556" kern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1556" kern="0" baseline="30000" dirty="0">
                <a:solidFill>
                  <a:prstClr val="white"/>
                </a:solidFill>
                <a:ea typeface="+mn-ea"/>
                <a:cs typeface="+mn-cs"/>
              </a:rPr>
              <a:t>(1) </a:t>
            </a:r>
            <a:r>
              <a:rPr lang="de-DE" sz="1556" kern="0" dirty="0">
                <a:solidFill>
                  <a:prstClr val="white"/>
                </a:solidFill>
                <a:ea typeface="+mn-ea"/>
                <a:cs typeface="+mn-cs"/>
              </a:rPr>
              <a:t>Robert Bosch GmbH, Renningen, Germany</a:t>
            </a:r>
            <a:br>
              <a:rPr lang="de-DE" sz="1556" kern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1556" kern="0" baseline="30000" dirty="0">
                <a:solidFill>
                  <a:prstClr val="white"/>
                </a:solidFill>
                <a:ea typeface="+mn-ea"/>
                <a:cs typeface="+mn-cs"/>
              </a:rPr>
              <a:t>(2) </a:t>
            </a:r>
            <a:r>
              <a:rPr lang="de-DE" sz="1556" kern="0" dirty="0">
                <a:solidFill>
                  <a:prstClr val="white"/>
                </a:solidFill>
                <a:ea typeface="+mn-ea"/>
                <a:cs typeface="+mn-cs"/>
              </a:rPr>
              <a:t>RWTH Aachen University, Aachen, Germany</a:t>
            </a:r>
            <a:br>
              <a:rPr lang="en-US" sz="1556" kern="0" baseline="300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sz="4001" kern="0" baseline="300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64" y="6073573"/>
            <a:ext cx="1216691" cy="639398"/>
          </a:xfrm>
          <a:prstGeom prst="rect">
            <a:avLst/>
          </a:prstGeom>
        </p:spPr>
      </p:pic>
      <p:grpSp>
        <p:nvGrpSpPr>
          <p:cNvPr id="166" name="Gruppieren 165"/>
          <p:cNvGrpSpPr/>
          <p:nvPr/>
        </p:nvGrpSpPr>
        <p:grpSpPr>
          <a:xfrm>
            <a:off x="423362" y="2736975"/>
            <a:ext cx="2136397" cy="3085109"/>
            <a:chOff x="613904" y="2272129"/>
            <a:chExt cx="2205179" cy="3184434"/>
          </a:xfrm>
        </p:grpSpPr>
        <p:pic>
          <p:nvPicPr>
            <p:cNvPr id="13" name="Grafik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8" y="4354047"/>
              <a:ext cx="2205030" cy="1102516"/>
            </a:xfrm>
            <a:prstGeom prst="rect">
              <a:avLst/>
            </a:prstGeom>
            <a:solidFill>
              <a:schemeClr val="bg2">
                <a:lumMod val="50000"/>
                <a:alpha val="7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pic>
        <p:pic>
          <p:nvPicPr>
            <p:cNvPr id="14" name="Grafik 1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04" y="2272129"/>
              <a:ext cx="2205179" cy="1102590"/>
            </a:xfrm>
            <a:prstGeom prst="rect">
              <a:avLst/>
            </a:prstGeom>
            <a:solidFill>
              <a:schemeClr val="bg2">
                <a:lumMod val="50000"/>
                <a:alpha val="7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pic>
        <p:grpSp>
          <p:nvGrpSpPr>
            <p:cNvPr id="165" name="Gruppieren 164"/>
            <p:cNvGrpSpPr/>
            <p:nvPr/>
          </p:nvGrpSpPr>
          <p:grpSpPr>
            <a:xfrm>
              <a:off x="1279936" y="3362106"/>
              <a:ext cx="873114" cy="1004553"/>
              <a:chOff x="1438183" y="3371236"/>
              <a:chExt cx="873114" cy="1004553"/>
            </a:xfrm>
          </p:grpSpPr>
          <p:pic>
            <p:nvPicPr>
              <p:cNvPr id="15" name="Grafik 14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 rotWithShape="1"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E78C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520"/>
              <a:stretch/>
            </p:blipFill>
            <p:spPr>
              <a:xfrm rot="5400000">
                <a:off x="1219991" y="3589428"/>
                <a:ext cx="1004553" cy="568170"/>
              </a:xfrm>
              <a:prstGeom prst="rect">
                <a:avLst/>
              </a:prstGeom>
              <a:noFill/>
            </p:spPr>
          </p:pic>
          <p:pic>
            <p:nvPicPr>
              <p:cNvPr id="164" name="Grafik 163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 rotWithShape="1"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E78C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520"/>
              <a:stretch/>
            </p:blipFill>
            <p:spPr>
              <a:xfrm rot="5400000">
                <a:off x="1524935" y="3589428"/>
                <a:ext cx="1004553" cy="56817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48" name="Grafik 147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4"/>
          <a:srcRect l="-94" t="-1636" r="-1636" b="-94"/>
          <a:stretch/>
        </p:blipFill>
        <p:spPr>
          <a:xfrm>
            <a:off x="3474531" y="2736976"/>
            <a:ext cx="2791136" cy="279707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67" name="Gruppieren 166"/>
          <p:cNvGrpSpPr/>
          <p:nvPr/>
        </p:nvGrpSpPr>
        <p:grpSpPr>
          <a:xfrm>
            <a:off x="7180440" y="2736975"/>
            <a:ext cx="4588200" cy="2631048"/>
            <a:chOff x="6683900" y="2766068"/>
            <a:chExt cx="4128318" cy="2367334"/>
          </a:xfrm>
        </p:grpSpPr>
        <p:grpSp>
          <p:nvGrpSpPr>
            <p:cNvPr id="163" name="Gruppieren 162"/>
            <p:cNvGrpSpPr/>
            <p:nvPr/>
          </p:nvGrpSpPr>
          <p:grpSpPr>
            <a:xfrm>
              <a:off x="6683900" y="4063973"/>
              <a:ext cx="4103683" cy="1069429"/>
              <a:chOff x="6683900" y="4063973"/>
              <a:chExt cx="4103683" cy="1069429"/>
            </a:xfrm>
          </p:grpSpPr>
          <p:pic>
            <p:nvPicPr>
              <p:cNvPr id="150" name="Grafik 14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 rotWithShape="1">
              <a:blip r:embed="rId25"/>
              <a:srcRect t="10837"/>
              <a:stretch/>
            </p:blipFill>
            <p:spPr>
              <a:xfrm>
                <a:off x="6683900" y="4247314"/>
                <a:ext cx="4103683" cy="88608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1" name="Gruppieren 150"/>
              <p:cNvGrpSpPr/>
              <p:nvPr/>
            </p:nvGrpSpPr>
            <p:grpSpPr>
              <a:xfrm>
                <a:off x="6683900" y="4063973"/>
                <a:ext cx="4103683" cy="197224"/>
                <a:chOff x="19958450" y="14292540"/>
                <a:chExt cx="8856000" cy="425621"/>
              </a:xfrm>
            </p:grpSpPr>
            <p:sp>
              <p:nvSpPr>
                <p:cNvPr id="152" name="Rechteck 151"/>
                <p:cNvSpPr/>
                <p:nvPr/>
              </p:nvSpPr>
              <p:spPr>
                <a:xfrm>
                  <a:off x="19958450" y="14292540"/>
                  <a:ext cx="8856000" cy="4256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dirty="0">
                    <a:solidFill>
                      <a:schemeClr val="tx1"/>
                    </a:solidFill>
                    <a:latin typeface="Bosch Office Sans" pitchFamily="2" charset="0"/>
                  </a:endParaRPr>
                </a:p>
              </p:txBody>
            </p:sp>
            <p:sp>
              <p:nvSpPr>
                <p:cNvPr id="153" name="Rechteck 152"/>
                <p:cNvSpPr/>
                <p:nvPr/>
              </p:nvSpPr>
              <p:spPr>
                <a:xfrm>
                  <a:off x="20571319" y="14292541"/>
                  <a:ext cx="8198643" cy="3960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34" dirty="0">
                      <a:solidFill>
                        <a:schemeClr val="tx1"/>
                      </a:solidFill>
                      <a:latin typeface="Bosch Office Sans" pitchFamily="2" charset="0"/>
                    </a:rPr>
                    <a:t>Weights of Layer Conv3_1</a:t>
                  </a:r>
                </a:p>
              </p:txBody>
            </p:sp>
          </p:grpSp>
        </p:grpSp>
        <p:grpSp>
          <p:nvGrpSpPr>
            <p:cNvPr id="162" name="Gruppieren 161"/>
            <p:cNvGrpSpPr/>
            <p:nvPr/>
          </p:nvGrpSpPr>
          <p:grpSpPr>
            <a:xfrm>
              <a:off x="6709108" y="2766068"/>
              <a:ext cx="4103110" cy="1098278"/>
              <a:chOff x="3162480" y="1816743"/>
              <a:chExt cx="7649738" cy="2047603"/>
            </a:xfrm>
          </p:grpSpPr>
          <p:sp>
            <p:nvSpPr>
              <p:cNvPr id="161" name="Rechteck 160"/>
              <p:cNvSpPr/>
              <p:nvPr>
                <p:custDataLst>
                  <p:tags r:id="rId9"/>
                </p:custDataLst>
              </p:nvPr>
            </p:nvSpPr>
            <p:spPr>
              <a:xfrm>
                <a:off x="3162480" y="1816743"/>
                <a:ext cx="2608005" cy="367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dirty="0">
                  <a:solidFill>
                    <a:schemeClr val="tx1"/>
                  </a:solidFill>
                  <a:latin typeface="Bosch Office Sans" pitchFamily="2" charset="0"/>
                </a:endParaRPr>
              </a:p>
            </p:txBody>
          </p:sp>
          <p:grpSp>
            <p:nvGrpSpPr>
              <p:cNvPr id="156" name="Gruppieren 155"/>
              <p:cNvGrpSpPr/>
              <p:nvPr/>
            </p:nvGrpSpPr>
            <p:grpSpPr>
              <a:xfrm>
                <a:off x="3162480" y="1816743"/>
                <a:ext cx="7649738" cy="2047603"/>
                <a:chOff x="19926850" y="12329500"/>
                <a:chExt cx="8854761" cy="2370151"/>
              </a:xfrm>
            </p:grpSpPr>
            <p:pic>
              <p:nvPicPr>
                <p:cNvPr id="158" name="Grafik 157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 rotWithShape="1"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765" b="9620"/>
                <a:stretch/>
              </p:blipFill>
              <p:spPr>
                <a:xfrm>
                  <a:off x="19926850" y="12647966"/>
                  <a:ext cx="8854761" cy="20516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9" name="Rechteck 158"/>
                <p:cNvSpPr/>
                <p:nvPr/>
              </p:nvSpPr>
              <p:spPr>
                <a:xfrm>
                  <a:off x="20529803" y="12329500"/>
                  <a:ext cx="8251806" cy="4256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dirty="0">
                    <a:solidFill>
                      <a:schemeClr val="tx1"/>
                    </a:solidFill>
                    <a:latin typeface="Bosch Office Sans" pitchFamily="2" charset="0"/>
                  </a:endParaRPr>
                </a:p>
              </p:txBody>
            </p:sp>
            <p:sp>
              <p:nvSpPr>
                <p:cNvPr id="160" name="Rechteck 159"/>
                <p:cNvSpPr/>
                <p:nvPr/>
              </p:nvSpPr>
              <p:spPr>
                <a:xfrm>
                  <a:off x="20529803" y="12329501"/>
                  <a:ext cx="8198643" cy="3960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34" dirty="0">
                      <a:solidFill>
                        <a:schemeClr val="tx1"/>
                      </a:solidFill>
                      <a:latin typeface="Bosch Office Sans" pitchFamily="2" charset="0"/>
                    </a:rPr>
                    <a:t>Weights of Layer Conv4_2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045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47537E-57B9-4848-B52B-37E3B134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02" y="0"/>
            <a:ext cx="6557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0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7957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o-RO" sz="3600" b="1" dirty="0">
                <a:latin typeface="+mn-lt"/>
              </a:rPr>
              <a:t>Storage Mirroring for Bare-Metal Systems on FPGA Devices</a:t>
            </a:r>
            <a:br>
              <a:rPr lang="en-US" sz="3600" b="1" dirty="0">
                <a:latin typeface="+mn-lt"/>
              </a:rPr>
            </a:br>
            <a:r>
              <a:rPr lang="es-ES" sz="2700" dirty="0">
                <a:latin typeface="+mn-lt"/>
              </a:rPr>
              <a:t>Dan Cristian </a:t>
            </a:r>
            <a:r>
              <a:rPr lang="es-ES" sz="2700" dirty="0" err="1">
                <a:latin typeface="+mn-lt"/>
              </a:rPr>
              <a:t>Turicu</a:t>
            </a:r>
            <a:r>
              <a:rPr lang="es-ES" sz="2700" dirty="0">
                <a:latin typeface="+mn-lt"/>
              </a:rPr>
              <a:t>, </a:t>
            </a:r>
            <a:r>
              <a:rPr lang="es-ES" sz="2700" dirty="0" err="1">
                <a:latin typeface="+mn-lt"/>
              </a:rPr>
              <a:t>Octavian</a:t>
            </a:r>
            <a:r>
              <a:rPr lang="es-ES" sz="2700" dirty="0">
                <a:latin typeface="+mn-lt"/>
              </a:rPr>
              <a:t> </a:t>
            </a:r>
            <a:r>
              <a:rPr lang="es-ES" sz="2700" dirty="0" err="1">
                <a:latin typeface="+mn-lt"/>
              </a:rPr>
              <a:t>Creț</a:t>
            </a:r>
            <a:r>
              <a:rPr lang="es-ES" sz="2700" dirty="0">
                <a:latin typeface="+mn-lt"/>
              </a:rPr>
              <a:t>, Lucia </a:t>
            </a:r>
            <a:r>
              <a:rPr lang="es-ES" sz="2700" dirty="0" err="1">
                <a:latin typeface="+mn-lt"/>
              </a:rPr>
              <a:t>Văcariu</a:t>
            </a:r>
            <a:endParaRPr lang="ro-RO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mirroring technique for bare-metal malware analysis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Integration in commodity computer systems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Instantaneous restoration of the analysis system storage device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Retrieval of the modified files based on changed physical sectors</a:t>
            </a:r>
          </a:p>
          <a:p>
            <a:endParaRPr lang="en-US" dirty="0"/>
          </a:p>
          <a:p>
            <a:endParaRPr lang="en-US" dirty="0"/>
          </a:p>
          <a:p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706" y="4377378"/>
            <a:ext cx="6986588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8206F-3B2F-4F76-AFC5-E75AE7E4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31" y="0"/>
            <a:ext cx="9155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5779" y="105613"/>
            <a:ext cx="11248788" cy="377255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XFER: A Novel Design to Achieve Super-Linear Performance on Multiple FPGAs for Real-Time AI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" y="4866096"/>
            <a:ext cx="3883152" cy="151170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43324" y="3274865"/>
            <a:ext cx="2339543" cy="1280271"/>
            <a:chOff x="716183" y="3738991"/>
            <a:chExt cx="2339543" cy="1280271"/>
          </a:xfrm>
        </p:grpSpPr>
        <p:pic>
          <p:nvPicPr>
            <p:cNvPr id="10" name="图片 9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83" y="3738991"/>
              <a:ext cx="2339543" cy="128027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 bwMode="auto">
            <a:xfrm>
              <a:off x="1045200" y="4719165"/>
              <a:ext cx="381600" cy="3000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72042" y="30626"/>
            <a:ext cx="11931535" cy="517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600" dirty="0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67787" y="4446782"/>
            <a:ext cx="2890616" cy="324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One Kind of Partition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67787" y="6368175"/>
            <a:ext cx="3111732" cy="324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Corresponding XFER Design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29" y="764255"/>
            <a:ext cx="3883152" cy="2061365"/>
          </a:xfrm>
          <a:prstGeom prst="rect">
            <a:avLst/>
          </a:prstGeom>
        </p:spPr>
      </p:pic>
      <p:sp>
        <p:nvSpPr>
          <p:cNvPr id="27" name="标题 1"/>
          <p:cNvSpPr txBox="1">
            <a:spLocks/>
          </p:cNvSpPr>
          <p:nvPr/>
        </p:nvSpPr>
        <p:spPr>
          <a:xfrm>
            <a:off x="166139" y="2892267"/>
            <a:ext cx="4115028" cy="495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FPGA-based CNN performance modeling </a:t>
            </a:r>
            <a:b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bottleneck detection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60994" y="576306"/>
            <a:ext cx="7164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Author List: </a:t>
            </a:r>
            <a:r>
              <a:rPr lang="en-US" altLang="zh-CN" dirty="0"/>
              <a:t>Weiwen Jiang, Xinyi Zhang, Edwin </a:t>
            </a:r>
            <a:r>
              <a:rPr lang="en-US" altLang="zh-CN" dirty="0" err="1"/>
              <a:t>Sha</a:t>
            </a:r>
            <a:r>
              <a:rPr lang="en-US" altLang="zh-CN" dirty="0"/>
              <a:t>, </a:t>
            </a:r>
            <a:r>
              <a:rPr lang="en-US" altLang="zh-CN" dirty="0" err="1"/>
              <a:t>Qingfeng</a:t>
            </a:r>
            <a:r>
              <a:rPr lang="en-US" altLang="zh-CN" dirty="0"/>
              <a:t> </a:t>
            </a:r>
            <a:r>
              <a:rPr lang="en-US" altLang="zh-CN" dirty="0" err="1"/>
              <a:t>Zhuge</a:t>
            </a:r>
            <a:r>
              <a:rPr lang="en-US" altLang="zh-CN" dirty="0"/>
              <a:t>,</a:t>
            </a:r>
          </a:p>
          <a:p>
            <a:r>
              <a:rPr lang="en-US" altLang="zh-CN" dirty="0"/>
              <a:t>Lei Yang, </a:t>
            </a:r>
            <a:r>
              <a:rPr lang="en-US" altLang="zh-CN" dirty="0" err="1"/>
              <a:t>Yiyu</a:t>
            </a:r>
            <a:r>
              <a:rPr lang="en-US" altLang="zh-CN" dirty="0"/>
              <a:t> Shi, </a:t>
            </a:r>
            <a:r>
              <a:rPr lang="en-US" altLang="zh-CN" dirty="0" err="1"/>
              <a:t>Jingtong</a:t>
            </a:r>
            <a:r>
              <a:rPr lang="en-US" altLang="zh-CN" dirty="0"/>
              <a:t> Hu</a:t>
            </a:r>
          </a:p>
          <a:p>
            <a:endParaRPr lang="en-US" altLang="zh-CN" dirty="0"/>
          </a:p>
          <a:p>
            <a:r>
              <a:rPr lang="en-US" altLang="zh-CN" b="1" dirty="0"/>
              <a:t>Author Bio: </a:t>
            </a:r>
            <a:r>
              <a:rPr lang="en-US" altLang="zh-CN" dirty="0"/>
              <a:t>Weiwen Jiang is a fifth-year Ph.D. in Chongqing University,</a:t>
            </a:r>
          </a:p>
          <a:p>
            <a:r>
              <a:rPr lang="en-US" altLang="zh-CN" dirty="0"/>
              <a:t>China; concurrently, he is a research scholar at University of Pittsburgh. His current research interests include hardware-software co-design, neural networks, and optimization algorithms.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460994" y="2673320"/>
            <a:ext cx="75638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altLang="zh-CN" sz="2000" b="1" dirty="0"/>
              <a:t>What we do?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Design a system-level model to accurately estimate timing performance for FPGA-based CNNs, which can be used to detect performance bottleneck.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Explore different kinds of partitions to exploit model-parallelisms in CNN layers.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Propose a novel XFER design to balance communication on DRAM bus and inter-FPGA links to resolve the performance bottleneck.</a:t>
            </a:r>
          </a:p>
          <a:p>
            <a:pPr algn="just">
              <a:spcAft>
                <a:spcPts val="1800"/>
              </a:spcAft>
            </a:pPr>
            <a:r>
              <a:rPr lang="en-US" altLang="zh-CN" sz="2000" b="1" dirty="0"/>
              <a:t>Finally, we can achieve super-linear speedup on multiple FPGAs.</a:t>
            </a:r>
          </a:p>
        </p:txBody>
      </p:sp>
    </p:spTree>
    <p:extLst>
      <p:ext uri="{BB962C8B-B14F-4D97-AF65-F5344CB8AC3E}">
        <p14:creationId xmlns:p14="http://schemas.microsoft.com/office/powerpoint/2010/main" val="4534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D2A6-BC91-4B5C-B2F7-7A9E094C1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166" y="1699022"/>
            <a:ext cx="8961834" cy="1790700"/>
          </a:xfrm>
        </p:spPr>
        <p:txBody>
          <a:bodyPr>
            <a:noAutofit/>
          </a:bodyPr>
          <a:lstStyle/>
          <a:p>
            <a:r>
              <a:rPr lang="en-US" sz="4400" dirty="0"/>
              <a:t>An Energy-Efficient FPGA Implementation of an LSTM Network Using Approximate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5B2B3-EC95-4E95-9110-E74CEEA50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568" y="4120543"/>
            <a:ext cx="10069115" cy="1241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Elham Azari, Aykut Dengi, Sarma Vrudhula</a:t>
            </a:r>
          </a:p>
          <a:p>
            <a:r>
              <a:rPr lang="en-US" dirty="0"/>
              <a:t>School of Computing, Informatics, and Decision Systems Engineering</a:t>
            </a:r>
          </a:p>
          <a:p>
            <a:r>
              <a:rPr lang="en-US" dirty="0"/>
              <a:t> Arizona State University, Tempe, AZ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4099" y="3751732"/>
            <a:ext cx="7258050" cy="3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701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BDEEB-9D05-4752-849A-82DBD2E2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83" y="0"/>
            <a:ext cx="5197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48509"/>
            <a:ext cx="11017224" cy="941387"/>
          </a:xfrm>
        </p:spPr>
        <p:txBody>
          <a:bodyPr/>
          <a:lstStyle/>
          <a:p>
            <a:pPr algn="ctr"/>
            <a:r>
              <a:rPr lang="en-US" sz="3200" dirty="0"/>
              <a:t>Maverick: A Stand-alone CAD Flow for Xilinx 7-Series FPGAs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95774"/>
            <a:ext cx="11017224" cy="823859"/>
          </a:xfrm>
        </p:spPr>
        <p:txBody>
          <a:bodyPr/>
          <a:lstStyle/>
          <a:p>
            <a:r>
              <a:rPr lang="en-US" sz="2000" dirty="0"/>
              <a:t>Maverick: Stand-alone CAD flow for compiling Verilog to partial bitstreams</a:t>
            </a:r>
          </a:p>
          <a:p>
            <a:pPr lvl="1"/>
            <a:r>
              <a:rPr lang="en-US" sz="1800" dirty="0"/>
              <a:t>Combines open-source tools (Yosys, RapidSmith2, &amp; Project X-Ray)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9376" y="604286"/>
            <a:ext cx="11017224" cy="27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926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560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defRPr>
            </a:lvl2pPr>
            <a:lvl3pPr marL="813816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 panose="020B0604020202020204" pitchFamily="34" charset="0"/>
              <a:buChar char="•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3pPr>
            <a:lvl4pPr marL="100584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  <a:defRPr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4pPr>
            <a:lvl5pPr marL="118872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0292" indent="0" algn="ctr">
              <a:buNone/>
            </a:pPr>
            <a:r>
              <a:rPr lang="en-US" sz="1600" kern="0" dirty="0"/>
              <a:t>Dallon Glick, Jesse </a:t>
            </a:r>
            <a:r>
              <a:rPr lang="en-US" sz="1600" kern="0" dirty="0" err="1"/>
              <a:t>Grigg</a:t>
            </a:r>
            <a:r>
              <a:rPr lang="en-US" sz="1600" kern="0" dirty="0"/>
              <a:t>, Brent Nelson, Michael </a:t>
            </a:r>
            <a:r>
              <a:rPr lang="en-US" sz="1600" kern="0" dirty="0" err="1"/>
              <a:t>Wirthlin</a:t>
            </a:r>
            <a:endParaRPr lang="en-US" sz="1600" kern="0" dirty="0"/>
          </a:p>
        </p:txBody>
      </p:sp>
      <p:pic>
        <p:nvPicPr>
          <p:cNvPr id="106" name="Picture 4" descr="Image result for pynq">
            <a:extLst>
              <a:ext uri="{FF2B5EF4-FFF2-40B4-BE49-F238E27FC236}">
                <a16:creationId xmlns:a16="http://schemas.microsoft.com/office/drawing/2014/main" id="{FC0A75E5-EF44-40BD-8E0D-C47A681F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722114"/>
            <a:ext cx="1671738" cy="13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F3669D8-F7B0-A147-8467-FD5723F3011C}"/>
              </a:ext>
            </a:extLst>
          </p:cNvPr>
          <p:cNvCxnSpPr>
            <a:cxnSpLocks/>
          </p:cNvCxnSpPr>
          <p:nvPr/>
        </p:nvCxnSpPr>
        <p:spPr bwMode="auto">
          <a:xfrm>
            <a:off x="2278412" y="2529943"/>
            <a:ext cx="365760" cy="254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84" name="Group 183"/>
          <p:cNvGrpSpPr/>
          <p:nvPr/>
        </p:nvGrpSpPr>
        <p:grpSpPr>
          <a:xfrm>
            <a:off x="4552145" y="2103614"/>
            <a:ext cx="1441836" cy="839811"/>
            <a:chOff x="4658139" y="2620113"/>
            <a:chExt cx="1441836" cy="839811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B02CAED-BE5D-F34F-A5DF-BB2111DD59F4}"/>
                </a:ext>
              </a:extLst>
            </p:cNvPr>
            <p:cNvSpPr/>
            <p:nvPr/>
          </p:nvSpPr>
          <p:spPr bwMode="auto">
            <a:xfrm>
              <a:off x="4658141" y="2620113"/>
              <a:ext cx="1441833" cy="797198"/>
            </a:xfrm>
            <a:prstGeom prst="rect">
              <a:avLst/>
            </a:prstGeom>
            <a:noFill/>
            <a:ln w="9525" cap="flat" cmpd="sng" algn="ctr">
              <a:solidFill>
                <a:srgbClr val="2B3E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902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prstClr val="black"/>
                  </a:solidFill>
                  <a:latin typeface="+mn-lt"/>
                </a:rPr>
                <a:t>Pack, Place</a:t>
              </a:r>
            </a:p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9A37F59-5B9F-AF4E-9F94-17DD85E2702D}"/>
                </a:ext>
              </a:extLst>
            </p:cNvPr>
            <p:cNvSpPr txBox="1"/>
            <p:nvPr/>
          </p:nvSpPr>
          <p:spPr>
            <a:xfrm>
              <a:off x="4658139" y="3121370"/>
              <a:ext cx="1441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RapidSmith2</a:t>
              </a:r>
              <a:r>
                <a:rPr lang="en-US" sz="1600" kern="0" baseline="30000" dirty="0">
                  <a:solidFill>
                    <a:prstClr val="black"/>
                  </a:solidFill>
                  <a:latin typeface="+mn-lt"/>
                  <a:cs typeface="+mn-cs"/>
                </a:rPr>
                <a:t>2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426659" y="2103614"/>
            <a:ext cx="1441836" cy="855200"/>
            <a:chOff x="4867580" y="4253293"/>
            <a:chExt cx="1441836" cy="855200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B02CAED-BE5D-F34F-A5DF-BB2111DD59F4}"/>
                </a:ext>
              </a:extLst>
            </p:cNvPr>
            <p:cNvSpPr/>
            <p:nvPr/>
          </p:nvSpPr>
          <p:spPr bwMode="auto">
            <a:xfrm>
              <a:off x="4867582" y="4253293"/>
              <a:ext cx="1441833" cy="797198"/>
            </a:xfrm>
            <a:prstGeom prst="rect">
              <a:avLst/>
            </a:prstGeom>
            <a:noFill/>
            <a:ln w="9525" cap="flat" cmpd="sng" algn="ctr">
              <a:solidFill>
                <a:srgbClr val="2B3E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902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prstClr val="black"/>
                  </a:solidFill>
                  <a:latin typeface="+mn-lt"/>
                </a:rPr>
                <a:t>Route</a:t>
              </a:r>
            </a:p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9A37F59-5B9F-AF4E-9F94-17DD85E2702D}"/>
                </a:ext>
              </a:extLst>
            </p:cNvPr>
            <p:cNvSpPr txBox="1"/>
            <p:nvPr/>
          </p:nvSpPr>
          <p:spPr>
            <a:xfrm>
              <a:off x="4867580" y="4754550"/>
              <a:ext cx="14418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RapidSmith2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8301173" y="2103614"/>
            <a:ext cx="1441836" cy="855200"/>
            <a:chOff x="6878323" y="4276259"/>
            <a:chExt cx="1441836" cy="85520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B02CAED-BE5D-F34F-A5DF-BB2111DD59F4}"/>
                </a:ext>
              </a:extLst>
            </p:cNvPr>
            <p:cNvSpPr/>
            <p:nvPr/>
          </p:nvSpPr>
          <p:spPr bwMode="auto">
            <a:xfrm>
              <a:off x="6878325" y="4276259"/>
              <a:ext cx="1441833" cy="797198"/>
            </a:xfrm>
            <a:prstGeom prst="rect">
              <a:avLst/>
            </a:prstGeom>
            <a:noFill/>
            <a:ln w="9525" cap="flat" cmpd="sng" algn="ctr">
              <a:solidFill>
                <a:srgbClr val="2B3E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902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 err="1">
                  <a:solidFill>
                    <a:prstClr val="black"/>
                  </a:solidFill>
                  <a:latin typeface="+mn-lt"/>
                </a:rPr>
                <a:t>Bitgen</a:t>
              </a:r>
              <a:endParaRPr lang="en-US" b="1" kern="0" dirty="0">
                <a:solidFill>
                  <a:prstClr val="black"/>
                </a:solidFill>
                <a:latin typeface="+mn-lt"/>
              </a:endParaRPr>
            </a:p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9A37F59-5B9F-AF4E-9F94-17DD85E2702D}"/>
                </a:ext>
              </a:extLst>
            </p:cNvPr>
            <p:cNvSpPr txBox="1"/>
            <p:nvPr/>
          </p:nvSpPr>
          <p:spPr>
            <a:xfrm>
              <a:off x="6878323" y="4777516"/>
              <a:ext cx="14418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Prj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. X-Ray</a:t>
              </a:r>
              <a:r>
                <a:rPr lang="en-US" sz="1700" kern="0" baseline="30000" dirty="0">
                  <a:solidFill>
                    <a:prstClr val="black"/>
                  </a:solidFill>
                  <a:latin typeface="+mn-lt"/>
                  <a:cs typeface="+mn-cs"/>
                </a:rPr>
                <a:t>3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</p:grpSp>
      <p:sp>
        <p:nvSpPr>
          <p:cNvPr id="178" name="Flowchart: Document 177"/>
          <p:cNvSpPr/>
          <p:nvPr/>
        </p:nvSpPr>
        <p:spPr bwMode="auto">
          <a:xfrm>
            <a:off x="10175684" y="2344516"/>
            <a:ext cx="636840" cy="380446"/>
          </a:xfrm>
          <a:prstGeom prst="flowChartDocument">
            <a:avLst/>
          </a:prstGeom>
          <a:noFill/>
          <a:ln w="9525" cap="flat" cmpd="sng" algn="ctr">
            <a:solidFill>
              <a:srgbClr val="2B3E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.bit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2677631" y="2103614"/>
            <a:ext cx="1441836" cy="855200"/>
            <a:chOff x="2636050" y="4179684"/>
            <a:chExt cx="1441836" cy="855200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B02CAED-BE5D-F34F-A5DF-BB2111DD59F4}"/>
                </a:ext>
              </a:extLst>
            </p:cNvPr>
            <p:cNvSpPr/>
            <p:nvPr/>
          </p:nvSpPr>
          <p:spPr bwMode="auto">
            <a:xfrm>
              <a:off x="2636052" y="4179684"/>
              <a:ext cx="1441833" cy="797198"/>
            </a:xfrm>
            <a:prstGeom prst="rect">
              <a:avLst/>
            </a:prstGeom>
            <a:noFill/>
            <a:ln w="9525" cap="flat" cmpd="sng" algn="ctr">
              <a:solidFill>
                <a:srgbClr val="2B3E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902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prstClr val="black"/>
                  </a:solidFill>
                  <a:latin typeface="+mn-lt"/>
                </a:rPr>
                <a:t>Synthesis</a:t>
              </a:r>
            </a:p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9A37F59-5B9F-AF4E-9F94-17DD85E2702D}"/>
                </a:ext>
              </a:extLst>
            </p:cNvPr>
            <p:cNvSpPr txBox="1"/>
            <p:nvPr/>
          </p:nvSpPr>
          <p:spPr>
            <a:xfrm>
              <a:off x="2636050" y="4680941"/>
              <a:ext cx="14418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0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Yosys</a:t>
              </a:r>
              <a:r>
                <a: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1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</p:grpSp>
      <p:sp>
        <p:nvSpPr>
          <p:cNvPr id="187" name="Flowchart: Multidocument 10">
            <a:extLst>
              <a:ext uri="{FF2B5EF4-FFF2-40B4-BE49-F238E27FC236}">
                <a16:creationId xmlns:a16="http://schemas.microsoft.com/office/drawing/2014/main" id="{B347439A-6698-6147-A14C-29A9D854A219}"/>
              </a:ext>
            </a:extLst>
          </p:cNvPr>
          <p:cNvSpPr/>
          <p:nvPr/>
        </p:nvSpPr>
        <p:spPr bwMode="auto">
          <a:xfrm>
            <a:off x="1197249" y="2133625"/>
            <a:ext cx="1047704" cy="795178"/>
          </a:xfrm>
          <a:prstGeom prst="flowChartMultidocument">
            <a:avLst/>
          </a:prstGeom>
          <a:noFill/>
          <a:ln w="9525" cap="flat" cmpd="sng" algn="ctr">
            <a:solidFill>
              <a:srgbClr val="1C29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RM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HDL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9F3669D8-F7B0-A147-8467-FD5723F3011C}"/>
              </a:ext>
            </a:extLst>
          </p:cNvPr>
          <p:cNvCxnSpPr>
            <a:cxnSpLocks/>
          </p:cNvCxnSpPr>
          <p:nvPr/>
        </p:nvCxnSpPr>
        <p:spPr bwMode="auto">
          <a:xfrm>
            <a:off x="4152926" y="2529943"/>
            <a:ext cx="365760" cy="254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9F3669D8-F7B0-A147-8467-FD5723F3011C}"/>
              </a:ext>
            </a:extLst>
          </p:cNvPr>
          <p:cNvCxnSpPr>
            <a:cxnSpLocks/>
          </p:cNvCxnSpPr>
          <p:nvPr/>
        </p:nvCxnSpPr>
        <p:spPr bwMode="auto">
          <a:xfrm>
            <a:off x="6027440" y="2529943"/>
            <a:ext cx="365760" cy="254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9F3669D8-F7B0-A147-8467-FD5723F3011C}"/>
              </a:ext>
            </a:extLst>
          </p:cNvPr>
          <p:cNvCxnSpPr>
            <a:cxnSpLocks/>
          </p:cNvCxnSpPr>
          <p:nvPr/>
        </p:nvCxnSpPr>
        <p:spPr bwMode="auto">
          <a:xfrm>
            <a:off x="7901954" y="2529943"/>
            <a:ext cx="365760" cy="254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9F3669D8-F7B0-A147-8467-FD5723F3011C}"/>
              </a:ext>
            </a:extLst>
          </p:cNvPr>
          <p:cNvCxnSpPr>
            <a:cxnSpLocks/>
          </p:cNvCxnSpPr>
          <p:nvPr/>
        </p:nvCxnSpPr>
        <p:spPr bwMode="auto">
          <a:xfrm>
            <a:off x="9776468" y="2529943"/>
            <a:ext cx="365760" cy="254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F2F58DB-0619-4966-A1B0-1F3ECC337552}"/>
              </a:ext>
            </a:extLst>
          </p:cNvPr>
          <p:cNvSpPr/>
          <p:nvPr/>
        </p:nvSpPr>
        <p:spPr bwMode="auto">
          <a:xfrm>
            <a:off x="9700465" y="3633849"/>
            <a:ext cx="1405814" cy="1572009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 w="9525" cap="flat" cmpd="sng" algn="ctr">
            <a:solidFill>
              <a:srgbClr val="2D2E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FPGA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69D9CC91-1F61-4C23-8063-C1F7B04798D0}"/>
              </a:ext>
            </a:extLst>
          </p:cNvPr>
          <p:cNvSpPr/>
          <p:nvPr/>
        </p:nvSpPr>
        <p:spPr bwMode="auto">
          <a:xfrm>
            <a:off x="10208815" y="4051174"/>
            <a:ext cx="396644" cy="1118680"/>
          </a:xfrm>
          <a:prstGeom prst="rect">
            <a:avLst/>
          </a:prstGeom>
          <a:solidFill>
            <a:srgbClr val="CE67FF">
              <a:alpha val="50000"/>
            </a:srgbClr>
          </a:solidFill>
          <a:ln w="9525" cap="flat" cmpd="sng" algn="ctr">
            <a:solidFill>
              <a:srgbClr val="2D2E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D1338E05-91FB-4C4A-BA46-57EACCCC2E9D}"/>
              </a:ext>
            </a:extLst>
          </p:cNvPr>
          <p:cNvSpPr/>
          <p:nvPr/>
        </p:nvSpPr>
        <p:spPr bwMode="auto">
          <a:xfrm>
            <a:off x="11231367" y="3709849"/>
            <a:ext cx="393192" cy="1115568"/>
          </a:xfrm>
          <a:prstGeom prst="rect">
            <a:avLst/>
          </a:prstGeom>
          <a:solidFill>
            <a:srgbClr val="D7DCE2"/>
          </a:solidFill>
          <a:ln w="9525" cap="flat" cmpd="sng" algn="ctr">
            <a:solidFill>
              <a:srgbClr val="2D2E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E3F42F4A-80CB-4E4B-9CE5-7CFAD120393A}"/>
              </a:ext>
            </a:extLst>
          </p:cNvPr>
          <p:cNvSpPr/>
          <p:nvPr/>
        </p:nvSpPr>
        <p:spPr bwMode="auto">
          <a:xfrm>
            <a:off x="11276113" y="3759460"/>
            <a:ext cx="393192" cy="1115568"/>
          </a:xfrm>
          <a:prstGeom prst="rect">
            <a:avLst/>
          </a:prstGeom>
          <a:solidFill>
            <a:srgbClr val="C8D2DE"/>
          </a:solidFill>
          <a:ln w="9525" cap="flat" cmpd="sng" algn="ctr">
            <a:solidFill>
              <a:srgbClr val="2D2E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226CEEF1-C9C7-4DD1-89E0-420EA2F56241}"/>
              </a:ext>
            </a:extLst>
          </p:cNvPr>
          <p:cNvSpPr/>
          <p:nvPr/>
        </p:nvSpPr>
        <p:spPr bwMode="auto">
          <a:xfrm>
            <a:off x="11307792" y="3816055"/>
            <a:ext cx="393192" cy="1115568"/>
          </a:xfrm>
          <a:prstGeom prst="rect">
            <a:avLst/>
          </a:prstGeom>
          <a:solidFill>
            <a:srgbClr val="B9C8DA"/>
          </a:solidFill>
          <a:ln w="9525" cap="flat" cmpd="sng" algn="ctr">
            <a:solidFill>
              <a:srgbClr val="2D2E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905469D3-8AD8-4606-9E47-F79AEA7946E8}"/>
              </a:ext>
            </a:extLst>
          </p:cNvPr>
          <p:cNvSpPr/>
          <p:nvPr/>
        </p:nvSpPr>
        <p:spPr bwMode="auto">
          <a:xfrm>
            <a:off x="11346787" y="3880835"/>
            <a:ext cx="393192" cy="1115568"/>
          </a:xfrm>
          <a:prstGeom prst="rect">
            <a:avLst/>
          </a:prstGeom>
          <a:solidFill>
            <a:srgbClr val="AABED6"/>
          </a:solidFill>
          <a:ln w="9525" cap="flat" cmpd="sng" algn="ctr">
            <a:solidFill>
              <a:srgbClr val="2D2E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2C6CF03C-009B-4E24-B7F4-05937D022295}"/>
              </a:ext>
            </a:extLst>
          </p:cNvPr>
          <p:cNvSpPr/>
          <p:nvPr/>
        </p:nvSpPr>
        <p:spPr bwMode="auto">
          <a:xfrm>
            <a:off x="11382295" y="3941714"/>
            <a:ext cx="393192" cy="1115568"/>
          </a:xfrm>
          <a:prstGeom prst="rect">
            <a:avLst/>
          </a:prstGeom>
          <a:solidFill>
            <a:srgbClr val="9BB4D2"/>
          </a:solidFill>
          <a:ln w="9525" cap="flat" cmpd="sng" algn="ctr">
            <a:solidFill>
              <a:srgbClr val="2D2E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0A97061E-E5A5-4936-B0BA-83B22B854E15}"/>
              </a:ext>
            </a:extLst>
          </p:cNvPr>
          <p:cNvSpPr txBox="1"/>
          <p:nvPr/>
        </p:nvSpPr>
        <p:spPr>
          <a:xfrm>
            <a:off x="11188898" y="4341718"/>
            <a:ext cx="77998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800" dirty="0">
                <a:solidFill>
                  <a:srgbClr val="2D2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grpSp>
        <p:nvGrpSpPr>
          <p:cNvPr id="435" name="Group 434"/>
          <p:cNvGrpSpPr/>
          <p:nvPr/>
        </p:nvGrpSpPr>
        <p:grpSpPr>
          <a:xfrm>
            <a:off x="11413229" y="4760003"/>
            <a:ext cx="354822" cy="222661"/>
            <a:chOff x="-3204953" y="5157529"/>
            <a:chExt cx="354822" cy="222661"/>
          </a:xfrm>
        </p:grpSpPr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DCEB1603-2F87-4E00-86C2-D6D7F90D35E8}"/>
                </a:ext>
              </a:extLst>
            </p:cNvPr>
            <p:cNvSpPr/>
            <p:nvPr/>
          </p:nvSpPr>
          <p:spPr>
            <a:xfrm>
              <a:off x="-3159158" y="5157529"/>
              <a:ext cx="108631" cy="222661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2D2E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F8B5B402-4D74-4B82-A1D7-6EC22799B3F5}"/>
                </a:ext>
              </a:extLst>
            </p:cNvPr>
            <p:cNvSpPr/>
            <p:nvPr/>
          </p:nvSpPr>
          <p:spPr>
            <a:xfrm>
              <a:off x="-2994507" y="5207312"/>
              <a:ext cx="92017" cy="121759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2D2E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8" name="Straight Arrow Connector 437">
              <a:extLst>
                <a:ext uri="{FF2B5EF4-FFF2-40B4-BE49-F238E27FC236}">
                  <a16:creationId xmlns:a16="http://schemas.microsoft.com/office/drawing/2014/main" id="{A4CB37F5-00C5-4894-856C-9CE265D572E7}"/>
                </a:ext>
              </a:extLst>
            </p:cNvPr>
            <p:cNvCxnSpPr/>
            <p:nvPr/>
          </p:nvCxnSpPr>
          <p:spPr>
            <a:xfrm flipV="1">
              <a:off x="-3050526" y="5268191"/>
              <a:ext cx="55210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0998C267-CF0D-489B-98F7-15E95B7F950B}"/>
                </a:ext>
              </a:extLst>
            </p:cNvPr>
            <p:cNvSpPr txBox="1"/>
            <p:nvPr/>
          </p:nvSpPr>
          <p:spPr>
            <a:xfrm>
              <a:off x="-3171012" y="5207243"/>
              <a:ext cx="132339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6-LUT</a:t>
              </a:r>
            </a:p>
          </p:txBody>
        </p:sp>
        <p:cxnSp>
          <p:nvCxnSpPr>
            <p:cNvPr id="440" name="Straight Arrow Connector 439">
              <a:extLst>
                <a:ext uri="{FF2B5EF4-FFF2-40B4-BE49-F238E27FC236}">
                  <a16:creationId xmlns:a16="http://schemas.microsoft.com/office/drawing/2014/main" id="{CB125678-8B21-40A0-9AA6-279BCCF75560}"/>
                </a:ext>
              </a:extLst>
            </p:cNvPr>
            <p:cNvCxnSpPr/>
            <p:nvPr/>
          </p:nvCxnSpPr>
          <p:spPr>
            <a:xfrm>
              <a:off x="-3204953" y="5171014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2B28E441-7C0E-4246-967E-AEBBCD6E9DF6}"/>
                </a:ext>
              </a:extLst>
            </p:cNvPr>
            <p:cNvCxnSpPr/>
            <p:nvPr/>
          </p:nvCxnSpPr>
          <p:spPr>
            <a:xfrm>
              <a:off x="-3204953" y="5208218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42" name="Straight Arrow Connector 441">
              <a:extLst>
                <a:ext uri="{FF2B5EF4-FFF2-40B4-BE49-F238E27FC236}">
                  <a16:creationId xmlns:a16="http://schemas.microsoft.com/office/drawing/2014/main" id="{4494A73D-312C-49DA-98C4-ADAE38ABF595}"/>
                </a:ext>
              </a:extLst>
            </p:cNvPr>
            <p:cNvCxnSpPr/>
            <p:nvPr/>
          </p:nvCxnSpPr>
          <p:spPr>
            <a:xfrm>
              <a:off x="-3204115" y="5245423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B2DAA7D0-DF82-431C-9A49-E44915357F74}"/>
                </a:ext>
              </a:extLst>
            </p:cNvPr>
            <p:cNvCxnSpPr/>
            <p:nvPr/>
          </p:nvCxnSpPr>
          <p:spPr>
            <a:xfrm>
              <a:off x="-3204953" y="5282627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42084370-63E1-4BD6-9EF6-4E163B9D2748}"/>
                </a:ext>
              </a:extLst>
            </p:cNvPr>
            <p:cNvCxnSpPr/>
            <p:nvPr/>
          </p:nvCxnSpPr>
          <p:spPr>
            <a:xfrm>
              <a:off x="-3202084" y="5319831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E0D139FE-EAF8-42E8-BD6C-A0C93985F2AD}"/>
                </a:ext>
              </a:extLst>
            </p:cNvPr>
            <p:cNvCxnSpPr/>
            <p:nvPr/>
          </p:nvCxnSpPr>
          <p:spPr>
            <a:xfrm>
              <a:off x="-3202084" y="5357035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D3B9A146-4FF9-49D3-BE69-A2D1F74B9F8D}"/>
                </a:ext>
              </a:extLst>
            </p:cNvPr>
            <p:cNvSpPr txBox="1"/>
            <p:nvPr/>
          </p:nvSpPr>
          <p:spPr>
            <a:xfrm>
              <a:off x="-2976668" y="5206636"/>
              <a:ext cx="56640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FF</a:t>
              </a:r>
            </a:p>
          </p:txBody>
        </p:sp>
        <p:sp>
          <p:nvSpPr>
            <p:cNvPr id="447" name="Isosceles Triangle 446">
              <a:extLst>
                <a:ext uri="{FF2B5EF4-FFF2-40B4-BE49-F238E27FC236}">
                  <a16:creationId xmlns:a16="http://schemas.microsoft.com/office/drawing/2014/main" id="{B6EC18AA-E055-4F2A-B25A-D784ACAF2E9D}"/>
                </a:ext>
              </a:extLst>
            </p:cNvPr>
            <p:cNvSpPr/>
            <p:nvPr/>
          </p:nvSpPr>
          <p:spPr>
            <a:xfrm rot="5400000">
              <a:off x="-2996080" y="5303566"/>
              <a:ext cx="20293" cy="15336"/>
            </a:xfrm>
            <a:prstGeom prst="triangle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2D2E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48" name="Straight Arrow Connector 447">
              <a:extLst>
                <a:ext uri="{FF2B5EF4-FFF2-40B4-BE49-F238E27FC236}">
                  <a16:creationId xmlns:a16="http://schemas.microsoft.com/office/drawing/2014/main" id="{8056B6E1-22E1-4721-A07B-4C45129FD0C3}"/>
                </a:ext>
              </a:extLst>
            </p:cNvPr>
            <p:cNvCxnSpPr/>
            <p:nvPr/>
          </p:nvCxnSpPr>
          <p:spPr>
            <a:xfrm>
              <a:off x="-2896140" y="5268191"/>
              <a:ext cx="46009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</p:grpSp>
      <p:grpSp>
        <p:nvGrpSpPr>
          <p:cNvPr id="449" name="Group 448"/>
          <p:cNvGrpSpPr/>
          <p:nvPr/>
        </p:nvGrpSpPr>
        <p:grpSpPr>
          <a:xfrm>
            <a:off x="11405308" y="4072198"/>
            <a:ext cx="354822" cy="222661"/>
            <a:chOff x="-3204953" y="5157529"/>
            <a:chExt cx="354822" cy="222661"/>
          </a:xfrm>
        </p:grpSpPr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DCEB1603-2F87-4E00-86C2-D6D7F90D35E8}"/>
                </a:ext>
              </a:extLst>
            </p:cNvPr>
            <p:cNvSpPr/>
            <p:nvPr/>
          </p:nvSpPr>
          <p:spPr>
            <a:xfrm>
              <a:off x="-3159158" y="5157529"/>
              <a:ext cx="108631" cy="222661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2D2E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F8B5B402-4D74-4B82-A1D7-6EC22799B3F5}"/>
                </a:ext>
              </a:extLst>
            </p:cNvPr>
            <p:cNvSpPr/>
            <p:nvPr/>
          </p:nvSpPr>
          <p:spPr>
            <a:xfrm>
              <a:off x="-2994507" y="5207312"/>
              <a:ext cx="92017" cy="121759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2D2E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52" name="Straight Arrow Connector 451">
              <a:extLst>
                <a:ext uri="{FF2B5EF4-FFF2-40B4-BE49-F238E27FC236}">
                  <a16:creationId xmlns:a16="http://schemas.microsoft.com/office/drawing/2014/main" id="{A4CB37F5-00C5-4894-856C-9CE265D572E7}"/>
                </a:ext>
              </a:extLst>
            </p:cNvPr>
            <p:cNvCxnSpPr/>
            <p:nvPr/>
          </p:nvCxnSpPr>
          <p:spPr>
            <a:xfrm flipV="1">
              <a:off x="-3050526" y="5268191"/>
              <a:ext cx="55210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0998C267-CF0D-489B-98F7-15E95B7F950B}"/>
                </a:ext>
              </a:extLst>
            </p:cNvPr>
            <p:cNvSpPr txBox="1"/>
            <p:nvPr/>
          </p:nvSpPr>
          <p:spPr>
            <a:xfrm>
              <a:off x="-3171012" y="5207243"/>
              <a:ext cx="132339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6-LUT</a:t>
              </a:r>
            </a:p>
          </p:txBody>
        </p:sp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CB125678-8B21-40A0-9AA6-279BCCF75560}"/>
                </a:ext>
              </a:extLst>
            </p:cNvPr>
            <p:cNvCxnSpPr/>
            <p:nvPr/>
          </p:nvCxnSpPr>
          <p:spPr>
            <a:xfrm>
              <a:off x="-3204953" y="5171014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55" name="Straight Arrow Connector 454">
              <a:extLst>
                <a:ext uri="{FF2B5EF4-FFF2-40B4-BE49-F238E27FC236}">
                  <a16:creationId xmlns:a16="http://schemas.microsoft.com/office/drawing/2014/main" id="{2B28E441-7C0E-4246-967E-AEBBCD6E9DF6}"/>
                </a:ext>
              </a:extLst>
            </p:cNvPr>
            <p:cNvCxnSpPr/>
            <p:nvPr/>
          </p:nvCxnSpPr>
          <p:spPr>
            <a:xfrm>
              <a:off x="-3204953" y="5208218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56" name="Straight Arrow Connector 455">
              <a:extLst>
                <a:ext uri="{FF2B5EF4-FFF2-40B4-BE49-F238E27FC236}">
                  <a16:creationId xmlns:a16="http://schemas.microsoft.com/office/drawing/2014/main" id="{4494A73D-312C-49DA-98C4-ADAE38ABF595}"/>
                </a:ext>
              </a:extLst>
            </p:cNvPr>
            <p:cNvCxnSpPr/>
            <p:nvPr/>
          </p:nvCxnSpPr>
          <p:spPr>
            <a:xfrm>
              <a:off x="-3204115" y="5245423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B2DAA7D0-DF82-431C-9A49-E44915357F74}"/>
                </a:ext>
              </a:extLst>
            </p:cNvPr>
            <p:cNvCxnSpPr/>
            <p:nvPr/>
          </p:nvCxnSpPr>
          <p:spPr>
            <a:xfrm>
              <a:off x="-3204953" y="5282627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58" name="Straight Arrow Connector 457">
              <a:extLst>
                <a:ext uri="{FF2B5EF4-FFF2-40B4-BE49-F238E27FC236}">
                  <a16:creationId xmlns:a16="http://schemas.microsoft.com/office/drawing/2014/main" id="{42084370-63E1-4BD6-9EF6-4E163B9D2748}"/>
                </a:ext>
              </a:extLst>
            </p:cNvPr>
            <p:cNvCxnSpPr/>
            <p:nvPr/>
          </p:nvCxnSpPr>
          <p:spPr>
            <a:xfrm>
              <a:off x="-3202084" y="5319831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59" name="Straight Arrow Connector 458">
              <a:extLst>
                <a:ext uri="{FF2B5EF4-FFF2-40B4-BE49-F238E27FC236}">
                  <a16:creationId xmlns:a16="http://schemas.microsoft.com/office/drawing/2014/main" id="{E0D139FE-EAF8-42E8-BD6C-A0C93985F2AD}"/>
                </a:ext>
              </a:extLst>
            </p:cNvPr>
            <p:cNvCxnSpPr/>
            <p:nvPr/>
          </p:nvCxnSpPr>
          <p:spPr>
            <a:xfrm>
              <a:off x="-3202084" y="5357035"/>
              <a:ext cx="4600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D3B9A146-4FF9-49D3-BE69-A2D1F74B9F8D}"/>
                </a:ext>
              </a:extLst>
            </p:cNvPr>
            <p:cNvSpPr txBox="1"/>
            <p:nvPr/>
          </p:nvSpPr>
          <p:spPr>
            <a:xfrm>
              <a:off x="-2976668" y="5206636"/>
              <a:ext cx="56640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FF</a:t>
              </a:r>
            </a:p>
          </p:txBody>
        </p:sp>
        <p:sp>
          <p:nvSpPr>
            <p:cNvPr id="461" name="Isosceles Triangle 460">
              <a:extLst>
                <a:ext uri="{FF2B5EF4-FFF2-40B4-BE49-F238E27FC236}">
                  <a16:creationId xmlns:a16="http://schemas.microsoft.com/office/drawing/2014/main" id="{B6EC18AA-E055-4F2A-B25A-D784ACAF2E9D}"/>
                </a:ext>
              </a:extLst>
            </p:cNvPr>
            <p:cNvSpPr/>
            <p:nvPr/>
          </p:nvSpPr>
          <p:spPr>
            <a:xfrm rot="5400000">
              <a:off x="-2996080" y="5303566"/>
              <a:ext cx="20293" cy="15336"/>
            </a:xfrm>
            <a:prstGeom prst="triangle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2D2E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62" name="Straight Arrow Connector 461">
              <a:extLst>
                <a:ext uri="{FF2B5EF4-FFF2-40B4-BE49-F238E27FC236}">
                  <a16:creationId xmlns:a16="http://schemas.microsoft.com/office/drawing/2014/main" id="{8056B6E1-22E1-4721-A07B-4C45129FD0C3}"/>
                </a:ext>
              </a:extLst>
            </p:cNvPr>
            <p:cNvCxnSpPr/>
            <p:nvPr/>
          </p:nvCxnSpPr>
          <p:spPr>
            <a:xfrm>
              <a:off x="-2896140" y="5268191"/>
              <a:ext cx="46009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2D2E2D"/>
              </a:solidFill>
              <a:prstDash val="solid"/>
              <a:miter lim="800000"/>
              <a:tailEnd type="triangle" w="sm" len="sm"/>
            </a:ln>
            <a:effectLst/>
          </p:spPr>
        </p:cxnSp>
      </p:grpSp>
      <p:cxnSp>
        <p:nvCxnSpPr>
          <p:cNvPr id="463" name="Straight Arrow Connector 117">
            <a:extLst>
              <a:ext uri="{FF2B5EF4-FFF2-40B4-BE49-F238E27FC236}">
                <a16:creationId xmlns:a16="http://schemas.microsoft.com/office/drawing/2014/main" id="{65FC9064-4C0F-4C61-9CE9-2CF1A58DCA54}"/>
              </a:ext>
            </a:extLst>
          </p:cNvPr>
          <p:cNvCxnSpPr>
            <a:cxnSpLocks/>
            <a:stCxn id="433" idx="2"/>
            <a:endCxn id="291" idx="2"/>
          </p:cNvCxnSpPr>
          <p:nvPr/>
        </p:nvCxnSpPr>
        <p:spPr bwMode="auto">
          <a:xfrm rot="5400000">
            <a:off x="10936728" y="4527691"/>
            <a:ext cx="112572" cy="1171754"/>
          </a:xfrm>
          <a:prstGeom prst="bentConnector3">
            <a:avLst>
              <a:gd name="adj1" fmla="val 260764"/>
            </a:avLst>
          </a:prstGeom>
          <a:noFill/>
          <a:ln w="19050" cap="flat" cmpd="sng" algn="ctr">
            <a:solidFill>
              <a:srgbClr val="2D2E2D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69A37F59-5B9F-AF4E-9F94-17DD85E2702D}"/>
              </a:ext>
            </a:extLst>
          </p:cNvPr>
          <p:cNvSpPr txBox="1"/>
          <p:nvPr/>
        </p:nvSpPr>
        <p:spPr>
          <a:xfrm>
            <a:off x="9733558" y="3816852"/>
            <a:ext cx="1355695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389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PR Region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69A37F59-5B9F-AF4E-9F94-17DD85E2702D}"/>
              </a:ext>
            </a:extLst>
          </p:cNvPr>
          <p:cNvSpPr txBox="1"/>
          <p:nvPr/>
        </p:nvSpPr>
        <p:spPr>
          <a:xfrm>
            <a:off x="11032854" y="3281258"/>
            <a:ext cx="109207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389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Partial Bitstreams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518828" y="3241426"/>
            <a:ext cx="7269856" cy="265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926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560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defRPr>
            </a:lvl2pPr>
            <a:lvl3pPr marL="813816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 panose="020B0604020202020204" pitchFamily="34" charset="0"/>
              <a:buChar char="•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3pPr>
            <a:lvl4pPr marL="100584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  <a:defRPr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4pPr>
            <a:lvl5pPr marL="118872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kern="0" dirty="0"/>
              <a:t>Capable of running on resource-constrained platforms</a:t>
            </a:r>
          </a:p>
          <a:p>
            <a:pPr lvl="1"/>
            <a:r>
              <a:rPr lang="en-US" sz="1800" kern="0" dirty="0"/>
              <a:t>Demonstrated on PYNQ-Z1</a:t>
            </a:r>
          </a:p>
          <a:p>
            <a:pPr lvl="2"/>
            <a:r>
              <a:rPr lang="en-US" sz="1400" kern="0" dirty="0"/>
              <a:t>Maverick Flow compiles to partial bitstreams on the ARM CPU (PS)</a:t>
            </a:r>
          </a:p>
          <a:p>
            <a:pPr lvl="2"/>
            <a:r>
              <a:rPr lang="en-US" sz="1400" kern="0" dirty="0"/>
              <a:t>Designs programmed to FPGA (PL)</a:t>
            </a:r>
          </a:p>
          <a:p>
            <a:pPr lvl="1"/>
            <a:r>
              <a:rPr lang="en-US" sz="1800" kern="0" dirty="0"/>
              <a:t>Single-chip system: compile and configure onto own fabric</a:t>
            </a:r>
          </a:p>
          <a:p>
            <a:pPr lvl="1"/>
            <a:endParaRPr lang="en-US" sz="1800" kern="0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377351" y="5564844"/>
            <a:ext cx="6071423" cy="8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926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560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defRPr>
            </a:lvl2pPr>
            <a:lvl3pPr marL="813816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 panose="020B0604020202020204" pitchFamily="34" charset="0"/>
              <a:buChar char="•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3pPr>
            <a:lvl4pPr marL="100584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  <a:defRPr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4pPr>
            <a:lvl5pPr marL="118872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0292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[1] C. Wolf. Yosys Open SYnthesis Suite. [Online]. Available: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http://clifford.at/yosys/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292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[2] BYU. RapidSmith2. [Online]. Available: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https://github.com/byuccl/RapidSmith2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292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[3] Project X-Ray. [Online]. Available: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https://github.com/SymbiFlow/prjxray/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A4045-7B93-4ABA-9DDF-5EF05EA07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JanieHmkBold"/>
                <a:cs typeface="Arial" panose="020B0604020202020204" pitchFamily="34" charset="0"/>
              </a:defRPr>
            </a:lvl9pPr>
          </a:lstStyle>
          <a:p>
            <a:fld id="{259D066C-16D0-4783-BBBA-310F03D9341D}" type="slidenum">
              <a:rPr lang="en-US" altLang="en-US" sz="1000" b="0"/>
              <a:pPr/>
              <a:t>9</a:t>
            </a:fld>
            <a:endParaRPr lang="en-US" altLang="en-US" sz="1000" b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5DD76-90F1-410D-B6CF-08DB65E5FC43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8839200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191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663575" indent="-142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207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779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0351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923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0000FF"/>
                </a:solidFill>
                <a:latin typeface="Comic Sans MS" panose="030F0702030302020204" pitchFamily="66" charset="0"/>
              </a:rPr>
              <a:t>Hierarchical FPGA Fabrics using 2D-Benes-BFT-Pyramid Network Layouts with Optimizations</a:t>
            </a:r>
            <a:endParaRPr lang="en-US" altLang="en-US" sz="1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altLang="en-US" sz="1100" kern="0" dirty="0" err="1">
                <a:latin typeface="Book Antiqua" panose="02040602050305030304" pitchFamily="18" charset="0"/>
                <a:cs typeface="Tahoma" pitchFamily="34" charset="0"/>
              </a:rPr>
              <a:t>Venkat</a:t>
            </a: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 Konda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Venkat@kondatech.com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Konda Technologies Inc.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altLang="en-US" sz="1100" kern="0" dirty="0">
                <a:latin typeface="Book Antiqua" panose="02040602050305030304" pitchFamily="18" charset="0"/>
                <a:cs typeface="Tahoma" pitchFamily="34" charset="0"/>
              </a:rPr>
              <a:t>San Jose, CA</a:t>
            </a:r>
          </a:p>
          <a:p>
            <a:pPr marL="0" indent="0" algn="ctr" eaLnBrk="1" hangingPunct="1">
              <a:defRPr/>
            </a:pPr>
            <a:endParaRPr lang="en-US" altLang="en-US" sz="2000" kern="0" dirty="0">
              <a:solidFill>
                <a:srgbClr val="333399"/>
              </a:solidFill>
              <a:cs typeface="Tahoma" pitchFamily="34" charset="0"/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C59BDEA1-BACA-4450-A2E9-3C37F9C0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1371600"/>
            <a:ext cx="51958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FDCBD05-FC90-4C5B-B99D-B7E951DC35A5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5791200"/>
            <a:ext cx="5181600" cy="76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191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663575" indent="-142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207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779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0351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923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00FF"/>
                </a:solidFill>
                <a:latin typeface="Comic Sans MS" panose="030F0702030302020204" pitchFamily="66" charset="0"/>
              </a:rPr>
              <a:t>An Exemplary 2D-Mesh like layout of Benes-BFT Network</a:t>
            </a:r>
          </a:p>
          <a:p>
            <a:pPr>
              <a:defRPr/>
            </a:pPr>
            <a:r>
              <a:rPr lang="en-US" sz="1200" dirty="0">
                <a:solidFill>
                  <a:srgbClr val="FF00FF"/>
                </a:solidFill>
                <a:latin typeface="Comic Sans MS" panose="030F0702030302020204" pitchFamily="66" charset="0"/>
              </a:rPr>
              <a:t>(All wires are horizontal or vertical just like in 2D-Mesh Network)</a:t>
            </a:r>
          </a:p>
          <a:p>
            <a:pPr>
              <a:defRPr/>
            </a:pPr>
            <a:r>
              <a:rPr lang="en-US" sz="1200" dirty="0">
                <a:solidFill>
                  <a:srgbClr val="FF00FF"/>
                </a:solidFill>
                <a:latin typeface="Comic Sans MS" panose="030F0702030302020204" pitchFamily="66" charset="0"/>
              </a:rPr>
              <a:t>Coined 2D-Benes Network; 2D-BFT; or 2D-BFT-Pyramid Network </a:t>
            </a:r>
          </a:p>
          <a:p>
            <a:pPr marL="0" indent="0" algn="ctr" eaLnBrk="1" hangingPunct="1">
              <a:defRPr/>
            </a:pPr>
            <a:endParaRPr lang="en-US" altLang="en-US" sz="2000" kern="0" dirty="0">
              <a:solidFill>
                <a:srgbClr val="333399"/>
              </a:solidFill>
              <a:cs typeface="Tahom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8E23C06-3A09-4714-BEF7-6AC50A9F59FA}"/>
              </a:ext>
            </a:extLst>
          </p:cNvPr>
          <p:cNvSpPr txBox="1">
            <a:spLocks noChangeArrowheads="1"/>
          </p:cNvSpPr>
          <p:nvPr/>
        </p:nvSpPr>
        <p:spPr>
          <a:xfrm>
            <a:off x="6934200" y="1295400"/>
            <a:ext cx="3657600" cy="5410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191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663575" indent="-142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207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779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0351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92375" indent="-1428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9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r>
              <a:rPr lang="en-US" sz="18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Contributions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2D-Mesh-like 2D layouts for multi-stage networks (Benes, BFT and Pyramid Networks); All wires are horizontal or vertical just like in 2D-Mesh Network.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Benefits of O(N*Log N) architecture over O(N^2) </a:t>
            </a:r>
            <a:r>
              <a:rPr lang="en-US" sz="1200" dirty="0" err="1">
                <a:latin typeface="Comic Sans MS" panose="030F0702030302020204" pitchFamily="66" charset="0"/>
              </a:rPr>
              <a:t>crosspoint</a:t>
            </a:r>
            <a:r>
              <a:rPr lang="en-US" sz="1200" dirty="0">
                <a:latin typeface="Comic Sans MS" panose="030F0702030302020204" pitchFamily="66" charset="0"/>
              </a:rPr>
              <a:t> complexity.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Isomorphic transformations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Locality optimizations or nearest neighborhood connectivity with smaller delay &amp; Adaptation of Pyramid network properties to cascade the wires to be FPGA friendly.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Crossbar depopulation and wire segmentation. 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Various hierarchical multi-stage networks based FPGA fabric architectures, replicable at tile level.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Achieved ~2X area savings with significant power and performance improvements over 2D-Mesh based fabrics in commercial Tool chain.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Still several disadvantages though, Need for Flat multi-stage fabrics.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 dirty="0">
                <a:latin typeface="Comic Sans MS" panose="030F0702030302020204" pitchFamily="66" charset="0"/>
              </a:rPr>
              <a:t>Patent protected since May 25, 2007 in US8269523, US8898611, US9374322, US9509634 etc.</a:t>
            </a:r>
            <a:endParaRPr lang="en-US" altLang="en-US" sz="2000" kern="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595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CR/AEX2"/>
  <p:tag name="FIELD.DPT.VALUE" val="CR/AEX2 | "/>
  <p:tag name="FIELDS.INITIALIZED" val="1"/>
  <p:tag name="ML_1" val="RB_Rng"/>
  <p:tag name="ML_2" val="Bosch2.mcr"/>
  <p:tag name="SHAPESETGROUPCLASSNAME" val="ShapeSetGroup1"/>
  <p:tag name="SHAPESETCLASSNAME" val="TitleSupergraphic1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PICTURE 3_SHAPECLASSPROTECTIONTYPE" val="15"/>
  <p:tag name="PICTURE 4_SHAPECLASSPROTECTIONTYPE" val="15"/>
  <p:tag name="SUBTITLE 2_SHAPECLASSPROTECTIONTYPE" val="0"/>
  <p:tag name="TITLE 1_SHAPECLASSPROTECTIONTYPE" val="3"/>
  <p:tag name="PICTURE 5_SHAPECLASSPROTECTIONTYPE" val="15"/>
  <p:tag name="ML_LAYOUT_RESOURCE" val="BOSCH2_16_9_2018.MCR"/>
  <p:tag name="CFG.LAYOUTRES" val="BOSCH2_16_9_20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1"/>
  <p:tag name="COLORSETGROUPCLASSNAME" val="ColorSetGroup1"/>
  <p:tag name="FONTSETGROUPCLASSNAME" val="FontSetGroup1"/>
  <p:tag name="SHAPECLASSFILE" val="Bosch-Supergraphic-P1-16-9.png"/>
  <p:tag name="ML_SENDTOBACK" val=" 1"/>
  <p:tag name="MLI" val="1"/>
  <p:tag name="SHAPECLASSNAME" val="Supergraphic1"/>
  <p:tag name="SHAPECLASSPROTECTIONTYP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1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TitleOnTitleSlides"/>
  <p:tag name="SHAPECLASSPROTECTIONTYPE" val="3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COLORSETGROUPCLASSNAME" val="ColorSetGroup1"/>
  <p:tag name="FONTSETGROUPCLASSNAME" val="FontSetGroup1"/>
  <p:tag name="MLI" val="1"/>
  <p:tag name="SHAPECLASSFILE" val="BoschLogo2018.emf"/>
  <p:tag name="SHAPECLASSNAME" val="LogoOnSlides"/>
  <p:tag name="SHAPECLASSPROTECTIONTYPE" val="15"/>
  <p:tag name="SHAPESETCLASSNAME" val="TitleSupergraphic1"/>
  <p:tag name="SHAPESETGROUPCLASSNAME" val="ShapeSetGroup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1203</Words>
  <Application>Microsoft Office PowerPoint</Application>
  <PresentationFormat>Widescreen</PresentationFormat>
  <Paragraphs>139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等线</vt:lpstr>
      <vt:lpstr>等线 Light</vt:lpstr>
      <vt:lpstr>微软雅黑</vt:lpstr>
      <vt:lpstr>ＭＳ Ｐゴシック</vt:lpstr>
      <vt:lpstr>新細明體</vt:lpstr>
      <vt:lpstr>Arial</vt:lpstr>
      <vt:lpstr>Book Antiqua</vt:lpstr>
      <vt:lpstr>Bosch Office Sans</vt:lpstr>
      <vt:lpstr>Calibri</vt:lpstr>
      <vt:lpstr>Calibri Light</vt:lpstr>
      <vt:lpstr>Cambria</vt:lpstr>
      <vt:lpstr>Comic Sans MS</vt:lpstr>
      <vt:lpstr>標楷體</vt:lpstr>
      <vt:lpstr>Garamond</vt:lpstr>
      <vt:lpstr>JanieHmkBold</vt:lpstr>
      <vt:lpstr>Microsoft Sans Serif</vt:lpstr>
      <vt:lpstr>Tahoma</vt:lpstr>
      <vt:lpstr>Times New Roman</vt:lpstr>
      <vt:lpstr>Trebuchet MS</vt:lpstr>
      <vt:lpstr>Wingdings</vt:lpstr>
      <vt:lpstr>Office Theme</vt:lpstr>
      <vt:lpstr>36x48-Template-V2b</vt:lpstr>
      <vt:lpstr>Posters Session 3</vt:lpstr>
      <vt:lpstr>PowerPoint Presentation</vt:lpstr>
      <vt:lpstr>Storage Mirroring for Bare-Metal Systems on FPGA Devices Dan Cristian Turicu, Octavian Creț, Lucia Văcariu</vt:lpstr>
      <vt:lpstr>PowerPoint Presentation</vt:lpstr>
      <vt:lpstr>XFER: A Novel Design to Achieve Super-Linear Performance on Multiple FPGAs for Real-Time AI</vt:lpstr>
      <vt:lpstr>An Energy-Efficient FPGA Implementation of an LSTM Network Using Approximate Computing</vt:lpstr>
      <vt:lpstr>PowerPoint Presentation</vt:lpstr>
      <vt:lpstr>Maverick: A Stand-alone CAD Flow for Xilinx 7-Series FPGAs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FPGA Implementation of Farneback Optical Flow by High-Level Synthesis</vt:lpstr>
      <vt:lpstr>Efficient Acceleration of CNNs for Semantic Segmentation on FPGAs Sebastian Vogel(1,2), Jannik Springer(1,2), Andre Guntoro(1), Gerd Ascheid(2) sebastian.vogel@de.bosch.com (1) Robert Bosch GmbH, Renningen, Germany (2) RWTH Aachen University, Aachen, Germany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Posters Session 3</dc:title>
  <dc:creator>Kees Vissers</dc:creator>
  <cp:keywords>No Markings, , , , , , , , ,</cp:keywords>
  <cp:lastModifiedBy>Kees Vissers</cp:lastModifiedBy>
  <cp:revision>14</cp:revision>
  <dcterms:created xsi:type="dcterms:W3CDTF">2019-02-26T16:57:17Z</dcterms:created>
  <dcterms:modified xsi:type="dcterms:W3CDTF">2019-02-26T18:04:10Z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3a427d32-5f81-4f7c-9974-de4a54c41ee6</vt:lpwstr>
  </property>
  <property fmtid="{D5CDD505-2E9C-101B-9397-08002B2CF9AE}" pid="3" name="XilinxPublication Year">
    <vt:lpwstr/>
  </property>
  <property fmtid="{D5CDD505-2E9C-101B-9397-08002B2CF9AE}" pid="4" name="XilinxVisual Markings">
    <vt:lpwstr/>
  </property>
  <property fmtid="{D5CDD505-2E9C-101B-9397-08002B2CF9AE}" pid="5" name="XilinxAdditional Classifications">
    <vt:lpwstr/>
  </property>
  <property fmtid="{D5CDD505-2E9C-101B-9397-08002B2CF9AE}" pid="6" name="XilinxDevelopment Projects">
    <vt:lpwstr/>
  </property>
  <property fmtid="{D5CDD505-2E9C-101B-9397-08002B2CF9AE}" pid="7" name="XilinxThird Party">
    <vt:lpwstr/>
  </property>
  <property fmtid="{D5CDD505-2E9C-101B-9397-08002B2CF9AE}" pid="8" name="XilinxExport Control">
    <vt:lpwstr/>
  </property>
  <property fmtid="{D5CDD505-2E9C-101B-9397-08002B2CF9AE}" pid="9" name="XilinxNote (Line 2)">
    <vt:lpwstr/>
  </property>
  <property fmtid="{D5CDD505-2E9C-101B-9397-08002B2CF9AE}" pid="10" name="XilinxClassification">
    <vt:lpwstr>No Markings</vt:lpwstr>
  </property>
</Properties>
</file>