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arrow" descr="arro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" y="975359"/>
            <a:ext cx="12679681" cy="48768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Body Level One…"/>
          <p:cNvSpPr txBox="1"/>
          <p:nvPr>
            <p:ph type="body" idx="1"/>
          </p:nvPr>
        </p:nvSpPr>
        <p:spPr>
          <a:xfrm>
            <a:off x="216746" y="1445169"/>
            <a:ext cx="12571308" cy="8300445"/>
          </a:xfrm>
          <a:prstGeom prst="rect">
            <a:avLst/>
          </a:prstGeom>
        </p:spPr>
        <p:txBody>
          <a:bodyPr lIns="65474" tIns="65474" rIns="65474" bIns="65474" anchor="t"/>
          <a:lstStyle>
            <a:lvl1pPr marL="387803" indent="-387803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Char char=""/>
              <a:defRPr b="1" sz="3800">
                <a:latin typeface="Calibri"/>
                <a:ea typeface="Calibri"/>
                <a:cs typeface="Calibri"/>
                <a:sym typeface="Calibri"/>
              </a:defRPr>
            </a:lvl1pPr>
            <a:lvl2pPr marL="762000" indent="-361950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100000"/>
              <a:buChar char="▪"/>
              <a:defRPr b="1" sz="3800">
                <a:latin typeface="Calibri"/>
                <a:ea typeface="Calibri"/>
                <a:cs typeface="Calibri"/>
                <a:sym typeface="Calibri"/>
              </a:defRPr>
            </a:lvl2pPr>
            <a:lvl3pPr marL="1137803" indent="-394853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120000"/>
              <a:defRPr b="1" sz="3800">
                <a:latin typeface="Calibri"/>
                <a:ea typeface="Calibri"/>
                <a:cs typeface="Calibri"/>
                <a:sym typeface="Calibri"/>
              </a:defRPr>
            </a:lvl3pPr>
            <a:lvl4pPr marL="1805938" indent="-434338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40000"/>
              <a:buChar char=""/>
              <a:defRPr b="1" sz="3800">
                <a:latin typeface="Calibri"/>
                <a:ea typeface="Calibri"/>
                <a:cs typeface="Calibri"/>
                <a:sym typeface="Calibri"/>
              </a:defRPr>
            </a:lvl4pPr>
            <a:lvl5pPr marL="2371725" indent="-542925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100000"/>
              <a:defRPr b="1"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343182" y="330973"/>
            <a:ext cx="11704321" cy="1204316"/>
          </a:xfrm>
          <a:prstGeom prst="rect">
            <a:avLst/>
          </a:prstGeom>
        </p:spPr>
        <p:txBody>
          <a:bodyPr lIns="65474" tIns="65474" rIns="65474" bIns="65474"/>
          <a:lstStyle>
            <a:lvl1pPr algn="l" defTabSz="1300480">
              <a:lnSpc>
                <a:spcPct val="90000"/>
              </a:lnSpc>
              <a:defRPr b="1" i="1" sz="4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9736514" y="9090126"/>
            <a:ext cx="3034454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rrow" descr="arro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" y="975359"/>
            <a:ext cx="12679681" cy="487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1741" y="8965634"/>
            <a:ext cx="1205655" cy="70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435" y="322862"/>
            <a:ext cx="5337388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361244" y="1654898"/>
            <a:ext cx="12028466" cy="3318574"/>
          </a:xfrm>
          <a:prstGeom prst="rect">
            <a:avLst/>
          </a:prstGeom>
        </p:spPr>
        <p:txBody>
          <a:bodyPr lIns="65474" tIns="65474" rIns="65474" bIns="65474"/>
          <a:lstStyle>
            <a:lvl1pPr defTabSz="1300480">
              <a:lnSpc>
                <a:spcPct val="90000"/>
              </a:lnSpc>
              <a:defRPr b="1" sz="56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half" idx="1"/>
          </p:nvPr>
        </p:nvSpPr>
        <p:spPr>
          <a:xfrm>
            <a:off x="1815253" y="4973470"/>
            <a:ext cx="9103360" cy="4715158"/>
          </a:xfrm>
          <a:prstGeom prst="rect">
            <a:avLst/>
          </a:prstGeom>
        </p:spPr>
        <p:txBody>
          <a:bodyPr lIns="65474" tIns="65474" rIns="65474" bIns="65474" anchor="t"/>
          <a:lstStyle>
            <a:lvl1pPr marL="0" indent="0" algn="ctr" defTabSz="1300480">
              <a:lnSpc>
                <a:spcPct val="95000"/>
              </a:lnSpc>
              <a:spcBef>
                <a:spcPts val="900"/>
              </a:spcBef>
              <a:buSzTx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marL="685800" indent="-285750" algn="ctr" defTabSz="1300480">
              <a:lnSpc>
                <a:spcPct val="95000"/>
              </a:lnSpc>
              <a:spcBef>
                <a:spcPts val="900"/>
              </a:spcBef>
              <a:buSzPct val="100000"/>
              <a:buChar char="▪"/>
              <a:defRPr b="1" sz="3000">
                <a:latin typeface="Calibri"/>
                <a:ea typeface="Calibri"/>
                <a:cs typeface="Calibri"/>
                <a:sym typeface="Calibri"/>
              </a:defRPr>
            </a:lvl2pPr>
            <a:lvl3pPr marL="1054677" indent="-311727" algn="ctr" defTabSz="1300480">
              <a:lnSpc>
                <a:spcPct val="95000"/>
              </a:lnSpc>
              <a:spcBef>
                <a:spcPts val="900"/>
              </a:spcBef>
              <a:buSzPct val="120000"/>
              <a:defRPr b="1" sz="3000">
                <a:latin typeface="Calibri"/>
                <a:ea typeface="Calibri"/>
                <a:cs typeface="Calibri"/>
                <a:sym typeface="Calibri"/>
              </a:defRPr>
            </a:lvl3pPr>
            <a:lvl4pPr marL="1714500" indent="-342900" algn="ctr" defTabSz="1300480">
              <a:lnSpc>
                <a:spcPct val="95000"/>
              </a:lnSpc>
              <a:spcBef>
                <a:spcPts val="900"/>
              </a:spcBef>
              <a:buSzPct val="40000"/>
              <a:buChar char="u"/>
              <a:defRPr b="1" sz="3000">
                <a:latin typeface="Calibri"/>
                <a:ea typeface="Calibri"/>
                <a:cs typeface="Calibri"/>
                <a:sym typeface="Calibri"/>
              </a:defRPr>
            </a:lvl4pPr>
            <a:lvl5pPr marL="2257425" indent="-428625" algn="ctr" defTabSz="1300480">
              <a:lnSpc>
                <a:spcPct val="95000"/>
              </a:lnSpc>
              <a:spcBef>
                <a:spcPts val="900"/>
              </a:spcBef>
              <a:buSzPct val="100000"/>
              <a:defRPr b="1" sz="3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Q-YOLO: A Resource-Aware, Efficient Quantization Framework for Object Detection on FPGAs"/>
          <p:cNvSpPr txBox="1"/>
          <p:nvPr>
            <p:ph type="title"/>
          </p:nvPr>
        </p:nvSpPr>
        <p:spPr>
          <a:xfrm>
            <a:off x="162559" y="1483655"/>
            <a:ext cx="12679682" cy="31694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200">
                <a:solidFill>
                  <a:srgbClr val="333399"/>
                </a:solidFill>
              </a:defRPr>
            </a:lvl1pPr>
          </a:lstStyle>
          <a:p>
            <a:pPr/>
            <a:r>
              <a:t>REQ-YOLO: A Resource-Aware, Efficient Quantization Framework for Object Detection on FPGAs</a:t>
            </a:r>
          </a:p>
        </p:txBody>
      </p:sp>
      <p:pic>
        <p:nvPicPr>
          <p:cNvPr id="142" name="Screen Shot 2019-02-15 at 5.01.30 PM.png" descr="Screen Shot 2019-02-15 at 5.01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868" y="7120598"/>
            <a:ext cx="5164000" cy="172133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Caiwen Ding2, Shuo Wang1, Ning Liu2, Kaidi Xu2, Yanzhi Wang2, and Yun Liang1…"/>
          <p:cNvSpPr txBox="1"/>
          <p:nvPr>
            <p:ph type="body" sz="half" idx="1"/>
          </p:nvPr>
        </p:nvSpPr>
        <p:spPr>
          <a:xfrm>
            <a:off x="1032942" y="3738180"/>
            <a:ext cx="11155663" cy="3597181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b="0" sz="2800"/>
            </a:pPr>
            <a:r>
              <a:t>Caiwen Ding</a:t>
            </a:r>
            <a:r>
              <a:rPr baseline="31999"/>
              <a:t>2</a:t>
            </a:r>
            <a:r>
              <a:t>, </a:t>
            </a:r>
            <a:r>
              <a:rPr b="1"/>
              <a:t>Shuo Wang</a:t>
            </a:r>
            <a:r>
              <a:rPr b="1" baseline="31999"/>
              <a:t>1</a:t>
            </a:r>
            <a:r>
              <a:t>, Ning Liu</a:t>
            </a:r>
            <a:r>
              <a:rPr baseline="31999"/>
              <a:t>2</a:t>
            </a:r>
            <a:r>
              <a:t>, Kaidi Xu</a:t>
            </a:r>
            <a:r>
              <a:rPr baseline="31999"/>
              <a:t>2</a:t>
            </a:r>
            <a:r>
              <a:t>, Yanzhi Wang</a:t>
            </a:r>
            <a:r>
              <a:rPr baseline="31999"/>
              <a:t>2</a:t>
            </a:r>
            <a:r>
              <a:t>, and </a:t>
            </a:r>
            <a:r>
              <a:t>Yun Liang</a:t>
            </a:r>
            <a:r>
              <a:rPr baseline="31999"/>
              <a:t>1</a:t>
            </a:r>
            <a:endParaRPr baseline="31999"/>
          </a:p>
          <a:p>
            <a:pPr>
              <a:lnSpc>
                <a:spcPct val="100000"/>
              </a:lnSpc>
              <a:spcBef>
                <a:spcPts val="0"/>
              </a:spcBef>
              <a:defRPr sz="2800"/>
            </a:pPr>
            <a:endParaRPr baseline="31999"/>
          </a:p>
          <a:p>
            <a:pPr>
              <a:lnSpc>
                <a:spcPct val="100000"/>
              </a:lnSpc>
              <a:defRPr sz="2800"/>
            </a:pPr>
            <a:r>
              <a:rPr baseline="31999"/>
              <a:t>1</a:t>
            </a:r>
            <a:r>
              <a:t>CECA, Peking University, China</a:t>
            </a:r>
          </a:p>
          <a:p>
            <a:pPr>
              <a:lnSpc>
                <a:spcPct val="100000"/>
              </a:lnSpc>
              <a:defRPr b="0" baseline="31999" sz="2800"/>
            </a:pPr>
            <a:r>
              <a:t>2</a:t>
            </a:r>
            <a:r>
              <a:rPr baseline="0"/>
              <a:t>Northeastern University, USA</a:t>
            </a:r>
          </a:p>
        </p:txBody>
      </p:sp>
      <p:pic>
        <p:nvPicPr>
          <p:cNvPr id="144" name="Screen Shot 2019-02-24 at 9.40.48 AM.png" descr="Screen Shot 2019-02-24 at 9.40.4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5251" y="6914965"/>
            <a:ext cx="2461016" cy="2383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REQ-YOLO Framework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REQ-YOLO Framework</a:t>
            </a:r>
          </a:p>
        </p:txBody>
      </p:sp>
      <p:sp>
        <p:nvSpPr>
          <p:cNvPr id="550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74" name="Group"/>
          <p:cNvGrpSpPr/>
          <p:nvPr/>
        </p:nvGrpSpPr>
        <p:grpSpPr>
          <a:xfrm>
            <a:off x="543933" y="1935549"/>
            <a:ext cx="8519352" cy="5882502"/>
            <a:chOff x="0" y="0"/>
            <a:chExt cx="8519350" cy="5882500"/>
          </a:xfrm>
        </p:grpSpPr>
        <p:grpSp>
          <p:nvGrpSpPr>
            <p:cNvPr id="558" name="Group"/>
            <p:cNvGrpSpPr/>
            <p:nvPr/>
          </p:nvGrpSpPr>
          <p:grpSpPr>
            <a:xfrm>
              <a:off x="0" y="811558"/>
              <a:ext cx="8519351" cy="4330347"/>
              <a:chOff x="-293960" y="0"/>
              <a:chExt cx="8519350" cy="4330345"/>
            </a:xfrm>
          </p:grpSpPr>
          <p:sp>
            <p:nvSpPr>
              <p:cNvPr id="551" name="ADMM…"/>
              <p:cNvSpPr txBox="1"/>
              <p:nvPr/>
            </p:nvSpPr>
            <p:spPr>
              <a:xfrm>
                <a:off x="-293961" y="592450"/>
                <a:ext cx="2197200" cy="990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ADMM</a:t>
                </a:r>
              </a:p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based Training</a:t>
                </a:r>
              </a:p>
            </p:txBody>
          </p:sp>
          <p:sp>
            <p:nvSpPr>
              <p:cNvPr id="552" name="FPGA-friendly…"/>
              <p:cNvSpPr txBox="1"/>
              <p:nvPr/>
            </p:nvSpPr>
            <p:spPr>
              <a:xfrm>
                <a:off x="-286495" y="2495333"/>
                <a:ext cx="2182268" cy="143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FPGA-friendly</a:t>
                </a:r>
              </a:p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Inference </a:t>
                </a:r>
              </a:p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Acceleration</a:t>
                </a:r>
              </a:p>
            </p:txBody>
          </p:sp>
          <p:grpSp>
            <p:nvGrpSpPr>
              <p:cNvPr id="557" name="Group"/>
              <p:cNvGrpSpPr/>
              <p:nvPr/>
            </p:nvGrpSpPr>
            <p:grpSpPr>
              <a:xfrm>
                <a:off x="2048842" y="0"/>
                <a:ext cx="6176549" cy="4330346"/>
                <a:chOff x="0" y="0"/>
                <a:chExt cx="6176548" cy="4330345"/>
              </a:xfrm>
            </p:grpSpPr>
            <p:sp>
              <p:nvSpPr>
                <p:cNvPr id="553" name="Line"/>
                <p:cNvSpPr/>
                <p:nvPr/>
              </p:nvSpPr>
              <p:spPr>
                <a:xfrm>
                  <a:off x="0" y="4330345"/>
                  <a:ext cx="6176549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grpSp>
              <p:nvGrpSpPr>
                <p:cNvPr id="556" name="Group"/>
                <p:cNvGrpSpPr/>
                <p:nvPr/>
              </p:nvGrpSpPr>
              <p:grpSpPr>
                <a:xfrm>
                  <a:off x="-1" y="0"/>
                  <a:ext cx="6176550" cy="2157505"/>
                  <a:chOff x="0" y="0"/>
                  <a:chExt cx="6176548" cy="2157504"/>
                </a:xfrm>
              </p:grpSpPr>
              <p:sp>
                <p:nvSpPr>
                  <p:cNvPr id="554" name="Line"/>
                  <p:cNvSpPr/>
                  <p:nvPr/>
                </p:nvSpPr>
                <p:spPr>
                  <a:xfrm>
                    <a:off x="0" y="2157504"/>
                    <a:ext cx="6176549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</a:p>
                </p:txBody>
              </p:sp>
              <p:sp>
                <p:nvSpPr>
                  <p:cNvPr id="555" name="Line"/>
                  <p:cNvSpPr/>
                  <p:nvPr/>
                </p:nvSpPr>
                <p:spPr>
                  <a:xfrm>
                    <a:off x="0" y="0"/>
                    <a:ext cx="6176549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</a:p>
                </p:txBody>
              </p:sp>
            </p:grpSp>
          </p:grpSp>
        </p:grpSp>
        <p:sp>
          <p:nvSpPr>
            <p:cNvPr id="559" name="Structured Compression"/>
            <p:cNvSpPr/>
            <p:nvPr/>
          </p:nvSpPr>
          <p:spPr>
            <a:xfrm>
              <a:off x="3189866" y="1014009"/>
              <a:ext cx="4482422" cy="663642"/>
            </a:xfrm>
            <a:prstGeom prst="roundRect">
              <a:avLst>
                <a:gd name="adj" fmla="val 20672"/>
              </a:avLst>
            </a:prstGeom>
            <a:solidFill>
              <a:srgbClr val="D4FB79">
                <a:alpha val="4653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Structured Compression</a:t>
              </a:r>
            </a:p>
          </p:txBody>
        </p:sp>
        <p:sp>
          <p:nvSpPr>
            <p:cNvPr id="560" name="Mixed Distance Quantization"/>
            <p:cNvSpPr/>
            <p:nvPr/>
          </p:nvSpPr>
          <p:spPr>
            <a:xfrm>
              <a:off x="3189866" y="2120966"/>
              <a:ext cx="4482422" cy="663642"/>
            </a:xfrm>
            <a:prstGeom prst="roundRect">
              <a:avLst>
                <a:gd name="adj" fmla="val 20672"/>
              </a:avLst>
            </a:prstGeom>
            <a:solidFill>
              <a:srgbClr val="00CD66">
                <a:alpha val="47143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Mixed Distance Quantization</a:t>
              </a:r>
            </a:p>
          </p:txBody>
        </p:sp>
        <p:sp>
          <p:nvSpPr>
            <p:cNvPr id="561" name="Line"/>
            <p:cNvSpPr/>
            <p:nvPr/>
          </p:nvSpPr>
          <p:spPr>
            <a:xfrm>
              <a:off x="5272666" y="1715678"/>
              <a:ext cx="1" cy="3672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grpSp>
          <p:nvGrpSpPr>
            <p:cNvPr id="568" name="Group"/>
            <p:cNvGrpSpPr/>
            <p:nvPr/>
          </p:nvGrpSpPr>
          <p:grpSpPr>
            <a:xfrm>
              <a:off x="3189866" y="2803428"/>
              <a:ext cx="4482422" cy="2156680"/>
              <a:chOff x="0" y="0"/>
              <a:chExt cx="4482420" cy="2156679"/>
            </a:xfrm>
          </p:grpSpPr>
          <p:grpSp>
            <p:nvGrpSpPr>
              <p:cNvPr id="564" name="Group"/>
              <p:cNvGrpSpPr/>
              <p:nvPr/>
            </p:nvGrpSpPr>
            <p:grpSpPr>
              <a:xfrm>
                <a:off x="0" y="-1"/>
                <a:ext cx="4482421" cy="1068931"/>
                <a:chOff x="0" y="0"/>
                <a:chExt cx="4482420" cy="1068929"/>
              </a:xfrm>
            </p:grpSpPr>
            <p:sp>
              <p:nvSpPr>
                <p:cNvPr id="562" name="Hardware Optimization"/>
                <p:cNvSpPr/>
                <p:nvPr/>
              </p:nvSpPr>
              <p:spPr>
                <a:xfrm>
                  <a:off x="0" y="405288"/>
                  <a:ext cx="4482421" cy="663642"/>
                </a:xfrm>
                <a:prstGeom prst="roundRect">
                  <a:avLst>
                    <a:gd name="adj" fmla="val 20672"/>
                  </a:avLst>
                </a:prstGeom>
                <a:solidFill>
                  <a:srgbClr val="63B8FF">
                    <a:alpha val="42844"/>
                  </a:srgbClr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Hardware Optimization</a:t>
                  </a:r>
                </a:p>
              </p:txBody>
            </p:sp>
            <p:sp>
              <p:nvSpPr>
                <p:cNvPr id="563" name="Line"/>
                <p:cNvSpPr/>
                <p:nvPr/>
              </p:nvSpPr>
              <p:spPr>
                <a:xfrm>
                  <a:off x="2082799" y="0"/>
                  <a:ext cx="1" cy="36726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</p:grpSp>
          <p:grpSp>
            <p:nvGrpSpPr>
              <p:cNvPr id="567" name="Group"/>
              <p:cNvGrpSpPr/>
              <p:nvPr/>
            </p:nvGrpSpPr>
            <p:grpSpPr>
              <a:xfrm>
                <a:off x="0" y="1087749"/>
                <a:ext cx="4482421" cy="1068931"/>
                <a:chOff x="0" y="0"/>
                <a:chExt cx="4482420" cy="1068929"/>
              </a:xfrm>
            </p:grpSpPr>
            <p:sp>
              <p:nvSpPr>
                <p:cNvPr id="565" name="Automatic Synthesis Toolchain"/>
                <p:cNvSpPr/>
                <p:nvPr/>
              </p:nvSpPr>
              <p:spPr>
                <a:xfrm>
                  <a:off x="0" y="405288"/>
                  <a:ext cx="4482421" cy="663642"/>
                </a:xfrm>
                <a:prstGeom prst="roundRect">
                  <a:avLst>
                    <a:gd name="adj" fmla="val 20672"/>
                  </a:avLst>
                </a:prstGeom>
                <a:solidFill>
                  <a:srgbClr val="333399">
                    <a:alpha val="50826"/>
                  </a:srgbClr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Automatic Synthesis Toolchain</a:t>
                  </a:r>
                </a:p>
              </p:txBody>
            </p:sp>
            <p:sp>
              <p:nvSpPr>
                <p:cNvPr id="566" name="Line"/>
                <p:cNvSpPr/>
                <p:nvPr/>
              </p:nvSpPr>
              <p:spPr>
                <a:xfrm>
                  <a:off x="2082799" y="0"/>
                  <a:ext cx="1" cy="36726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</p:grpSp>
        </p:grpSp>
        <p:sp>
          <p:nvSpPr>
            <p:cNvPr id="569" name="Line"/>
            <p:cNvSpPr/>
            <p:nvPr/>
          </p:nvSpPr>
          <p:spPr>
            <a:xfrm>
              <a:off x="5272666" y="627928"/>
              <a:ext cx="1" cy="3672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0" name="YOLO Architecture Specification"/>
            <p:cNvSpPr txBox="1"/>
            <p:nvPr/>
          </p:nvSpPr>
          <p:spPr>
            <a:xfrm>
              <a:off x="3095169" y="0"/>
              <a:ext cx="4671815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YOLO Architecture Specification</a:t>
              </a:r>
            </a:p>
          </p:txBody>
        </p:sp>
        <p:grpSp>
          <p:nvGrpSpPr>
            <p:cNvPr id="573" name="Group"/>
            <p:cNvGrpSpPr/>
            <p:nvPr/>
          </p:nvGrpSpPr>
          <p:grpSpPr>
            <a:xfrm>
              <a:off x="3005662" y="4991628"/>
              <a:ext cx="4850830" cy="890873"/>
              <a:chOff x="-780566" y="0"/>
              <a:chExt cx="4850829" cy="890872"/>
            </a:xfrm>
          </p:grpSpPr>
          <p:sp>
            <p:nvSpPr>
              <p:cNvPr id="571" name="Line"/>
              <p:cNvSpPr/>
              <p:nvPr/>
            </p:nvSpPr>
            <p:spPr>
              <a:xfrm>
                <a:off x="1486437" y="0"/>
                <a:ext cx="1" cy="36726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72" name="Optimized FPGA Implementation"/>
              <p:cNvSpPr txBox="1"/>
              <p:nvPr/>
            </p:nvSpPr>
            <p:spPr>
              <a:xfrm>
                <a:off x="-780567" y="344772"/>
                <a:ext cx="4850831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Optimized FPGA Implementation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Data Quantization Approache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Data Quantization Approaches</a:t>
            </a:r>
          </a:p>
        </p:txBody>
      </p:sp>
      <p:sp>
        <p:nvSpPr>
          <p:cNvPr id="577" name="Slide Number"/>
          <p:cNvSpPr txBox="1"/>
          <p:nvPr>
            <p:ph type="sldNum" sz="quarter" idx="2"/>
          </p:nvPr>
        </p:nvSpPr>
        <p:spPr>
          <a:xfrm>
            <a:off x="12169316" y="9169399"/>
            <a:ext cx="276684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78" name="Equal Distance"/>
          <p:cNvSpPr txBox="1"/>
          <p:nvPr/>
        </p:nvSpPr>
        <p:spPr>
          <a:xfrm>
            <a:off x="712251" y="1526069"/>
            <a:ext cx="3033767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Equal Distance</a:t>
            </a:r>
          </a:p>
        </p:txBody>
      </p:sp>
      <p:sp>
        <p:nvSpPr>
          <p:cNvPr id="579" name="Power of Two"/>
          <p:cNvSpPr txBox="1"/>
          <p:nvPr/>
        </p:nvSpPr>
        <p:spPr>
          <a:xfrm>
            <a:off x="7362818" y="1526069"/>
            <a:ext cx="2883351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Power of Two</a:t>
            </a:r>
          </a:p>
        </p:txBody>
      </p:sp>
      <p:grpSp>
        <p:nvGrpSpPr>
          <p:cNvPr id="586" name="Group"/>
          <p:cNvGrpSpPr/>
          <p:nvPr/>
        </p:nvGrpSpPr>
        <p:grpSpPr>
          <a:xfrm>
            <a:off x="1995665" y="4371271"/>
            <a:ext cx="1819892" cy="829781"/>
            <a:chOff x="0" y="0"/>
            <a:chExt cx="1819891" cy="829780"/>
          </a:xfrm>
        </p:grpSpPr>
        <p:grpSp>
          <p:nvGrpSpPr>
            <p:cNvPr id="584" name="Group"/>
            <p:cNvGrpSpPr/>
            <p:nvPr/>
          </p:nvGrpSpPr>
          <p:grpSpPr>
            <a:xfrm>
              <a:off x="-1" y="-1"/>
              <a:ext cx="1819893" cy="2"/>
              <a:chOff x="0" y="0"/>
              <a:chExt cx="1819891" cy="0"/>
            </a:xfrm>
          </p:grpSpPr>
          <p:sp>
            <p:nvSpPr>
              <p:cNvPr id="580" name="Line"/>
              <p:cNvSpPr/>
              <p:nvPr/>
            </p:nvSpPr>
            <p:spPr>
              <a:xfrm flipH="1" flipV="1">
                <a:off x="-1" y="0"/>
                <a:ext cx="432595" cy="1"/>
              </a:xfrm>
              <a:prstGeom prst="line">
                <a:avLst/>
              </a:prstGeom>
              <a:noFill/>
              <a:ln w="12700" cap="flat">
                <a:solidFill>
                  <a:srgbClr val="FF45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1" name="Line"/>
              <p:cNvSpPr/>
              <p:nvPr/>
            </p:nvSpPr>
            <p:spPr>
              <a:xfrm flipH="1" flipV="1">
                <a:off x="475132" y="0"/>
                <a:ext cx="432595" cy="1"/>
              </a:xfrm>
              <a:prstGeom prst="line">
                <a:avLst/>
              </a:prstGeom>
              <a:noFill/>
              <a:ln w="12700" cap="flat">
                <a:solidFill>
                  <a:srgbClr val="FF45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2" name="Line"/>
              <p:cNvSpPr/>
              <p:nvPr/>
            </p:nvSpPr>
            <p:spPr>
              <a:xfrm flipH="1" flipV="1">
                <a:off x="950265" y="0"/>
                <a:ext cx="432594" cy="1"/>
              </a:xfrm>
              <a:prstGeom prst="line">
                <a:avLst/>
              </a:prstGeom>
              <a:noFill/>
              <a:ln w="12700" cap="flat">
                <a:solidFill>
                  <a:srgbClr val="FF45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3" name="Line"/>
              <p:cNvSpPr/>
              <p:nvPr/>
            </p:nvSpPr>
            <p:spPr>
              <a:xfrm flipH="1" flipV="1">
                <a:off x="1387297" y="0"/>
                <a:ext cx="432595" cy="1"/>
              </a:xfrm>
              <a:prstGeom prst="line">
                <a:avLst/>
              </a:prstGeom>
              <a:noFill/>
              <a:ln w="12700" cap="flat">
                <a:solidFill>
                  <a:srgbClr val="FF45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sp>
          <p:nvSpPr>
            <p:cNvPr id="585" name="equal distances"/>
            <p:cNvSpPr txBox="1"/>
            <p:nvPr/>
          </p:nvSpPr>
          <p:spPr>
            <a:xfrm>
              <a:off x="58239" y="423380"/>
              <a:ext cx="170341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45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equal distances</a:t>
              </a:r>
            </a:p>
          </p:txBody>
        </p:sp>
      </p:grpSp>
      <p:grpSp>
        <p:nvGrpSpPr>
          <p:cNvPr id="593" name="Group"/>
          <p:cNvGrpSpPr/>
          <p:nvPr/>
        </p:nvGrpSpPr>
        <p:grpSpPr>
          <a:xfrm>
            <a:off x="1158659" y="2214444"/>
            <a:ext cx="3722075" cy="2536976"/>
            <a:chOff x="0" y="0"/>
            <a:chExt cx="3722074" cy="2536974"/>
          </a:xfrm>
        </p:grpSpPr>
        <p:sp>
          <p:nvSpPr>
            <p:cNvPr id="646" name="Connection Line"/>
            <p:cNvSpPr/>
            <p:nvPr/>
          </p:nvSpPr>
          <p:spPr>
            <a:xfrm>
              <a:off x="446531" y="872383"/>
              <a:ext cx="2333148" cy="1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fill="norm" stroke="1" extrusionOk="0">
                  <a:moveTo>
                    <a:pt x="0" y="20362"/>
                  </a:moveTo>
                  <a:cubicBezTo>
                    <a:pt x="3149" y="5487"/>
                    <a:pt x="10349" y="-1238"/>
                    <a:pt x="21600" y="187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grpSp>
          <p:nvGrpSpPr>
            <p:cNvPr id="592" name="Group"/>
            <p:cNvGrpSpPr/>
            <p:nvPr/>
          </p:nvGrpSpPr>
          <p:grpSpPr>
            <a:xfrm>
              <a:off x="-1" y="0"/>
              <a:ext cx="3722076" cy="2536975"/>
              <a:chOff x="0" y="0"/>
              <a:chExt cx="3722074" cy="2536974"/>
            </a:xfrm>
          </p:grpSpPr>
          <p:sp>
            <p:nvSpPr>
              <p:cNvPr id="588" name="Line"/>
              <p:cNvSpPr/>
              <p:nvPr/>
            </p:nvSpPr>
            <p:spPr>
              <a:xfrm>
                <a:off x="0" y="2497412"/>
                <a:ext cx="3722075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89" name="Line"/>
              <p:cNvSpPr/>
              <p:nvPr/>
            </p:nvSpPr>
            <p:spPr>
              <a:xfrm flipV="1">
                <a:off x="23910" y="145784"/>
                <a:ext cx="1" cy="237697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90" name="X"/>
              <p:cNvSpPr txBox="1"/>
              <p:nvPr/>
            </p:nvSpPr>
            <p:spPr>
              <a:xfrm>
                <a:off x="3386172" y="2028974"/>
                <a:ext cx="28568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X</a:t>
                </a:r>
              </a:p>
            </p:txBody>
          </p:sp>
          <p:sp>
            <p:nvSpPr>
              <p:cNvPr id="591" name="Y"/>
              <p:cNvSpPr txBox="1"/>
              <p:nvPr/>
            </p:nvSpPr>
            <p:spPr>
              <a:xfrm>
                <a:off x="114081" y="-1"/>
                <a:ext cx="27520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Y</a:t>
                </a:r>
              </a:p>
            </p:txBody>
          </p:sp>
        </p:grpSp>
      </p:grpSp>
      <p:grpSp>
        <p:nvGrpSpPr>
          <p:cNvPr id="598" name="Group"/>
          <p:cNvGrpSpPr/>
          <p:nvPr/>
        </p:nvGrpSpPr>
        <p:grpSpPr>
          <a:xfrm>
            <a:off x="8090434" y="3777355"/>
            <a:ext cx="2342506" cy="1496770"/>
            <a:chOff x="14543" y="0"/>
            <a:chExt cx="2342505" cy="1496768"/>
          </a:xfrm>
        </p:grpSpPr>
        <p:sp>
          <p:nvSpPr>
            <p:cNvPr id="594" name="Line"/>
            <p:cNvSpPr/>
            <p:nvPr/>
          </p:nvSpPr>
          <p:spPr>
            <a:xfrm flipH="1" flipV="1">
              <a:off x="248009" y="713381"/>
              <a:ext cx="373217" cy="1"/>
            </a:xfrm>
            <a:prstGeom prst="line">
              <a:avLst/>
            </a:prstGeom>
            <a:noFill/>
            <a:ln w="12700" cap="flat">
              <a:solidFill>
                <a:srgbClr val="FF45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5" name="Line"/>
            <p:cNvSpPr/>
            <p:nvPr/>
          </p:nvSpPr>
          <p:spPr>
            <a:xfrm flipH="1" flipV="1">
              <a:off x="640623" y="429883"/>
              <a:ext cx="509254" cy="1"/>
            </a:xfrm>
            <a:prstGeom prst="line">
              <a:avLst/>
            </a:prstGeom>
            <a:noFill/>
            <a:ln w="12700" cap="flat">
              <a:solidFill>
                <a:srgbClr val="FF45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6" name="Line"/>
            <p:cNvSpPr/>
            <p:nvPr/>
          </p:nvSpPr>
          <p:spPr>
            <a:xfrm flipH="1" flipV="1">
              <a:off x="1176729" y="0"/>
              <a:ext cx="909836" cy="1"/>
            </a:xfrm>
            <a:prstGeom prst="line">
              <a:avLst/>
            </a:prstGeom>
            <a:noFill/>
            <a:ln w="12700" cap="flat">
              <a:solidFill>
                <a:srgbClr val="FF45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7" name="exponential distances"/>
            <p:cNvSpPr txBox="1"/>
            <p:nvPr/>
          </p:nvSpPr>
          <p:spPr>
            <a:xfrm>
              <a:off x="14543" y="1090368"/>
              <a:ext cx="234250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45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exponential distances</a:t>
              </a:r>
            </a:p>
          </p:txBody>
        </p:sp>
      </p:grpSp>
      <p:grpSp>
        <p:nvGrpSpPr>
          <p:cNvPr id="605" name="Group"/>
          <p:cNvGrpSpPr/>
          <p:nvPr/>
        </p:nvGrpSpPr>
        <p:grpSpPr>
          <a:xfrm>
            <a:off x="7500192" y="2265415"/>
            <a:ext cx="3722075" cy="2536975"/>
            <a:chOff x="0" y="0"/>
            <a:chExt cx="3722074" cy="2536974"/>
          </a:xfrm>
        </p:grpSpPr>
        <p:sp>
          <p:nvSpPr>
            <p:cNvPr id="647" name="Connection Line"/>
            <p:cNvSpPr/>
            <p:nvPr/>
          </p:nvSpPr>
          <p:spPr>
            <a:xfrm>
              <a:off x="446531" y="872383"/>
              <a:ext cx="2333148" cy="1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fill="norm" stroke="1" extrusionOk="0">
                  <a:moveTo>
                    <a:pt x="0" y="20362"/>
                  </a:moveTo>
                  <a:cubicBezTo>
                    <a:pt x="3149" y="5487"/>
                    <a:pt x="10349" y="-1238"/>
                    <a:pt x="21600" y="187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grpSp>
          <p:nvGrpSpPr>
            <p:cNvPr id="604" name="Group"/>
            <p:cNvGrpSpPr/>
            <p:nvPr/>
          </p:nvGrpSpPr>
          <p:grpSpPr>
            <a:xfrm>
              <a:off x="-1" y="0"/>
              <a:ext cx="3722076" cy="2536975"/>
              <a:chOff x="0" y="0"/>
              <a:chExt cx="3722074" cy="2536974"/>
            </a:xfrm>
          </p:grpSpPr>
          <p:sp>
            <p:nvSpPr>
              <p:cNvPr id="600" name="Line"/>
              <p:cNvSpPr/>
              <p:nvPr/>
            </p:nvSpPr>
            <p:spPr>
              <a:xfrm>
                <a:off x="0" y="2497412"/>
                <a:ext cx="3722075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01" name="Line"/>
              <p:cNvSpPr/>
              <p:nvPr/>
            </p:nvSpPr>
            <p:spPr>
              <a:xfrm flipV="1">
                <a:off x="23910" y="145784"/>
                <a:ext cx="1" cy="237697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02" name="X"/>
              <p:cNvSpPr txBox="1"/>
              <p:nvPr/>
            </p:nvSpPr>
            <p:spPr>
              <a:xfrm>
                <a:off x="3386172" y="2028974"/>
                <a:ext cx="28568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X</a:t>
                </a:r>
              </a:p>
            </p:txBody>
          </p:sp>
          <p:sp>
            <p:nvSpPr>
              <p:cNvPr id="603" name="Y"/>
              <p:cNvSpPr txBox="1"/>
              <p:nvPr/>
            </p:nvSpPr>
            <p:spPr>
              <a:xfrm>
                <a:off x="114081" y="-1"/>
                <a:ext cx="27520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Y</a:t>
                </a:r>
              </a:p>
            </p:txBody>
          </p:sp>
        </p:grpSp>
      </p:grpSp>
      <p:grpSp>
        <p:nvGrpSpPr>
          <p:cNvPr id="618" name="Group"/>
          <p:cNvGrpSpPr/>
          <p:nvPr/>
        </p:nvGrpSpPr>
        <p:grpSpPr>
          <a:xfrm>
            <a:off x="1685132" y="2732775"/>
            <a:ext cx="2378997" cy="1977944"/>
            <a:chOff x="0" y="0"/>
            <a:chExt cx="2378996" cy="1977943"/>
          </a:xfrm>
        </p:grpSpPr>
        <p:grpSp>
          <p:nvGrpSpPr>
            <p:cNvPr id="611" name="Group"/>
            <p:cNvGrpSpPr/>
            <p:nvPr/>
          </p:nvGrpSpPr>
          <p:grpSpPr>
            <a:xfrm>
              <a:off x="316160" y="346144"/>
              <a:ext cx="1834037" cy="1631799"/>
              <a:chOff x="12699" y="38100"/>
              <a:chExt cx="1834035" cy="1631798"/>
            </a:xfrm>
          </p:grpSpPr>
          <p:sp>
            <p:nvSpPr>
              <p:cNvPr id="606" name="Line"/>
              <p:cNvSpPr/>
              <p:nvPr/>
            </p:nvSpPr>
            <p:spPr>
              <a:xfrm flipV="1">
                <a:off x="12699" y="674499"/>
                <a:ext cx="2" cy="9827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07" name="Line"/>
              <p:cNvSpPr/>
              <p:nvPr/>
            </p:nvSpPr>
            <p:spPr>
              <a:xfrm flipV="1">
                <a:off x="479116" y="290893"/>
                <a:ext cx="1" cy="137900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08" name="Line"/>
              <p:cNvSpPr/>
              <p:nvPr/>
            </p:nvSpPr>
            <p:spPr>
              <a:xfrm flipV="1">
                <a:off x="960200" y="97534"/>
                <a:ext cx="1" cy="155966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09" name="Line"/>
              <p:cNvSpPr/>
              <p:nvPr/>
            </p:nvSpPr>
            <p:spPr>
              <a:xfrm flipV="1">
                <a:off x="1409818" y="38100"/>
                <a:ext cx="1" cy="16190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10" name="Line"/>
              <p:cNvSpPr/>
              <p:nvPr/>
            </p:nvSpPr>
            <p:spPr>
              <a:xfrm flipV="1">
                <a:off x="1846735" y="38100"/>
                <a:ext cx="1" cy="16190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grpSp>
          <p:nvGrpSpPr>
            <p:cNvPr id="617" name="Group"/>
            <p:cNvGrpSpPr/>
            <p:nvPr/>
          </p:nvGrpSpPr>
          <p:grpSpPr>
            <a:xfrm>
              <a:off x="0" y="0"/>
              <a:ext cx="2378997" cy="959877"/>
              <a:chOff x="0" y="0"/>
              <a:chExt cx="2378996" cy="959876"/>
            </a:xfrm>
          </p:grpSpPr>
          <p:sp>
            <p:nvSpPr>
              <p:cNvPr id="612" name="001"/>
              <p:cNvSpPr txBox="1"/>
              <p:nvPr/>
            </p:nvSpPr>
            <p:spPr>
              <a:xfrm>
                <a:off x="-1" y="642376"/>
                <a:ext cx="410953" cy="31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001</a:t>
                </a:r>
              </a:p>
            </p:txBody>
          </p:sp>
          <p:sp>
            <p:nvSpPr>
              <p:cNvPr id="613" name="010"/>
              <p:cNvSpPr txBox="1"/>
              <p:nvPr/>
            </p:nvSpPr>
            <p:spPr>
              <a:xfrm>
                <a:off x="502812" y="279400"/>
                <a:ext cx="410953" cy="317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010</a:t>
                </a:r>
              </a:p>
            </p:txBody>
          </p:sp>
          <p:sp>
            <p:nvSpPr>
              <p:cNvPr id="614" name="011"/>
              <p:cNvSpPr txBox="1"/>
              <p:nvPr/>
            </p:nvSpPr>
            <p:spPr>
              <a:xfrm>
                <a:off x="994464" y="63730"/>
                <a:ext cx="401229" cy="31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011</a:t>
                </a:r>
              </a:p>
            </p:txBody>
          </p:sp>
          <p:sp>
            <p:nvSpPr>
              <p:cNvPr id="615" name="100"/>
              <p:cNvSpPr txBox="1"/>
              <p:nvPr/>
            </p:nvSpPr>
            <p:spPr>
              <a:xfrm>
                <a:off x="1476392" y="25629"/>
                <a:ext cx="410953" cy="31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100</a:t>
                </a:r>
              </a:p>
            </p:txBody>
          </p:sp>
          <p:sp>
            <p:nvSpPr>
              <p:cNvPr id="616" name="101"/>
              <p:cNvSpPr txBox="1"/>
              <p:nvPr/>
            </p:nvSpPr>
            <p:spPr>
              <a:xfrm>
                <a:off x="1968044" y="0"/>
                <a:ext cx="410953" cy="317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101</a:t>
                </a:r>
              </a:p>
            </p:txBody>
          </p:sp>
        </p:grpSp>
      </p:grpSp>
      <p:grpSp>
        <p:nvGrpSpPr>
          <p:cNvPr id="628" name="Group"/>
          <p:cNvGrpSpPr/>
          <p:nvPr/>
        </p:nvGrpSpPr>
        <p:grpSpPr>
          <a:xfrm>
            <a:off x="7945065" y="2805635"/>
            <a:ext cx="2434030" cy="1959194"/>
            <a:chOff x="0" y="0"/>
            <a:chExt cx="2434028" cy="1959192"/>
          </a:xfrm>
        </p:grpSpPr>
        <p:grpSp>
          <p:nvGrpSpPr>
            <p:cNvPr id="623" name="Group"/>
            <p:cNvGrpSpPr/>
            <p:nvPr/>
          </p:nvGrpSpPr>
          <p:grpSpPr>
            <a:xfrm>
              <a:off x="385060" y="324255"/>
              <a:ext cx="1834036" cy="1634938"/>
              <a:chOff x="0" y="38100"/>
              <a:chExt cx="1834035" cy="1634937"/>
            </a:xfrm>
          </p:grpSpPr>
          <p:sp>
            <p:nvSpPr>
              <p:cNvPr id="619" name="Line"/>
              <p:cNvSpPr/>
              <p:nvPr/>
            </p:nvSpPr>
            <p:spPr>
              <a:xfrm flipV="1">
                <a:off x="-1" y="712599"/>
                <a:ext cx="2" cy="9446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20" name="Line"/>
              <p:cNvSpPr/>
              <p:nvPr/>
            </p:nvSpPr>
            <p:spPr>
              <a:xfrm flipV="1">
                <a:off x="362049" y="382932"/>
                <a:ext cx="1" cy="129010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21" name="Line"/>
              <p:cNvSpPr/>
              <p:nvPr/>
            </p:nvSpPr>
            <p:spPr>
              <a:xfrm flipV="1">
                <a:off x="917017" y="109262"/>
                <a:ext cx="1" cy="155297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22" name="Line"/>
              <p:cNvSpPr/>
              <p:nvPr/>
            </p:nvSpPr>
            <p:spPr>
              <a:xfrm flipV="1">
                <a:off x="1834035" y="38100"/>
                <a:ext cx="1" cy="16190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sp>
          <p:nvSpPr>
            <p:cNvPr id="624" name="0001"/>
            <p:cNvSpPr txBox="1"/>
            <p:nvPr/>
          </p:nvSpPr>
          <p:spPr>
            <a:xfrm>
              <a:off x="0" y="681161"/>
              <a:ext cx="50983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0001</a:t>
              </a:r>
            </a:p>
          </p:txBody>
        </p:sp>
        <p:sp>
          <p:nvSpPr>
            <p:cNvPr id="625" name="0010"/>
            <p:cNvSpPr txBox="1"/>
            <p:nvPr/>
          </p:nvSpPr>
          <p:spPr>
            <a:xfrm>
              <a:off x="406029" y="332328"/>
              <a:ext cx="509837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0010</a:t>
              </a:r>
            </a:p>
          </p:txBody>
        </p:sp>
        <p:sp>
          <p:nvSpPr>
            <p:cNvPr id="626" name="0100"/>
            <p:cNvSpPr txBox="1"/>
            <p:nvPr/>
          </p:nvSpPr>
          <p:spPr>
            <a:xfrm>
              <a:off x="998203" y="76200"/>
              <a:ext cx="509836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0100</a:t>
              </a:r>
            </a:p>
          </p:txBody>
        </p:sp>
        <p:sp>
          <p:nvSpPr>
            <p:cNvPr id="627" name="1000"/>
            <p:cNvSpPr txBox="1"/>
            <p:nvPr/>
          </p:nvSpPr>
          <p:spPr>
            <a:xfrm>
              <a:off x="1924192" y="0"/>
              <a:ext cx="509837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1000</a:t>
              </a:r>
            </a:p>
          </p:txBody>
        </p:sp>
      </p:grpSp>
      <p:sp>
        <p:nvSpPr>
          <p:cNvPr id="629" name="We propose Mixed Distance quantization…"/>
          <p:cNvSpPr txBox="1"/>
          <p:nvPr/>
        </p:nvSpPr>
        <p:spPr>
          <a:xfrm>
            <a:off x="812751" y="6900075"/>
            <a:ext cx="7558669" cy="203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We propose </a:t>
            </a:r>
            <a:r>
              <a:rPr u="sng"/>
              <a:t>Mixed Distance</a:t>
            </a:r>
            <a:r>
              <a:t> quantization</a:t>
            </a:r>
          </a:p>
          <a:p>
            <a:pPr lvl="1" marL="90648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combine equal + exponential</a:t>
            </a:r>
          </a:p>
          <a:p>
            <a:pPr lvl="1" marL="90648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resource-aware</a:t>
            </a:r>
          </a:p>
        </p:txBody>
      </p:sp>
      <p:grpSp>
        <p:nvGrpSpPr>
          <p:cNvPr id="634" name="Group"/>
          <p:cNvGrpSpPr/>
          <p:nvPr/>
        </p:nvGrpSpPr>
        <p:grpSpPr>
          <a:xfrm>
            <a:off x="1792467" y="5314083"/>
            <a:ext cx="8435859" cy="648331"/>
            <a:chOff x="0" y="0"/>
            <a:chExt cx="8435858" cy="648330"/>
          </a:xfrm>
        </p:grpSpPr>
        <p:sp>
          <p:nvSpPr>
            <p:cNvPr id="630" name="Low Accuracy"/>
            <p:cNvSpPr txBox="1"/>
            <p:nvPr/>
          </p:nvSpPr>
          <p:spPr>
            <a:xfrm>
              <a:off x="6320093" y="102230"/>
              <a:ext cx="211576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Low Accuracy</a:t>
              </a:r>
            </a:p>
          </p:txBody>
        </p:sp>
        <p:grpSp>
          <p:nvGrpSpPr>
            <p:cNvPr id="633" name="Group"/>
            <p:cNvGrpSpPr/>
            <p:nvPr/>
          </p:nvGrpSpPr>
          <p:grpSpPr>
            <a:xfrm>
              <a:off x="0" y="0"/>
              <a:ext cx="3031412" cy="565844"/>
              <a:chOff x="0" y="0"/>
              <a:chExt cx="3031411" cy="565843"/>
            </a:xfrm>
          </p:grpSpPr>
          <p:sp>
            <p:nvSpPr>
              <p:cNvPr id="631" name="High Accuracy"/>
              <p:cNvSpPr txBox="1"/>
              <p:nvPr/>
            </p:nvSpPr>
            <p:spPr>
              <a:xfrm>
                <a:off x="0" y="-1"/>
                <a:ext cx="2181052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2800">
                    <a:solidFill>
                      <a:srgbClr val="FF45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High Accuracy</a:t>
                </a:r>
              </a:p>
            </p:txBody>
          </p:sp>
          <p:pic>
            <p:nvPicPr>
              <p:cNvPr id="632" name="Screen Shot 2019-02-15 at 9.22.40 PM.png" descr="Screen Shot 2019-02-15 at 9.22.40 P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2424574" y="1064"/>
                <a:ext cx="606838" cy="5647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639" name="Group"/>
          <p:cNvGrpSpPr/>
          <p:nvPr/>
        </p:nvGrpSpPr>
        <p:grpSpPr>
          <a:xfrm>
            <a:off x="1107919" y="6041025"/>
            <a:ext cx="11005708" cy="599299"/>
            <a:chOff x="0" y="0"/>
            <a:chExt cx="11005707" cy="599297"/>
          </a:xfrm>
        </p:grpSpPr>
        <p:sp>
          <p:nvSpPr>
            <p:cNvPr id="635" name="Complex Multiplication"/>
            <p:cNvSpPr txBox="1"/>
            <p:nvPr/>
          </p:nvSpPr>
          <p:spPr>
            <a:xfrm>
              <a:off x="0" y="26590"/>
              <a:ext cx="3550147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Complex Multiplication</a:t>
              </a:r>
            </a:p>
          </p:txBody>
        </p:sp>
        <p:grpSp>
          <p:nvGrpSpPr>
            <p:cNvPr id="638" name="Group"/>
            <p:cNvGrpSpPr/>
            <p:nvPr/>
          </p:nvGrpSpPr>
          <p:grpSpPr>
            <a:xfrm>
              <a:off x="5941226" y="0"/>
              <a:ext cx="5064482" cy="599298"/>
              <a:chOff x="0" y="0"/>
              <a:chExt cx="5064480" cy="599297"/>
            </a:xfrm>
          </p:grpSpPr>
          <p:sp>
            <p:nvSpPr>
              <p:cNvPr id="636" name="Simple Multiplication (Shift)"/>
              <p:cNvSpPr txBox="1"/>
              <p:nvPr/>
            </p:nvSpPr>
            <p:spPr>
              <a:xfrm>
                <a:off x="-1" y="26590"/>
                <a:ext cx="4242595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2800">
                    <a:solidFill>
                      <a:srgbClr val="FF45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Simple Multiplication (Shift)</a:t>
                </a:r>
              </a:p>
            </p:txBody>
          </p:sp>
          <p:pic>
            <p:nvPicPr>
              <p:cNvPr id="637" name="Screen Shot 2019-02-15 at 9.22.40 PM.png" descr="Screen Shot 2019-02-15 at 9.22.40 P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4420554" y="0"/>
                <a:ext cx="643927" cy="5992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642" name="Group"/>
          <p:cNvGrpSpPr/>
          <p:nvPr/>
        </p:nvGrpSpPr>
        <p:grpSpPr>
          <a:xfrm>
            <a:off x="7168991" y="7639700"/>
            <a:ext cx="3216766" cy="565844"/>
            <a:chOff x="-185353" y="0"/>
            <a:chExt cx="3216764" cy="565843"/>
          </a:xfrm>
        </p:grpSpPr>
        <p:sp>
          <p:nvSpPr>
            <p:cNvPr id="640" name="Decent Accuracy"/>
            <p:cNvSpPr txBox="1"/>
            <p:nvPr/>
          </p:nvSpPr>
          <p:spPr>
            <a:xfrm>
              <a:off x="-185354" y="-1"/>
              <a:ext cx="255175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solidFill>
                    <a:srgbClr val="00CD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Decent Accuracy</a:t>
              </a:r>
            </a:p>
          </p:txBody>
        </p:sp>
        <p:pic>
          <p:nvPicPr>
            <p:cNvPr id="641" name="Screen Shot 2019-02-15 at 9.22.40 PM.png" descr="Screen Shot 2019-02-15 at 9.22.40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424574" y="1064"/>
              <a:ext cx="606838" cy="56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5" name="Group"/>
          <p:cNvGrpSpPr/>
          <p:nvPr/>
        </p:nvGrpSpPr>
        <p:grpSpPr>
          <a:xfrm>
            <a:off x="7190723" y="8313804"/>
            <a:ext cx="4939275" cy="564780"/>
            <a:chOff x="-984758" y="-9326"/>
            <a:chExt cx="4939274" cy="564778"/>
          </a:xfrm>
        </p:grpSpPr>
        <p:sp>
          <p:nvSpPr>
            <p:cNvPr id="643" name="Better Hardware Utilization"/>
            <p:cNvSpPr txBox="1"/>
            <p:nvPr/>
          </p:nvSpPr>
          <p:spPr>
            <a:xfrm>
              <a:off x="-984759" y="-1"/>
              <a:ext cx="41505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solidFill>
                    <a:srgbClr val="00CD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Better Hardware Utilization</a:t>
              </a:r>
            </a:p>
          </p:txBody>
        </p:sp>
        <p:pic>
          <p:nvPicPr>
            <p:cNvPr id="644" name="Screen Shot 2019-02-15 at 9.22.40 PM.png" descr="Screen Shot 2019-02-15 at 9.22.40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3347679" y="-9327"/>
              <a:ext cx="606837" cy="56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8" grpId="8"/>
      <p:bldP build="whole" bldLvl="1" animBg="1" rev="0" advAuto="0" spid="629" grpId="11"/>
      <p:bldP build="whole" bldLvl="1" animBg="1" rev="0" advAuto="0" spid="645" grpId="13"/>
      <p:bldP build="whole" bldLvl="1" animBg="1" rev="0" advAuto="0" spid="605" grpId="6"/>
      <p:bldP build="whole" bldLvl="1" animBg="1" rev="0" advAuto="0" spid="579" grpId="5"/>
      <p:bldP build="whole" bldLvl="1" animBg="1" rev="0" advAuto="0" spid="618" grpId="3"/>
      <p:bldP build="whole" bldLvl="1" animBg="1" rev="0" advAuto="0" spid="642" grpId="12"/>
      <p:bldP build="whole" bldLvl="1" animBg="1" rev="0" advAuto="0" spid="639" grpId="10"/>
      <p:bldP build="whole" bldLvl="1" animBg="1" rev="0" advAuto="0" spid="628" grpId="7"/>
      <p:bldP build="whole" bldLvl="1" animBg="1" rev="0" advAuto="0" spid="586" grpId="4"/>
      <p:bldP build="whole" bldLvl="1" animBg="1" rev="0" advAuto="0" spid="634" grpId="9"/>
      <p:bldP build="whole" bldLvl="1" animBg="1" rev="0" advAuto="0" spid="593" grpId="2"/>
      <p:bldP build="whole" bldLvl="1" animBg="1" rev="0" advAuto="0" spid="5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Mixed Distance Quantizat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Mixed Distance Quantization</a:t>
            </a:r>
          </a:p>
        </p:txBody>
      </p:sp>
      <p:sp>
        <p:nvSpPr>
          <p:cNvPr id="650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51" name="Mixed Distance"/>
          <p:cNvSpPr txBox="1"/>
          <p:nvPr/>
        </p:nvSpPr>
        <p:spPr>
          <a:xfrm>
            <a:off x="712251" y="1526069"/>
            <a:ext cx="3159576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Mixed Distance</a:t>
            </a:r>
          </a:p>
        </p:txBody>
      </p:sp>
      <p:grpSp>
        <p:nvGrpSpPr>
          <p:cNvPr id="673" name="Group"/>
          <p:cNvGrpSpPr/>
          <p:nvPr/>
        </p:nvGrpSpPr>
        <p:grpSpPr>
          <a:xfrm>
            <a:off x="1336368" y="2386955"/>
            <a:ext cx="3722076" cy="3008710"/>
            <a:chOff x="0" y="0"/>
            <a:chExt cx="3722074" cy="3008709"/>
          </a:xfrm>
        </p:grpSpPr>
        <p:sp>
          <p:nvSpPr>
            <p:cNvPr id="652" name="Line"/>
            <p:cNvSpPr/>
            <p:nvPr/>
          </p:nvSpPr>
          <p:spPr>
            <a:xfrm flipH="1">
              <a:off x="823708" y="2225322"/>
              <a:ext cx="37321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3" name="Line"/>
            <p:cNvSpPr/>
            <p:nvPr/>
          </p:nvSpPr>
          <p:spPr>
            <a:xfrm flipH="1">
              <a:off x="1216322" y="1941823"/>
              <a:ext cx="50925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4" name="Line"/>
            <p:cNvSpPr/>
            <p:nvPr/>
          </p:nvSpPr>
          <p:spPr>
            <a:xfrm flipH="1" flipV="1">
              <a:off x="1752428" y="1511940"/>
              <a:ext cx="90983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5" name="exponential distances"/>
            <p:cNvSpPr txBox="1"/>
            <p:nvPr/>
          </p:nvSpPr>
          <p:spPr>
            <a:xfrm>
              <a:off x="590242" y="2602309"/>
              <a:ext cx="234250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exponential distances</a:t>
              </a:r>
            </a:p>
          </p:txBody>
        </p:sp>
        <p:grpSp>
          <p:nvGrpSpPr>
            <p:cNvPr id="662" name="Group"/>
            <p:cNvGrpSpPr/>
            <p:nvPr/>
          </p:nvGrpSpPr>
          <p:grpSpPr>
            <a:xfrm>
              <a:off x="-1" y="0"/>
              <a:ext cx="3722076" cy="2536975"/>
              <a:chOff x="0" y="0"/>
              <a:chExt cx="3722074" cy="2536974"/>
            </a:xfrm>
          </p:grpSpPr>
          <p:sp>
            <p:nvSpPr>
              <p:cNvPr id="732" name="Connection Line"/>
              <p:cNvSpPr/>
              <p:nvPr/>
            </p:nvSpPr>
            <p:spPr>
              <a:xfrm>
                <a:off x="446531" y="872383"/>
                <a:ext cx="2333148" cy="139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2" fill="norm" stroke="1" extrusionOk="0">
                    <a:moveTo>
                      <a:pt x="0" y="20362"/>
                    </a:moveTo>
                    <a:cubicBezTo>
                      <a:pt x="3149" y="5487"/>
                      <a:pt x="10349" y="-1238"/>
                      <a:pt x="21600" y="187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/>
              </a:p>
            </p:txBody>
          </p:sp>
          <p:grpSp>
            <p:nvGrpSpPr>
              <p:cNvPr id="661" name="Group"/>
              <p:cNvGrpSpPr/>
              <p:nvPr/>
            </p:nvGrpSpPr>
            <p:grpSpPr>
              <a:xfrm>
                <a:off x="-1" y="0"/>
                <a:ext cx="3722076" cy="2536975"/>
                <a:chOff x="0" y="0"/>
                <a:chExt cx="3722074" cy="2536974"/>
              </a:xfrm>
            </p:grpSpPr>
            <p:sp>
              <p:nvSpPr>
                <p:cNvPr id="657" name="Line"/>
                <p:cNvSpPr/>
                <p:nvPr/>
              </p:nvSpPr>
              <p:spPr>
                <a:xfrm>
                  <a:off x="0" y="2497412"/>
                  <a:ext cx="3722075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658" name="Line"/>
                <p:cNvSpPr/>
                <p:nvPr/>
              </p:nvSpPr>
              <p:spPr>
                <a:xfrm flipV="1">
                  <a:off x="23910" y="145784"/>
                  <a:ext cx="1" cy="2376975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659" name="X"/>
                <p:cNvSpPr txBox="1"/>
                <p:nvPr/>
              </p:nvSpPr>
              <p:spPr>
                <a:xfrm>
                  <a:off x="3386172" y="2028974"/>
                  <a:ext cx="285689" cy="508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lnSpc>
                      <a:spcPct val="170000"/>
                    </a:lnSpc>
                    <a:defRPr sz="2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X</a:t>
                  </a:r>
                </a:p>
              </p:txBody>
            </p:sp>
            <p:sp>
              <p:nvSpPr>
                <p:cNvPr id="660" name="Y"/>
                <p:cNvSpPr txBox="1"/>
                <p:nvPr/>
              </p:nvSpPr>
              <p:spPr>
                <a:xfrm>
                  <a:off x="114081" y="-1"/>
                  <a:ext cx="275209" cy="508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lnSpc>
                      <a:spcPct val="170000"/>
                    </a:lnSpc>
                    <a:defRPr sz="2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Y</a:t>
                  </a:r>
                </a:p>
              </p:txBody>
            </p:sp>
          </p:grpSp>
        </p:grpSp>
        <p:grpSp>
          <p:nvGrpSpPr>
            <p:cNvPr id="672" name="Group"/>
            <p:cNvGrpSpPr/>
            <p:nvPr/>
          </p:nvGrpSpPr>
          <p:grpSpPr>
            <a:xfrm>
              <a:off x="444873" y="540220"/>
              <a:ext cx="2434029" cy="1959194"/>
              <a:chOff x="0" y="0"/>
              <a:chExt cx="2434028" cy="1959192"/>
            </a:xfrm>
          </p:grpSpPr>
          <p:grpSp>
            <p:nvGrpSpPr>
              <p:cNvPr id="667" name="Group"/>
              <p:cNvGrpSpPr/>
              <p:nvPr/>
            </p:nvGrpSpPr>
            <p:grpSpPr>
              <a:xfrm>
                <a:off x="385060" y="324255"/>
                <a:ext cx="1834036" cy="1634938"/>
                <a:chOff x="0" y="38100"/>
                <a:chExt cx="1834035" cy="1634937"/>
              </a:xfrm>
            </p:grpSpPr>
            <p:sp>
              <p:nvSpPr>
                <p:cNvPr id="663" name="Line"/>
                <p:cNvSpPr/>
                <p:nvPr/>
              </p:nvSpPr>
              <p:spPr>
                <a:xfrm flipV="1">
                  <a:off x="-1" y="712599"/>
                  <a:ext cx="2" cy="9446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664" name="Line"/>
                <p:cNvSpPr/>
                <p:nvPr/>
              </p:nvSpPr>
              <p:spPr>
                <a:xfrm flipV="1">
                  <a:off x="362049" y="382932"/>
                  <a:ext cx="1" cy="129010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665" name="Line"/>
                <p:cNvSpPr/>
                <p:nvPr/>
              </p:nvSpPr>
              <p:spPr>
                <a:xfrm flipV="1">
                  <a:off x="917017" y="109262"/>
                  <a:ext cx="1" cy="155297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666" name="Line"/>
                <p:cNvSpPr/>
                <p:nvPr/>
              </p:nvSpPr>
              <p:spPr>
                <a:xfrm flipV="1">
                  <a:off x="1834035" y="38100"/>
                  <a:ext cx="1" cy="161909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</p:grpSp>
          <p:sp>
            <p:nvSpPr>
              <p:cNvPr id="668" name="0001"/>
              <p:cNvSpPr txBox="1"/>
              <p:nvPr/>
            </p:nvSpPr>
            <p:spPr>
              <a:xfrm>
                <a:off x="0" y="681161"/>
                <a:ext cx="509836" cy="31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0001</a:t>
                </a:r>
              </a:p>
            </p:txBody>
          </p:sp>
          <p:sp>
            <p:nvSpPr>
              <p:cNvPr id="669" name="0010"/>
              <p:cNvSpPr txBox="1"/>
              <p:nvPr/>
            </p:nvSpPr>
            <p:spPr>
              <a:xfrm>
                <a:off x="406029" y="332328"/>
                <a:ext cx="509837" cy="31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0010</a:t>
                </a:r>
              </a:p>
            </p:txBody>
          </p:sp>
          <p:sp>
            <p:nvSpPr>
              <p:cNvPr id="670" name="0100"/>
              <p:cNvSpPr txBox="1"/>
              <p:nvPr/>
            </p:nvSpPr>
            <p:spPr>
              <a:xfrm>
                <a:off x="998203" y="76200"/>
                <a:ext cx="509836" cy="317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0100</a:t>
                </a:r>
              </a:p>
            </p:txBody>
          </p:sp>
          <p:sp>
            <p:nvSpPr>
              <p:cNvPr id="671" name="1000"/>
              <p:cNvSpPr txBox="1"/>
              <p:nvPr/>
            </p:nvSpPr>
            <p:spPr>
              <a:xfrm>
                <a:off x="1924192" y="0"/>
                <a:ext cx="509837" cy="317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1000</a:t>
                </a:r>
              </a:p>
            </p:txBody>
          </p:sp>
        </p:grpSp>
      </p:grpSp>
      <p:sp>
        <p:nvSpPr>
          <p:cNvPr id="674" name="More Balanced!"/>
          <p:cNvSpPr txBox="1"/>
          <p:nvPr/>
        </p:nvSpPr>
        <p:spPr>
          <a:xfrm>
            <a:off x="8639664" y="2256228"/>
            <a:ext cx="246112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FF45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More Balanced!</a:t>
            </a:r>
          </a:p>
        </p:txBody>
      </p:sp>
      <p:sp>
        <p:nvSpPr>
          <p:cNvPr id="675" name="Mixed Distance Encoding"/>
          <p:cNvSpPr txBox="1"/>
          <p:nvPr/>
        </p:nvSpPr>
        <p:spPr>
          <a:xfrm>
            <a:off x="820132" y="5699130"/>
            <a:ext cx="475454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Mixed Distance Encoding</a:t>
            </a:r>
          </a:p>
        </p:txBody>
      </p:sp>
      <p:grpSp>
        <p:nvGrpSpPr>
          <p:cNvPr id="680" name="Group"/>
          <p:cNvGrpSpPr/>
          <p:nvPr/>
        </p:nvGrpSpPr>
        <p:grpSpPr>
          <a:xfrm>
            <a:off x="767853" y="5997580"/>
            <a:ext cx="9262325" cy="1322233"/>
            <a:chOff x="-12699" y="0"/>
            <a:chExt cx="9262323" cy="1322231"/>
          </a:xfrm>
        </p:grpSpPr>
        <p:grpSp>
          <p:nvGrpSpPr>
            <p:cNvPr id="678" name="Group"/>
            <p:cNvGrpSpPr/>
            <p:nvPr/>
          </p:nvGrpSpPr>
          <p:grpSpPr>
            <a:xfrm>
              <a:off x="8163773" y="0"/>
              <a:ext cx="1085851" cy="1205109"/>
              <a:chOff x="0" y="0"/>
              <a:chExt cx="1085850" cy="1205108"/>
            </a:xfrm>
          </p:grpSpPr>
          <p:sp>
            <p:nvSpPr>
              <p:cNvPr id="676" name="0011"/>
              <p:cNvSpPr txBox="1"/>
              <p:nvPr/>
            </p:nvSpPr>
            <p:spPr>
              <a:xfrm>
                <a:off x="125313" y="659008"/>
                <a:ext cx="835224" cy="546101"/>
              </a:xfrm>
              <a:prstGeom prst="rect">
                <a:avLst/>
              </a:prstGeom>
              <a:solidFill>
                <a:srgbClr val="00CD66">
                  <a:alpha val="54514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0011</a:t>
                </a:r>
              </a:p>
            </p:txBody>
          </p:sp>
          <p:sp>
            <p:nvSpPr>
              <p:cNvPr id="677" name="primary"/>
              <p:cNvSpPr txBox="1"/>
              <p:nvPr/>
            </p:nvSpPr>
            <p:spPr>
              <a:xfrm>
                <a:off x="-1" y="-1"/>
                <a:ext cx="1085851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primary</a:t>
                </a:r>
              </a:p>
            </p:txBody>
          </p:sp>
        </p:grpSp>
        <p:sp>
          <p:nvSpPr>
            <p:cNvPr id="679" name="primary bits for coarse-grained offsets"/>
            <p:cNvSpPr txBox="1"/>
            <p:nvPr/>
          </p:nvSpPr>
          <p:spPr>
            <a:xfrm>
              <a:off x="-12700" y="814231"/>
              <a:ext cx="612566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1300"/>
                </a:spcBef>
                <a:buClr>
                  <a:srgbClr val="660066"/>
                </a:buClr>
                <a:buSzPct val="75000"/>
                <a:buChar char="๏"/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primary bits for coarse-grained offsets</a:t>
              </a:r>
            </a:p>
          </p:txBody>
        </p:sp>
      </p:grpSp>
      <p:grpSp>
        <p:nvGrpSpPr>
          <p:cNvPr id="685" name="Group"/>
          <p:cNvGrpSpPr/>
          <p:nvPr/>
        </p:nvGrpSpPr>
        <p:grpSpPr>
          <a:xfrm>
            <a:off x="771316" y="5997580"/>
            <a:ext cx="7609601" cy="1205110"/>
            <a:chOff x="0" y="0"/>
            <a:chExt cx="7609600" cy="1205108"/>
          </a:xfrm>
        </p:grpSpPr>
        <p:sp>
          <p:nvSpPr>
            <p:cNvPr id="681" name="signed bit"/>
            <p:cNvSpPr txBox="1"/>
            <p:nvPr/>
          </p:nvSpPr>
          <p:spPr>
            <a:xfrm>
              <a:off x="0" y="293788"/>
              <a:ext cx="232691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1300"/>
                </a:spcBef>
                <a:buClr>
                  <a:srgbClr val="660066"/>
                </a:buClr>
                <a:buSzPct val="75000"/>
                <a:buChar char="๏"/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signed bit</a:t>
              </a:r>
            </a:p>
          </p:txBody>
        </p:sp>
        <p:grpSp>
          <p:nvGrpSpPr>
            <p:cNvPr id="684" name="Group"/>
            <p:cNvGrpSpPr/>
            <p:nvPr/>
          </p:nvGrpSpPr>
          <p:grpSpPr>
            <a:xfrm>
              <a:off x="7002530" y="0"/>
              <a:ext cx="607071" cy="1205109"/>
              <a:chOff x="0" y="0"/>
              <a:chExt cx="607069" cy="1205108"/>
            </a:xfrm>
          </p:grpSpPr>
          <p:sp>
            <p:nvSpPr>
              <p:cNvPr id="682" name="1"/>
              <p:cNvSpPr txBox="1"/>
              <p:nvPr/>
            </p:nvSpPr>
            <p:spPr>
              <a:xfrm>
                <a:off x="166846" y="659008"/>
                <a:ext cx="294532" cy="546101"/>
              </a:xfrm>
              <a:prstGeom prst="rect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  <p:sp>
            <p:nvSpPr>
              <p:cNvPr id="683" name="sign"/>
              <p:cNvSpPr txBox="1"/>
              <p:nvPr/>
            </p:nvSpPr>
            <p:spPr>
              <a:xfrm>
                <a:off x="-1" y="-1"/>
                <a:ext cx="607071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sign</a:t>
                </a:r>
              </a:p>
            </p:txBody>
          </p:sp>
        </p:grpSp>
      </p:grpSp>
      <p:grpSp>
        <p:nvGrpSpPr>
          <p:cNvPr id="690" name="Group"/>
          <p:cNvGrpSpPr/>
          <p:nvPr/>
        </p:nvGrpSpPr>
        <p:grpSpPr>
          <a:xfrm>
            <a:off x="768374" y="5997580"/>
            <a:ext cx="10857843" cy="1867300"/>
            <a:chOff x="-6187" y="0"/>
            <a:chExt cx="10857842" cy="1867298"/>
          </a:xfrm>
        </p:grpSpPr>
        <p:sp>
          <p:nvSpPr>
            <p:cNvPr id="686" name="secondary bits for fined-grained offsets"/>
            <p:cNvSpPr txBox="1"/>
            <p:nvPr/>
          </p:nvSpPr>
          <p:spPr>
            <a:xfrm>
              <a:off x="-6188" y="1359298"/>
              <a:ext cx="626464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1300"/>
                </a:spcBef>
                <a:buClr>
                  <a:srgbClr val="660066"/>
                </a:buClr>
                <a:buSzPct val="75000"/>
                <a:buChar char="๏"/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secondary bits for fined-grained offsets</a:t>
              </a:r>
            </a:p>
          </p:txBody>
        </p:sp>
        <p:grpSp>
          <p:nvGrpSpPr>
            <p:cNvPr id="689" name="Group"/>
            <p:cNvGrpSpPr/>
            <p:nvPr/>
          </p:nvGrpSpPr>
          <p:grpSpPr>
            <a:xfrm>
              <a:off x="9467403" y="0"/>
              <a:ext cx="1384252" cy="1205109"/>
              <a:chOff x="0" y="0"/>
              <a:chExt cx="1384250" cy="1205108"/>
            </a:xfrm>
          </p:grpSpPr>
          <p:sp>
            <p:nvSpPr>
              <p:cNvPr id="687" name="10"/>
              <p:cNvSpPr txBox="1"/>
              <p:nvPr/>
            </p:nvSpPr>
            <p:spPr>
              <a:xfrm>
                <a:off x="454744" y="659008"/>
                <a:ext cx="474763" cy="546101"/>
              </a:xfrm>
              <a:prstGeom prst="rect">
                <a:avLst/>
              </a:prstGeom>
              <a:solidFill>
                <a:srgbClr val="F8BA00">
                  <a:alpha val="45925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10</a:t>
                </a:r>
              </a:p>
            </p:txBody>
          </p:sp>
          <p:sp>
            <p:nvSpPr>
              <p:cNvPr id="688" name="secondary"/>
              <p:cNvSpPr txBox="1"/>
              <p:nvPr/>
            </p:nvSpPr>
            <p:spPr>
              <a:xfrm>
                <a:off x="0" y="-1"/>
                <a:ext cx="1384251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secondary</a:t>
                </a:r>
              </a:p>
            </p:txBody>
          </p:sp>
        </p:grpSp>
      </p:grpSp>
      <p:grpSp>
        <p:nvGrpSpPr>
          <p:cNvPr id="697" name="Group"/>
          <p:cNvGrpSpPr/>
          <p:nvPr/>
        </p:nvGrpSpPr>
        <p:grpSpPr>
          <a:xfrm>
            <a:off x="8232680" y="7250626"/>
            <a:ext cx="3933020" cy="903381"/>
            <a:chOff x="0" y="0"/>
            <a:chExt cx="3933018" cy="903380"/>
          </a:xfrm>
        </p:grpSpPr>
        <p:grpSp>
          <p:nvGrpSpPr>
            <p:cNvPr id="693" name="Group"/>
            <p:cNvGrpSpPr/>
            <p:nvPr/>
          </p:nvGrpSpPr>
          <p:grpSpPr>
            <a:xfrm>
              <a:off x="787356" y="-1"/>
              <a:ext cx="2420596" cy="478701"/>
              <a:chOff x="0" y="0"/>
              <a:chExt cx="2420594" cy="478699"/>
            </a:xfrm>
          </p:grpSpPr>
          <p:sp>
            <p:nvSpPr>
              <p:cNvPr id="691" name="Line"/>
              <p:cNvSpPr/>
              <p:nvPr/>
            </p:nvSpPr>
            <p:spPr>
              <a:xfrm flipH="1">
                <a:off x="0" y="0"/>
                <a:ext cx="446859" cy="4468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692" name="Line"/>
              <p:cNvSpPr/>
              <p:nvPr/>
            </p:nvSpPr>
            <p:spPr>
              <a:xfrm>
                <a:off x="1941894" y="0"/>
                <a:ext cx="478701" cy="4787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grpSp>
          <p:nvGrpSpPr>
            <p:cNvPr id="696" name="Group"/>
            <p:cNvGrpSpPr/>
            <p:nvPr/>
          </p:nvGrpSpPr>
          <p:grpSpPr>
            <a:xfrm>
              <a:off x="0" y="395380"/>
              <a:ext cx="3933019" cy="508001"/>
              <a:chOff x="0" y="0"/>
              <a:chExt cx="3933018" cy="508000"/>
            </a:xfrm>
          </p:grpSpPr>
          <p:sp>
            <p:nvSpPr>
              <p:cNvPr id="694" name="shift 2 bits"/>
              <p:cNvSpPr txBox="1"/>
              <p:nvPr/>
            </p:nvSpPr>
            <p:spPr>
              <a:xfrm>
                <a:off x="0" y="-1"/>
                <a:ext cx="150168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shift 2 bits</a:t>
                </a:r>
              </a:p>
            </p:txBody>
          </p:sp>
          <p:sp>
            <p:nvSpPr>
              <p:cNvPr id="695" name="shift 1 bits"/>
              <p:cNvSpPr txBox="1"/>
              <p:nvPr/>
            </p:nvSpPr>
            <p:spPr>
              <a:xfrm>
                <a:off x="2431330" y="-1"/>
                <a:ext cx="150168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shift 1 bits</a:t>
                </a:r>
              </a:p>
            </p:txBody>
          </p:sp>
        </p:grpSp>
      </p:grpSp>
      <p:grpSp>
        <p:nvGrpSpPr>
          <p:cNvPr id="701" name="Group"/>
          <p:cNvGrpSpPr/>
          <p:nvPr/>
        </p:nvGrpSpPr>
        <p:grpSpPr>
          <a:xfrm>
            <a:off x="9076596" y="8161444"/>
            <a:ext cx="2382798" cy="770743"/>
            <a:chOff x="0" y="0"/>
            <a:chExt cx="2382796" cy="770742"/>
          </a:xfrm>
        </p:grpSpPr>
        <p:sp>
          <p:nvSpPr>
            <p:cNvPr id="698" name="Line"/>
            <p:cNvSpPr/>
            <p:nvPr/>
          </p:nvSpPr>
          <p:spPr>
            <a:xfrm flipH="1">
              <a:off x="1907957" y="1930"/>
              <a:ext cx="474840" cy="4748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0" y="0"/>
              <a:ext cx="478700" cy="4787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0" name="addition"/>
            <p:cNvSpPr txBox="1"/>
            <p:nvPr/>
          </p:nvSpPr>
          <p:spPr>
            <a:xfrm>
              <a:off x="579933" y="262742"/>
              <a:ext cx="122679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addition</a:t>
              </a:r>
            </a:p>
          </p:txBody>
        </p:sp>
      </p:grpSp>
      <p:sp>
        <p:nvSpPr>
          <p:cNvPr id="702" name="Rectangle"/>
          <p:cNvSpPr/>
          <p:nvPr/>
        </p:nvSpPr>
        <p:spPr>
          <a:xfrm>
            <a:off x="8208238" y="7551740"/>
            <a:ext cx="4012546" cy="1352848"/>
          </a:xfrm>
          <a:prstGeom prst="rect">
            <a:avLst/>
          </a:prstGeom>
          <a:ln w="25400">
            <a:solidFill>
              <a:srgbClr val="FF45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728" name="Group"/>
          <p:cNvGrpSpPr/>
          <p:nvPr/>
        </p:nvGrpSpPr>
        <p:grpSpPr>
          <a:xfrm>
            <a:off x="5501644" y="2437755"/>
            <a:ext cx="5951801" cy="3008710"/>
            <a:chOff x="0" y="0"/>
            <a:chExt cx="5951800" cy="3008708"/>
          </a:xfrm>
        </p:grpSpPr>
        <p:grpSp>
          <p:nvGrpSpPr>
            <p:cNvPr id="726" name="Group"/>
            <p:cNvGrpSpPr/>
            <p:nvPr/>
          </p:nvGrpSpPr>
          <p:grpSpPr>
            <a:xfrm>
              <a:off x="2229725" y="0"/>
              <a:ext cx="3722076" cy="3008709"/>
              <a:chOff x="0" y="0"/>
              <a:chExt cx="3722074" cy="3008708"/>
            </a:xfrm>
          </p:grpSpPr>
          <p:sp>
            <p:nvSpPr>
              <p:cNvPr id="703" name="Line"/>
              <p:cNvSpPr/>
              <p:nvPr/>
            </p:nvSpPr>
            <p:spPr>
              <a:xfrm flipV="1">
                <a:off x="2663969" y="864475"/>
                <a:ext cx="1" cy="16191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04" name="1000"/>
              <p:cNvSpPr txBox="1"/>
              <p:nvPr/>
            </p:nvSpPr>
            <p:spPr>
              <a:xfrm>
                <a:off x="2369066" y="540220"/>
                <a:ext cx="509836" cy="31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4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1000</a:t>
                </a:r>
              </a:p>
            </p:txBody>
          </p:sp>
          <p:grpSp>
            <p:nvGrpSpPr>
              <p:cNvPr id="725" name="Group"/>
              <p:cNvGrpSpPr/>
              <p:nvPr/>
            </p:nvGrpSpPr>
            <p:grpSpPr>
              <a:xfrm>
                <a:off x="-1" y="0"/>
                <a:ext cx="3722076" cy="3008709"/>
                <a:chOff x="0" y="0"/>
                <a:chExt cx="3722074" cy="3008708"/>
              </a:xfrm>
            </p:grpSpPr>
            <p:sp>
              <p:nvSpPr>
                <p:cNvPr id="705" name="mixed distances"/>
                <p:cNvSpPr txBox="1"/>
                <p:nvPr/>
              </p:nvSpPr>
              <p:spPr>
                <a:xfrm>
                  <a:off x="884239" y="2602308"/>
                  <a:ext cx="1754511" cy="406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mixed distances</a:t>
                  </a:r>
                </a:p>
              </p:txBody>
            </p:sp>
            <p:grpSp>
              <p:nvGrpSpPr>
                <p:cNvPr id="712" name="Group"/>
                <p:cNvGrpSpPr/>
                <p:nvPr/>
              </p:nvGrpSpPr>
              <p:grpSpPr>
                <a:xfrm>
                  <a:off x="-1" y="0"/>
                  <a:ext cx="3722076" cy="2536975"/>
                  <a:chOff x="0" y="0"/>
                  <a:chExt cx="3722074" cy="2536974"/>
                </a:xfrm>
              </p:grpSpPr>
              <p:sp>
                <p:nvSpPr>
                  <p:cNvPr id="733" name="Connection Line"/>
                  <p:cNvSpPr/>
                  <p:nvPr/>
                </p:nvSpPr>
                <p:spPr>
                  <a:xfrm>
                    <a:off x="446531" y="872383"/>
                    <a:ext cx="2333148" cy="13940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362" fill="norm" stroke="1" extrusionOk="0">
                        <a:moveTo>
                          <a:pt x="0" y="20362"/>
                        </a:moveTo>
                        <a:cubicBezTo>
                          <a:pt x="3149" y="5487"/>
                          <a:pt x="10349" y="-1238"/>
                          <a:pt x="21600" y="187"/>
                        </a:cubicBezTo>
                      </a:path>
                    </a:pathLst>
                  </a:cu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/>
                  <a:lstStyle/>
                  <a:p>
                    <a:pPr/>
                  </a:p>
                </p:txBody>
              </p:sp>
              <p:grpSp>
                <p:nvGrpSpPr>
                  <p:cNvPr id="711" name="Group"/>
                  <p:cNvGrpSpPr/>
                  <p:nvPr/>
                </p:nvGrpSpPr>
                <p:grpSpPr>
                  <a:xfrm>
                    <a:off x="-1" y="0"/>
                    <a:ext cx="3722076" cy="2536975"/>
                    <a:chOff x="0" y="0"/>
                    <a:chExt cx="3722074" cy="2536974"/>
                  </a:xfrm>
                </p:grpSpPr>
                <p:sp>
                  <p:nvSpPr>
                    <p:cNvPr id="707" name="Line"/>
                    <p:cNvSpPr/>
                    <p:nvPr/>
                  </p:nvSpPr>
                  <p:spPr>
                    <a:xfrm>
                      <a:off x="0" y="2497412"/>
                      <a:ext cx="3722075" cy="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  <a:tailEnd type="triangle" w="med" len="med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/>
                      </a:pPr>
                    </a:p>
                  </p:txBody>
                </p:sp>
                <p:sp>
                  <p:nvSpPr>
                    <p:cNvPr id="708" name="Line"/>
                    <p:cNvSpPr/>
                    <p:nvPr/>
                  </p:nvSpPr>
                  <p:spPr>
                    <a:xfrm flipV="1">
                      <a:off x="23910" y="145784"/>
                      <a:ext cx="1" cy="2376975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  <a:tailEnd type="triangle" w="med" len="med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/>
                      </a:pPr>
                    </a:p>
                  </p:txBody>
                </p:sp>
                <p:sp>
                  <p:nvSpPr>
                    <p:cNvPr id="709" name="X"/>
                    <p:cNvSpPr txBox="1"/>
                    <p:nvPr/>
                  </p:nvSpPr>
                  <p:spPr>
                    <a:xfrm>
                      <a:off x="3386172" y="2028974"/>
                      <a:ext cx="285689" cy="508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lnSpc>
                          <a:spcPct val="170000"/>
                        </a:lnSpc>
                        <a:defRPr sz="2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lvl1pPr>
                    </a:lstStyle>
                    <a:p>
                      <a:pPr/>
                      <a:r>
                        <a:t>X</a:t>
                      </a:r>
                    </a:p>
                  </p:txBody>
                </p:sp>
                <p:sp>
                  <p:nvSpPr>
                    <p:cNvPr id="710" name="Y"/>
                    <p:cNvSpPr txBox="1"/>
                    <p:nvPr/>
                  </p:nvSpPr>
                  <p:spPr>
                    <a:xfrm>
                      <a:off x="114081" y="-1"/>
                      <a:ext cx="275209" cy="508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lnSpc>
                          <a:spcPct val="170000"/>
                        </a:lnSpc>
                        <a:defRPr sz="2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lvl1pPr>
                    </a:lstStyle>
                    <a:p>
                      <a:pPr/>
                      <a:r>
                        <a:t>Y</a:t>
                      </a:r>
                    </a:p>
                  </p:txBody>
                </p:sp>
              </p:grpSp>
            </p:grpSp>
            <p:sp>
              <p:nvSpPr>
                <p:cNvPr id="713" name="Line"/>
                <p:cNvSpPr/>
                <p:nvPr/>
              </p:nvSpPr>
              <p:spPr>
                <a:xfrm flipV="1">
                  <a:off x="829933" y="1538974"/>
                  <a:ext cx="1" cy="94460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714" name="Line"/>
                <p:cNvSpPr/>
                <p:nvPr/>
              </p:nvSpPr>
              <p:spPr>
                <a:xfrm flipV="1">
                  <a:off x="1191982" y="1209307"/>
                  <a:ext cx="1" cy="12901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715" name="Line"/>
                <p:cNvSpPr/>
                <p:nvPr/>
              </p:nvSpPr>
              <p:spPr>
                <a:xfrm flipV="1">
                  <a:off x="1746951" y="935638"/>
                  <a:ext cx="1" cy="155297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  <a:tailEnd type="oval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716" name="0001"/>
                <p:cNvSpPr txBox="1"/>
                <p:nvPr/>
              </p:nvSpPr>
              <p:spPr>
                <a:xfrm>
                  <a:off x="444873" y="1221382"/>
                  <a:ext cx="509837" cy="317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b="1" sz="14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0001</a:t>
                  </a:r>
                </a:p>
              </p:txBody>
            </p:sp>
            <p:sp>
              <p:nvSpPr>
                <p:cNvPr id="717" name="0010"/>
                <p:cNvSpPr txBox="1"/>
                <p:nvPr/>
              </p:nvSpPr>
              <p:spPr>
                <a:xfrm>
                  <a:off x="850903" y="872548"/>
                  <a:ext cx="509836" cy="317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b="1" sz="14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0010</a:t>
                  </a:r>
                </a:p>
              </p:txBody>
            </p:sp>
            <p:sp>
              <p:nvSpPr>
                <p:cNvPr id="718" name="0100"/>
                <p:cNvSpPr txBox="1"/>
                <p:nvPr/>
              </p:nvSpPr>
              <p:spPr>
                <a:xfrm>
                  <a:off x="1443077" y="616420"/>
                  <a:ext cx="509836" cy="317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b="1" sz="14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0100</a:t>
                  </a:r>
                </a:p>
              </p:txBody>
            </p:sp>
            <p:sp>
              <p:nvSpPr>
                <p:cNvPr id="719" name="Line"/>
                <p:cNvSpPr/>
                <p:nvPr/>
              </p:nvSpPr>
              <p:spPr>
                <a:xfrm flipH="1">
                  <a:off x="804116" y="2283597"/>
                  <a:ext cx="373217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720" name="Line"/>
                <p:cNvSpPr/>
                <p:nvPr/>
              </p:nvSpPr>
              <p:spPr>
                <a:xfrm flipH="1">
                  <a:off x="1196730" y="2000098"/>
                  <a:ext cx="509254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grpSp>
              <p:nvGrpSpPr>
                <p:cNvPr id="724" name="Group"/>
                <p:cNvGrpSpPr/>
                <p:nvPr/>
              </p:nvGrpSpPr>
              <p:grpSpPr>
                <a:xfrm>
                  <a:off x="1759708" y="864475"/>
                  <a:ext cx="916906" cy="1619100"/>
                  <a:chOff x="0" y="38100"/>
                  <a:chExt cx="916905" cy="1619098"/>
                </a:xfrm>
              </p:grpSpPr>
              <p:sp>
                <p:nvSpPr>
                  <p:cNvPr id="721" name="Line"/>
                  <p:cNvSpPr/>
                  <p:nvPr/>
                </p:nvSpPr>
                <p:spPr>
                  <a:xfrm flipV="1">
                    <a:off x="445752" y="38100"/>
                    <a:ext cx="1" cy="161909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FF4500"/>
                    </a:solidFill>
                    <a:custDash>
                      <a:ds d="200000" sp="200000"/>
                    </a:custDash>
                    <a:miter lim="400000"/>
                    <a:tailEnd type="oval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</a:p>
                </p:txBody>
              </p:sp>
              <p:sp>
                <p:nvSpPr>
                  <p:cNvPr id="722" name="Line"/>
                  <p:cNvSpPr/>
                  <p:nvPr/>
                </p:nvSpPr>
                <p:spPr>
                  <a:xfrm flipH="1" flipV="1">
                    <a:off x="445752" y="788251"/>
                    <a:ext cx="471154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400000"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</a:p>
                </p:txBody>
              </p:sp>
              <p:sp>
                <p:nvSpPr>
                  <p:cNvPr id="723" name="Line"/>
                  <p:cNvSpPr/>
                  <p:nvPr/>
                </p:nvSpPr>
                <p:spPr>
                  <a:xfrm flipH="1" flipV="1">
                    <a:off x="0" y="788251"/>
                    <a:ext cx="471153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400000"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</a:p>
                </p:txBody>
              </p:sp>
            </p:grpSp>
          </p:grpSp>
        </p:grpSp>
        <p:sp>
          <p:nvSpPr>
            <p:cNvPr id="727" name="Arrow"/>
            <p:cNvSpPr/>
            <p:nvPr/>
          </p:nvSpPr>
          <p:spPr>
            <a:xfrm>
              <a:off x="0" y="1438453"/>
              <a:ext cx="1269284" cy="632628"/>
            </a:xfrm>
            <a:prstGeom prst="rightArrow">
              <a:avLst>
                <a:gd name="adj1" fmla="val 40760"/>
                <a:gd name="adj2" fmla="val 40931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31" name="Group"/>
          <p:cNvGrpSpPr/>
          <p:nvPr/>
        </p:nvGrpSpPr>
        <p:grpSpPr>
          <a:xfrm>
            <a:off x="4153679" y="8203905"/>
            <a:ext cx="3999164" cy="546101"/>
            <a:chOff x="0" y="0"/>
            <a:chExt cx="3999163" cy="546100"/>
          </a:xfrm>
        </p:grpSpPr>
        <p:sp>
          <p:nvSpPr>
            <p:cNvPr id="729" name="Line"/>
            <p:cNvSpPr/>
            <p:nvPr/>
          </p:nvSpPr>
          <p:spPr>
            <a:xfrm flipH="1" flipV="1">
              <a:off x="3062393" y="273050"/>
              <a:ext cx="936771" cy="1"/>
            </a:xfrm>
            <a:prstGeom prst="line">
              <a:avLst/>
            </a:prstGeom>
            <a:noFill/>
            <a:ln w="25400" cap="flat">
              <a:solidFill>
                <a:srgbClr val="FF45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0" name="Simpler Hardware !!"/>
            <p:cNvSpPr txBox="1"/>
            <p:nvPr/>
          </p:nvSpPr>
          <p:spPr>
            <a:xfrm>
              <a:off x="0" y="0"/>
              <a:ext cx="3019698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FF45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Simpler Hardware !!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5"/>
      <p:bldP build="whole" bldLvl="1" animBg="1" rev="0" advAuto="0" spid="690" grpId="8"/>
      <p:bldP build="whole" bldLvl="1" animBg="1" rev="0" advAuto="0" spid="680" grpId="7"/>
      <p:bldP build="whole" bldLvl="1" animBg="1" rev="0" advAuto="0" spid="674" grpId="4"/>
      <p:bldP build="whole" bldLvl="1" animBg="1" rev="0" advAuto="0" spid="697" grpId="9"/>
      <p:bldP build="whole" bldLvl="1" animBg="1" rev="0" advAuto="0" spid="701" grpId="10"/>
      <p:bldP build="whole" bldLvl="1" animBg="1" rev="0" advAuto="0" spid="702" grpId="11"/>
      <p:bldP build="whole" bldLvl="1" animBg="1" rev="0" advAuto="0" spid="685" grpId="6"/>
      <p:bldP build="whole" bldLvl="1" animBg="1" rev="0" advAuto="0" spid="731" grpId="12"/>
      <p:bldP build="whole" bldLvl="1" animBg="1" rev="0" advAuto="0" spid="728" grpId="3"/>
      <p:bldP build="whole" bldLvl="1" animBg="1" rev="0" advAuto="0" spid="651" grpId="1"/>
      <p:bldP build="whole" bldLvl="1" animBg="1" rev="0" advAuto="0" spid="67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Resource-Aware Quantizat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Resource-Aware Quantization</a:t>
            </a:r>
          </a:p>
        </p:txBody>
      </p:sp>
      <p:sp>
        <p:nvSpPr>
          <p:cNvPr id="736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39" name="Group"/>
          <p:cNvGrpSpPr/>
          <p:nvPr/>
        </p:nvGrpSpPr>
        <p:grpSpPr>
          <a:xfrm>
            <a:off x="712251" y="1526069"/>
            <a:ext cx="3033767" cy="4050865"/>
            <a:chOff x="0" y="0"/>
            <a:chExt cx="3033765" cy="4050863"/>
          </a:xfrm>
        </p:grpSpPr>
        <p:sp>
          <p:nvSpPr>
            <p:cNvPr id="737" name="Equal Distance"/>
            <p:cNvSpPr txBox="1"/>
            <p:nvPr/>
          </p:nvSpPr>
          <p:spPr>
            <a:xfrm>
              <a:off x="0" y="0"/>
              <a:ext cx="3033766" cy="62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Equal Distance</a:t>
              </a:r>
            </a:p>
          </p:txBody>
        </p:sp>
        <p:pic>
          <p:nvPicPr>
            <p:cNvPr id="738" name="Screen Shot 2019-02-24 at 12.26.36 PM.png" descr="Screen Shot 2019-02-24 at 12.26.36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1545" y="753830"/>
              <a:ext cx="1908435" cy="3297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2" name="Group"/>
          <p:cNvGrpSpPr/>
          <p:nvPr/>
        </p:nvGrpSpPr>
        <p:grpSpPr>
          <a:xfrm>
            <a:off x="6902284" y="1526069"/>
            <a:ext cx="3159577" cy="4205710"/>
            <a:chOff x="0" y="0"/>
            <a:chExt cx="3159575" cy="4205708"/>
          </a:xfrm>
        </p:grpSpPr>
        <p:sp>
          <p:nvSpPr>
            <p:cNvPr id="740" name="Mixed Distance"/>
            <p:cNvSpPr txBox="1"/>
            <p:nvPr/>
          </p:nvSpPr>
          <p:spPr>
            <a:xfrm>
              <a:off x="0" y="0"/>
              <a:ext cx="3159576" cy="62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Mixed Distance</a:t>
              </a:r>
            </a:p>
          </p:txBody>
        </p:sp>
        <p:pic>
          <p:nvPicPr>
            <p:cNvPr id="741" name="Screen Shot 2019-02-24 at 12.26.44 PM.png" descr="Screen Shot 2019-02-24 at 12.26.44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6098" y="739634"/>
              <a:ext cx="1989153" cy="3466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3" name="Layer-by-Layer Resource-Aware Quantization"/>
          <p:cNvSpPr txBox="1"/>
          <p:nvPr/>
        </p:nvSpPr>
        <p:spPr>
          <a:xfrm>
            <a:off x="712251" y="5978411"/>
            <a:ext cx="8136190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Layer-by-Layer Resource-Aware Quantization</a:t>
            </a:r>
          </a:p>
        </p:txBody>
      </p:sp>
      <p:grpSp>
        <p:nvGrpSpPr>
          <p:cNvPr id="746" name="Group"/>
          <p:cNvGrpSpPr/>
          <p:nvPr/>
        </p:nvGrpSpPr>
        <p:grpSpPr>
          <a:xfrm>
            <a:off x="3392582" y="2972357"/>
            <a:ext cx="2160481" cy="508001"/>
            <a:chOff x="0" y="0"/>
            <a:chExt cx="2160479" cy="508000"/>
          </a:xfrm>
        </p:grpSpPr>
        <p:sp>
          <p:nvSpPr>
            <p:cNvPr id="744" name="bottleneck"/>
            <p:cNvSpPr txBox="1"/>
            <p:nvPr/>
          </p:nvSpPr>
          <p:spPr>
            <a:xfrm>
              <a:off x="621546" y="0"/>
              <a:ext cx="1538934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rgbClr val="FF45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bottleneck</a:t>
              </a:r>
            </a:p>
          </p:txBody>
        </p:sp>
        <p:sp>
          <p:nvSpPr>
            <p:cNvPr id="745" name="Line"/>
            <p:cNvSpPr/>
            <p:nvPr/>
          </p:nvSpPr>
          <p:spPr>
            <a:xfrm flipH="1" flipV="1">
              <a:off x="-1" y="254000"/>
              <a:ext cx="508737" cy="1"/>
            </a:xfrm>
            <a:prstGeom prst="line">
              <a:avLst/>
            </a:prstGeom>
            <a:noFill/>
            <a:ln w="25400" cap="flat">
              <a:solidFill>
                <a:srgbClr val="FF45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749" name="Group"/>
          <p:cNvGrpSpPr/>
          <p:nvPr/>
        </p:nvGrpSpPr>
        <p:grpSpPr>
          <a:xfrm>
            <a:off x="9695944" y="5185452"/>
            <a:ext cx="2160480" cy="508001"/>
            <a:chOff x="0" y="0"/>
            <a:chExt cx="2160479" cy="508000"/>
          </a:xfrm>
        </p:grpSpPr>
        <p:sp>
          <p:nvSpPr>
            <p:cNvPr id="747" name="bottleneck"/>
            <p:cNvSpPr txBox="1"/>
            <p:nvPr/>
          </p:nvSpPr>
          <p:spPr>
            <a:xfrm>
              <a:off x="621546" y="-1"/>
              <a:ext cx="153893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rgbClr val="FF45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bottleneck</a:t>
              </a:r>
            </a:p>
          </p:txBody>
        </p:sp>
        <p:sp>
          <p:nvSpPr>
            <p:cNvPr id="748" name="Line"/>
            <p:cNvSpPr/>
            <p:nvPr/>
          </p:nvSpPr>
          <p:spPr>
            <a:xfrm flipH="1" flipV="1">
              <a:off x="-1" y="254000"/>
              <a:ext cx="508737" cy="1"/>
            </a:xfrm>
            <a:prstGeom prst="line">
              <a:avLst/>
            </a:prstGeom>
            <a:noFill/>
            <a:ln w="25400" cap="flat">
              <a:solidFill>
                <a:srgbClr val="FF45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757" name="Group"/>
          <p:cNvGrpSpPr/>
          <p:nvPr/>
        </p:nvGrpSpPr>
        <p:grpSpPr>
          <a:xfrm>
            <a:off x="2065774" y="6663114"/>
            <a:ext cx="2752344" cy="2659762"/>
            <a:chOff x="0" y="0"/>
            <a:chExt cx="2752343" cy="2659760"/>
          </a:xfrm>
        </p:grpSpPr>
        <p:sp>
          <p:nvSpPr>
            <p:cNvPr id="750" name="Diamond 2963"/>
            <p:cNvSpPr/>
            <p:nvPr/>
          </p:nvSpPr>
          <p:spPr>
            <a:xfrm>
              <a:off x="591481" y="1524380"/>
              <a:ext cx="1586315" cy="541546"/>
            </a:xfrm>
            <a:prstGeom prst="diamond">
              <a:avLst/>
            </a:prstGeom>
            <a:solidFill>
              <a:srgbClr val="00B0F0">
                <a:alpha val="490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1" name="Diamond 2964"/>
            <p:cNvSpPr/>
            <p:nvPr/>
          </p:nvSpPr>
          <p:spPr>
            <a:xfrm>
              <a:off x="887097" y="2318765"/>
              <a:ext cx="1006596" cy="340996"/>
            </a:xfrm>
            <a:prstGeom prst="diamond">
              <a:avLst/>
            </a:prstGeom>
            <a:solidFill>
              <a:srgbClr val="00B0F0">
                <a:alpha val="490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2" name="Straight Connector 2966"/>
            <p:cNvSpPr/>
            <p:nvPr/>
          </p:nvSpPr>
          <p:spPr>
            <a:xfrm>
              <a:off x="143713" y="456549"/>
              <a:ext cx="741289" cy="200690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3" name="Straight Connector 2967"/>
            <p:cNvSpPr/>
            <p:nvPr/>
          </p:nvSpPr>
          <p:spPr>
            <a:xfrm flipH="1">
              <a:off x="1874592" y="431721"/>
              <a:ext cx="877751" cy="205656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4" name="Straight Connector 2968"/>
            <p:cNvSpPr/>
            <p:nvPr/>
          </p:nvSpPr>
          <p:spPr>
            <a:xfrm>
              <a:off x="1372527" y="925735"/>
              <a:ext cx="12701" cy="1427139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5" name="Diamond 2969"/>
            <p:cNvSpPr/>
            <p:nvPr/>
          </p:nvSpPr>
          <p:spPr>
            <a:xfrm>
              <a:off x="289305" y="798537"/>
              <a:ext cx="2183132" cy="672424"/>
            </a:xfrm>
            <a:prstGeom prst="diamond">
              <a:avLst/>
            </a:prstGeom>
            <a:solidFill>
              <a:srgbClr val="00B0F0">
                <a:alpha val="490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6" name="Diamond 2970"/>
            <p:cNvSpPr/>
            <p:nvPr/>
          </p:nvSpPr>
          <p:spPr>
            <a:xfrm>
              <a:off x="0" y="0"/>
              <a:ext cx="2752344" cy="863444"/>
            </a:xfrm>
            <a:prstGeom prst="diamond">
              <a:avLst/>
            </a:prstGeom>
            <a:solidFill>
              <a:srgbClr val="00B0F0">
                <a:alpha val="490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grpSp>
        <p:nvGrpSpPr>
          <p:cNvPr id="765" name="Group"/>
          <p:cNvGrpSpPr/>
          <p:nvPr/>
        </p:nvGrpSpPr>
        <p:grpSpPr>
          <a:xfrm>
            <a:off x="2665812" y="6850389"/>
            <a:ext cx="6353412" cy="2551570"/>
            <a:chOff x="0" y="0"/>
            <a:chExt cx="6353411" cy="2551569"/>
          </a:xfrm>
        </p:grpSpPr>
        <p:sp>
          <p:nvSpPr>
            <p:cNvPr id="758" name="Diamond 2981"/>
            <p:cNvSpPr/>
            <p:nvPr/>
          </p:nvSpPr>
          <p:spPr>
            <a:xfrm>
              <a:off x="589055" y="2251420"/>
              <a:ext cx="374156" cy="130397"/>
            </a:xfrm>
            <a:prstGeom prst="diamond">
              <a:avLst/>
            </a:prstGeom>
            <a:solidFill>
              <a:srgbClr val="FFFF00">
                <a:alpha val="490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grpSp>
          <p:nvGrpSpPr>
            <p:cNvPr id="761" name="Group"/>
            <p:cNvGrpSpPr/>
            <p:nvPr/>
          </p:nvGrpSpPr>
          <p:grpSpPr>
            <a:xfrm>
              <a:off x="0" y="0"/>
              <a:ext cx="4283708" cy="523400"/>
              <a:chOff x="0" y="0"/>
              <a:chExt cx="4283707" cy="523399"/>
            </a:xfrm>
          </p:grpSpPr>
          <p:sp>
            <p:nvSpPr>
              <p:cNvPr id="759" name="Diamond 2979"/>
              <p:cNvSpPr/>
              <p:nvPr/>
            </p:nvSpPr>
            <p:spPr>
              <a:xfrm>
                <a:off x="0" y="0"/>
                <a:ext cx="1552267" cy="523400"/>
              </a:xfrm>
              <a:prstGeom prst="diamond">
                <a:avLst/>
              </a:prstGeom>
              <a:solidFill>
                <a:srgbClr val="FFFF00">
                  <a:alpha val="4902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8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60" name="Line"/>
              <p:cNvSpPr/>
              <p:nvPr/>
            </p:nvSpPr>
            <p:spPr>
              <a:xfrm>
                <a:off x="1525362" y="261699"/>
                <a:ext cx="2758346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sp>
          <p:nvSpPr>
            <p:cNvPr id="762" name="Line"/>
            <p:cNvSpPr/>
            <p:nvPr/>
          </p:nvSpPr>
          <p:spPr>
            <a:xfrm>
              <a:off x="1004662" y="2316619"/>
              <a:ext cx="337461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63" name="equal distance"/>
            <p:cNvSpPr txBox="1"/>
            <p:nvPr/>
          </p:nvSpPr>
          <p:spPr>
            <a:xfrm>
              <a:off x="4390525" y="26750"/>
              <a:ext cx="190202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equal distance</a:t>
              </a:r>
            </a:p>
          </p:txBody>
        </p:sp>
        <p:sp>
          <p:nvSpPr>
            <p:cNvPr id="764" name="equal distance"/>
            <p:cNvSpPr txBox="1"/>
            <p:nvPr/>
          </p:nvSpPr>
          <p:spPr>
            <a:xfrm>
              <a:off x="4451387" y="2081669"/>
              <a:ext cx="190202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equal distance</a:t>
              </a:r>
            </a:p>
          </p:txBody>
        </p:sp>
      </p:grpSp>
      <p:grpSp>
        <p:nvGrpSpPr>
          <p:cNvPr id="773" name="Group"/>
          <p:cNvGrpSpPr/>
          <p:nvPr/>
        </p:nvGrpSpPr>
        <p:grpSpPr>
          <a:xfrm>
            <a:off x="2665812" y="7532958"/>
            <a:ext cx="5434209" cy="1125718"/>
            <a:chOff x="0" y="0"/>
            <a:chExt cx="5434207" cy="1125717"/>
          </a:xfrm>
        </p:grpSpPr>
        <p:grpSp>
          <p:nvGrpSpPr>
            <p:cNvPr id="768" name="Group"/>
            <p:cNvGrpSpPr/>
            <p:nvPr/>
          </p:nvGrpSpPr>
          <p:grpSpPr>
            <a:xfrm>
              <a:off x="0" y="8965"/>
              <a:ext cx="3374616" cy="523401"/>
              <a:chOff x="0" y="0"/>
              <a:chExt cx="3374615" cy="523399"/>
            </a:xfrm>
          </p:grpSpPr>
          <p:sp>
            <p:nvSpPr>
              <p:cNvPr id="766" name="Diamond 2979"/>
              <p:cNvSpPr/>
              <p:nvPr/>
            </p:nvSpPr>
            <p:spPr>
              <a:xfrm>
                <a:off x="0" y="0"/>
                <a:ext cx="1552267" cy="523400"/>
              </a:xfrm>
              <a:prstGeom prst="diamond">
                <a:avLst/>
              </a:prstGeom>
              <a:solidFill>
                <a:srgbClr val="B8B8B8">
                  <a:alpha val="8547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8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67" name="Line"/>
              <p:cNvSpPr/>
              <p:nvPr/>
            </p:nvSpPr>
            <p:spPr>
              <a:xfrm>
                <a:off x="1525362" y="261699"/>
                <a:ext cx="1849254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sp>
          <p:nvSpPr>
            <p:cNvPr id="769" name="Diamond 2979"/>
            <p:cNvSpPr/>
            <p:nvPr/>
          </p:nvSpPr>
          <p:spPr>
            <a:xfrm>
              <a:off x="238646" y="763999"/>
              <a:ext cx="1074975" cy="318332"/>
            </a:xfrm>
            <a:prstGeom prst="diamond">
              <a:avLst/>
            </a:prstGeom>
            <a:solidFill>
              <a:srgbClr val="B8B8B8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296762" y="923165"/>
              <a:ext cx="197381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71" name="mixed distance"/>
            <p:cNvSpPr txBox="1"/>
            <p:nvPr/>
          </p:nvSpPr>
          <p:spPr>
            <a:xfrm>
              <a:off x="3470866" y="0"/>
              <a:ext cx="1963342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mixed distance</a:t>
              </a:r>
            </a:p>
          </p:txBody>
        </p:sp>
        <p:sp>
          <p:nvSpPr>
            <p:cNvPr id="772" name="mixed distance"/>
            <p:cNvSpPr txBox="1"/>
            <p:nvPr/>
          </p:nvSpPr>
          <p:spPr>
            <a:xfrm>
              <a:off x="3470866" y="655817"/>
              <a:ext cx="196334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mixed distance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2" grpId="3"/>
      <p:bldP build="whole" bldLvl="1" animBg="1" rev="0" advAuto="0" spid="773" grpId="8"/>
      <p:bldP build="whole" bldLvl="1" animBg="1" rev="0" advAuto="0" spid="746" grpId="2"/>
      <p:bldP build="whole" bldLvl="1" animBg="1" rev="0" advAuto="0" spid="749" grpId="4"/>
      <p:bldP build="whole" bldLvl="1" animBg="1" rev="0" advAuto="0" spid="743" grpId="5"/>
      <p:bldP build="whole" bldLvl="1" animBg="1" rev="0" advAuto="0" spid="739" grpId="1"/>
      <p:bldP build="whole" bldLvl="1" animBg="1" rev="0" advAuto="0" spid="765" grpId="7"/>
      <p:bldP build="whole" bldLvl="1" animBg="1" rev="0" advAuto="0" spid="757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Resource &amp; Accuracy Aware Quantizat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Resource &amp; Accuracy Aware Quantization</a:t>
            </a:r>
          </a:p>
        </p:txBody>
      </p:sp>
      <p:sp>
        <p:nvSpPr>
          <p:cNvPr id="776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7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209" y="2048427"/>
            <a:ext cx="10920455" cy="6793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raining Approache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Training Approaches</a:t>
            </a:r>
          </a:p>
        </p:txBody>
      </p:sp>
      <p:sp>
        <p:nvSpPr>
          <p:cNvPr id="780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83" name="Group"/>
          <p:cNvGrpSpPr/>
          <p:nvPr/>
        </p:nvGrpSpPr>
        <p:grpSpPr>
          <a:xfrm>
            <a:off x="671259" y="1561161"/>
            <a:ext cx="7647311" cy="1851709"/>
            <a:chOff x="0" y="0"/>
            <a:chExt cx="7647309" cy="1851708"/>
          </a:xfrm>
        </p:grpSpPr>
        <p:sp>
          <p:nvSpPr>
            <p:cNvPr id="781" name="ADMM based Training Framework"/>
            <p:cNvSpPr txBox="1"/>
            <p:nvPr/>
          </p:nvSpPr>
          <p:spPr>
            <a:xfrm>
              <a:off x="54129" y="0"/>
              <a:ext cx="6291050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ADMM based Training Framework</a:t>
              </a:r>
            </a:p>
          </p:txBody>
        </p:sp>
        <p:sp>
          <p:nvSpPr>
            <p:cNvPr id="782" name="Alternating Direction Method of Multipliers…"/>
            <p:cNvSpPr txBox="1"/>
            <p:nvPr/>
          </p:nvSpPr>
          <p:spPr>
            <a:xfrm>
              <a:off x="0" y="707691"/>
              <a:ext cx="7647310" cy="11440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1300"/>
                </a:spcBef>
                <a:buClr>
                  <a:srgbClr val="660066"/>
                </a:buClr>
                <a:buSzPct val="75000"/>
                <a:buChar char="๏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lternating </a:t>
              </a:r>
              <a:r>
                <a:t>D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irection </a:t>
              </a:r>
              <a:r>
                <a:t>M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ethod of </a:t>
              </a:r>
              <a:r>
                <a:t>M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ultipliers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lvl="1" marL="906486" indent="-506436" algn="l" defTabSz="1300480">
                <a:spcBef>
                  <a:spcPts val="1300"/>
                </a:spcBef>
                <a:buClr>
                  <a:srgbClr val="660066"/>
                </a:buClr>
                <a:buSzPct val="75000"/>
                <a:buChar char="๏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Decomposing into two subproblems </a:t>
              </a:r>
            </a:p>
          </p:txBody>
        </p:sp>
      </p:grpSp>
      <p:sp>
        <p:nvSpPr>
          <p:cNvPr id="784" name="Consider the Optimization Problem"/>
          <p:cNvSpPr txBox="1"/>
          <p:nvPr/>
        </p:nvSpPr>
        <p:spPr>
          <a:xfrm>
            <a:off x="764070" y="4044613"/>
            <a:ext cx="64809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Consider the Optimization Problem</a:t>
            </a:r>
          </a:p>
        </p:txBody>
      </p:sp>
      <p:pic>
        <p:nvPicPr>
          <p:cNvPr id="785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8186" y="4767892"/>
            <a:ext cx="3714010" cy="10109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0" name="Group"/>
          <p:cNvGrpSpPr/>
          <p:nvPr/>
        </p:nvGrpSpPr>
        <p:grpSpPr>
          <a:xfrm>
            <a:off x="2281770" y="5917884"/>
            <a:ext cx="6607865" cy="2338412"/>
            <a:chOff x="0" y="0"/>
            <a:chExt cx="6607864" cy="2338411"/>
          </a:xfrm>
        </p:grpSpPr>
        <p:pic>
          <p:nvPicPr>
            <p:cNvPr id="786" name="图片 4" descr="图片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12075"/>
              <a:ext cx="6607865" cy="9263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89" name="Group"/>
            <p:cNvGrpSpPr/>
            <p:nvPr/>
          </p:nvGrpSpPr>
          <p:grpSpPr>
            <a:xfrm>
              <a:off x="2921209" y="0"/>
              <a:ext cx="1642505" cy="1269284"/>
              <a:chOff x="0" y="0"/>
              <a:chExt cx="1642503" cy="1269283"/>
            </a:xfrm>
          </p:grpSpPr>
          <p:sp>
            <p:nvSpPr>
              <p:cNvPr id="787" name="Arrow"/>
              <p:cNvSpPr/>
              <p:nvPr/>
            </p:nvSpPr>
            <p:spPr>
              <a:xfrm flipH="1" rot="16200000">
                <a:off x="-251920" y="251919"/>
                <a:ext cx="1269285" cy="765446"/>
              </a:xfrm>
              <a:prstGeom prst="rightArrow">
                <a:avLst>
                  <a:gd name="adj1" fmla="val 40760"/>
                  <a:gd name="adj2" fmla="val 33829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8" name="rewrite"/>
              <p:cNvSpPr txBox="1"/>
              <p:nvPr/>
            </p:nvSpPr>
            <p:spPr>
              <a:xfrm>
                <a:off x="631216" y="401008"/>
                <a:ext cx="1011288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rewrite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4" grpId="2"/>
      <p:bldP build="whole" bldLvl="1" animBg="1" rev="0" advAuto="0" spid="790" grpId="4"/>
      <p:bldP build="whole" bldLvl="1" animBg="1" rev="0" advAuto="0" spid="785" grpId="3"/>
      <p:bldP build="whole" bldLvl="1" animBg="1" rev="0" advAuto="0" spid="78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ADMM for Weight Quantizat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ADMM for Weight Quantization</a:t>
            </a:r>
          </a:p>
        </p:txBody>
      </p:sp>
      <p:sp>
        <p:nvSpPr>
          <p:cNvPr id="793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94" name="ADMM based Quantization for FFT based Acceleration"/>
          <p:cNvSpPr txBox="1"/>
          <p:nvPr/>
        </p:nvSpPr>
        <p:spPr>
          <a:xfrm>
            <a:off x="725389" y="1561161"/>
            <a:ext cx="975140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ADMM based Quantization for FFT based Acceleration </a:t>
            </a:r>
          </a:p>
        </p:txBody>
      </p:sp>
      <p:sp>
        <p:nvSpPr>
          <p:cNvPr id="795" name="perform weight mapping in the weight domain…"/>
          <p:cNvSpPr txBox="1"/>
          <p:nvPr/>
        </p:nvSpPr>
        <p:spPr>
          <a:xfrm>
            <a:off x="671259" y="2263011"/>
            <a:ext cx="9301858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906486" indent="-506436" algn="l" defTabSz="1300480">
              <a:spcBef>
                <a:spcPts val="13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perform weight mapping in the weight domain </a:t>
            </a:r>
          </a:p>
          <a:p>
            <a:pPr lvl="1" marL="906486" indent="-506436" algn="l" defTabSz="1300480">
              <a:spcBef>
                <a:spcPts val="13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higher compression ratio and lower accuracy degradation</a:t>
            </a:r>
          </a:p>
        </p:txBody>
      </p:sp>
      <p:pic>
        <p:nvPicPr>
          <p:cNvPr id="796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4114" y="3999168"/>
            <a:ext cx="9929920" cy="4228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Experimental Setup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Experimental Setup</a:t>
            </a:r>
          </a:p>
        </p:txBody>
      </p:sp>
      <p:sp>
        <p:nvSpPr>
          <p:cNvPr id="799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00" name="Software Tools…"/>
          <p:cNvSpPr txBox="1"/>
          <p:nvPr/>
        </p:nvSpPr>
        <p:spPr>
          <a:xfrm>
            <a:off x="807442" y="7076308"/>
            <a:ext cx="323408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Software Tools</a:t>
            </a:r>
          </a:p>
          <a:p>
            <a:pPr lvl="1"/>
            <a:r>
              <a:t>SDAccel 2017.1</a:t>
            </a:r>
          </a:p>
        </p:txBody>
      </p:sp>
      <p:sp>
        <p:nvSpPr>
          <p:cNvPr id="801" name="YOLO Architecture…"/>
          <p:cNvSpPr txBox="1"/>
          <p:nvPr/>
        </p:nvSpPr>
        <p:spPr>
          <a:xfrm>
            <a:off x="741497" y="1509517"/>
            <a:ext cx="372168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YOLO Architecture</a:t>
            </a:r>
          </a:p>
          <a:p>
            <a:pPr lvl="1"/>
            <a:r>
              <a:t>Tiny YOLO</a:t>
            </a:r>
          </a:p>
        </p:txBody>
      </p:sp>
      <p:sp>
        <p:nvSpPr>
          <p:cNvPr id="802" name="Benchmark Suite…"/>
          <p:cNvSpPr txBox="1"/>
          <p:nvPr/>
        </p:nvSpPr>
        <p:spPr>
          <a:xfrm>
            <a:off x="741168" y="2915707"/>
            <a:ext cx="4028629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Benchmark Suite</a:t>
            </a:r>
          </a:p>
          <a:p>
            <a:pPr lvl="1"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DJI benchmark (IoU)</a:t>
            </a:r>
          </a:p>
          <a:p>
            <a:pPr lvl="1"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Pascal (IoU)</a:t>
            </a:r>
          </a:p>
        </p:txBody>
      </p:sp>
      <p:grpSp>
        <p:nvGrpSpPr>
          <p:cNvPr id="805" name="Group"/>
          <p:cNvGrpSpPr/>
          <p:nvPr/>
        </p:nvGrpSpPr>
        <p:grpSpPr>
          <a:xfrm>
            <a:off x="676543" y="4829897"/>
            <a:ext cx="8617933" cy="1820790"/>
            <a:chOff x="0" y="0"/>
            <a:chExt cx="8617932" cy="1820789"/>
          </a:xfrm>
        </p:grpSpPr>
        <p:pic>
          <p:nvPicPr>
            <p:cNvPr id="803" name="Screen Shot 2018-02-23 at 4.14.27 AM.png" descr="Screen Shot 2018-02-23 at 4.14.27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6544" y="672100"/>
              <a:ext cx="8361389" cy="1148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4" name="FPGA Platforms"/>
            <p:cNvSpPr txBox="1"/>
            <p:nvPr/>
          </p:nvSpPr>
          <p:spPr>
            <a:xfrm>
              <a:off x="0" y="0"/>
              <a:ext cx="3172604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26426" indent="-506436" algn="l" defTabSz="1300480">
                <a:spcBef>
                  <a:spcPts val="5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FPGA Platforms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2" grpId="2"/>
      <p:bldP build="whole" bldLvl="1" animBg="1" rev="0" advAuto="0" spid="800" grpId="4"/>
      <p:bldP build="whole" bldLvl="1" animBg="1" rev="0" advAuto="0" spid="801" grpId="1"/>
      <p:bldP build="whole" bldLvl="1" animBg="1" rev="0" advAuto="0" spid="80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Experimental Result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Experimental Results</a:t>
            </a:r>
          </a:p>
        </p:txBody>
      </p:sp>
      <p:sp>
        <p:nvSpPr>
          <p:cNvPr id="808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811" name="Group"/>
          <p:cNvGrpSpPr/>
          <p:nvPr/>
        </p:nvGrpSpPr>
        <p:grpSpPr>
          <a:xfrm>
            <a:off x="495300" y="1485899"/>
            <a:ext cx="11343632" cy="2320224"/>
            <a:chOff x="0" y="0"/>
            <a:chExt cx="11343631" cy="2320222"/>
          </a:xfrm>
        </p:grpSpPr>
        <p:sp>
          <p:nvSpPr>
            <p:cNvPr id="809" name="Summary"/>
            <p:cNvSpPr txBox="1"/>
            <p:nvPr/>
          </p:nvSpPr>
          <p:spPr>
            <a:xfrm>
              <a:off x="0" y="0"/>
              <a:ext cx="2179890" cy="62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Summary</a:t>
              </a:r>
            </a:p>
          </p:txBody>
        </p:sp>
        <p:pic>
          <p:nvPicPr>
            <p:cNvPr id="810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8447" y="699465"/>
              <a:ext cx="11095185" cy="1620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21" name="Group"/>
          <p:cNvGrpSpPr/>
          <p:nvPr/>
        </p:nvGrpSpPr>
        <p:grpSpPr>
          <a:xfrm>
            <a:off x="2549291" y="2242835"/>
            <a:ext cx="9219008" cy="2412418"/>
            <a:chOff x="0" y="0"/>
            <a:chExt cx="9219007" cy="2412416"/>
          </a:xfrm>
        </p:grpSpPr>
        <p:grpSp>
          <p:nvGrpSpPr>
            <p:cNvPr id="814" name="Group"/>
            <p:cNvGrpSpPr/>
            <p:nvPr/>
          </p:nvGrpSpPr>
          <p:grpSpPr>
            <a:xfrm>
              <a:off x="0" y="0"/>
              <a:ext cx="3443240" cy="2412417"/>
              <a:chOff x="0" y="0"/>
              <a:chExt cx="3443239" cy="2412416"/>
            </a:xfrm>
          </p:grpSpPr>
          <p:sp>
            <p:nvSpPr>
              <p:cNvPr id="812" name="Rectangle"/>
              <p:cNvSpPr/>
              <p:nvPr/>
            </p:nvSpPr>
            <p:spPr>
              <a:xfrm>
                <a:off x="0" y="0"/>
                <a:ext cx="3443240" cy="1505816"/>
              </a:xfrm>
              <a:prstGeom prst="rect">
                <a:avLst/>
              </a:prstGeom>
              <a:noFill/>
              <a:ln w="38100" cap="flat">
                <a:solidFill>
                  <a:srgbClr val="FF45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3" name="GPU"/>
              <p:cNvSpPr txBox="1"/>
              <p:nvPr/>
            </p:nvSpPr>
            <p:spPr>
              <a:xfrm>
                <a:off x="1438978" y="1752016"/>
                <a:ext cx="932261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FF45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GPU</a:t>
                </a:r>
              </a:p>
            </p:txBody>
          </p:sp>
        </p:grpSp>
        <p:grpSp>
          <p:nvGrpSpPr>
            <p:cNvPr id="817" name="Group"/>
            <p:cNvGrpSpPr/>
            <p:nvPr/>
          </p:nvGrpSpPr>
          <p:grpSpPr>
            <a:xfrm>
              <a:off x="3490031" y="0"/>
              <a:ext cx="2460819" cy="2412417"/>
              <a:chOff x="0" y="0"/>
              <a:chExt cx="2460818" cy="2412416"/>
            </a:xfrm>
          </p:grpSpPr>
          <p:sp>
            <p:nvSpPr>
              <p:cNvPr id="815" name="Rectangle"/>
              <p:cNvSpPr/>
              <p:nvPr/>
            </p:nvSpPr>
            <p:spPr>
              <a:xfrm>
                <a:off x="0" y="0"/>
                <a:ext cx="2460819" cy="1505816"/>
              </a:xfrm>
              <a:prstGeom prst="rect">
                <a:avLst/>
              </a:prstGeom>
              <a:noFill/>
              <a:ln w="50800" cap="flat">
                <a:solidFill>
                  <a:srgbClr val="61D83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6" name="FPGA"/>
              <p:cNvSpPr txBox="1"/>
              <p:nvPr/>
            </p:nvSpPr>
            <p:spPr>
              <a:xfrm>
                <a:off x="536146" y="1752016"/>
                <a:ext cx="1113533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61D83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FPGA</a:t>
                </a:r>
              </a:p>
            </p:txBody>
          </p:sp>
        </p:grpSp>
        <p:grpSp>
          <p:nvGrpSpPr>
            <p:cNvPr id="820" name="Group"/>
            <p:cNvGrpSpPr/>
            <p:nvPr/>
          </p:nvGrpSpPr>
          <p:grpSpPr>
            <a:xfrm>
              <a:off x="6009957" y="0"/>
              <a:ext cx="3209051" cy="2412417"/>
              <a:chOff x="0" y="0"/>
              <a:chExt cx="3209049" cy="2412416"/>
            </a:xfrm>
          </p:grpSpPr>
          <p:sp>
            <p:nvSpPr>
              <p:cNvPr id="818" name="Rectangle"/>
              <p:cNvSpPr/>
              <p:nvPr/>
            </p:nvSpPr>
            <p:spPr>
              <a:xfrm>
                <a:off x="0" y="0"/>
                <a:ext cx="3209050" cy="1505816"/>
              </a:xfrm>
              <a:prstGeom prst="rect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9" name="Req-YOLO"/>
              <p:cNvSpPr txBox="1"/>
              <p:nvPr/>
            </p:nvSpPr>
            <p:spPr>
              <a:xfrm>
                <a:off x="636882" y="1752016"/>
                <a:ext cx="1935287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Req-YOLO</a:t>
                </a:r>
              </a:p>
            </p:txBody>
          </p:sp>
        </p:grpSp>
      </p:grpSp>
      <p:grpSp>
        <p:nvGrpSpPr>
          <p:cNvPr id="825" name="Group"/>
          <p:cNvGrpSpPr/>
          <p:nvPr/>
        </p:nvGrpSpPr>
        <p:grpSpPr>
          <a:xfrm>
            <a:off x="495300" y="4229429"/>
            <a:ext cx="10931693" cy="1907241"/>
            <a:chOff x="0" y="0"/>
            <a:chExt cx="10931692" cy="1907240"/>
          </a:xfrm>
        </p:grpSpPr>
        <p:sp>
          <p:nvSpPr>
            <p:cNvPr id="822" name="at least 7X higher throughput over GPU implementation"/>
            <p:cNvSpPr txBox="1"/>
            <p:nvPr/>
          </p:nvSpPr>
          <p:spPr>
            <a:xfrm>
              <a:off x="213860" y="720192"/>
              <a:ext cx="9079260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500"/>
                </a:spcBef>
                <a:buClr>
                  <a:srgbClr val="660066"/>
                </a:buClr>
                <a:buSzPct val="75000"/>
                <a:buChar char="๏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 least 7X higher throughput over </a:t>
              </a:r>
              <a:r>
                <a:rPr>
                  <a:solidFill>
                    <a:srgbClr val="FF4500"/>
                  </a:solidFill>
                </a:rPr>
                <a:t>GPU</a:t>
              </a:r>
              <a:r>
                <a:t> implementation</a:t>
              </a:r>
            </a:p>
          </p:txBody>
        </p:sp>
        <p:sp>
          <p:nvSpPr>
            <p:cNvPr id="823" name="at least 15X higher throughput over previous FPGA implementation"/>
            <p:cNvSpPr txBox="1"/>
            <p:nvPr/>
          </p:nvSpPr>
          <p:spPr>
            <a:xfrm>
              <a:off x="213860" y="1361140"/>
              <a:ext cx="10717833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500"/>
                </a:spcBef>
                <a:buClr>
                  <a:srgbClr val="660066"/>
                </a:buClr>
                <a:buSzPct val="75000"/>
                <a:buChar char="๏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 least 15X higher throughput over previous </a:t>
              </a:r>
              <a:r>
                <a:rPr>
                  <a:solidFill>
                    <a:srgbClr val="61D836"/>
                  </a:solidFill>
                </a:rPr>
                <a:t>FPGA</a:t>
              </a:r>
              <a:r>
                <a:t> implementation</a:t>
              </a:r>
            </a:p>
          </p:txBody>
        </p:sp>
        <p:sp>
          <p:nvSpPr>
            <p:cNvPr id="824" name="Performance"/>
            <p:cNvSpPr txBox="1"/>
            <p:nvPr/>
          </p:nvSpPr>
          <p:spPr>
            <a:xfrm>
              <a:off x="0" y="0"/>
              <a:ext cx="2737301" cy="62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Performance</a:t>
              </a:r>
            </a:p>
          </p:txBody>
        </p:sp>
      </p:grpSp>
      <p:grpSp>
        <p:nvGrpSpPr>
          <p:cNvPr id="829" name="Group"/>
          <p:cNvGrpSpPr/>
          <p:nvPr/>
        </p:nvGrpSpPr>
        <p:grpSpPr>
          <a:xfrm>
            <a:off x="559232" y="6559976"/>
            <a:ext cx="11759336" cy="2028987"/>
            <a:chOff x="0" y="0"/>
            <a:chExt cx="11759334" cy="2028985"/>
          </a:xfrm>
        </p:grpSpPr>
        <p:sp>
          <p:nvSpPr>
            <p:cNvPr id="826" name="at least 3X higher energy efficiency over GPU implementation"/>
            <p:cNvSpPr txBox="1"/>
            <p:nvPr/>
          </p:nvSpPr>
          <p:spPr>
            <a:xfrm>
              <a:off x="342283" y="781065"/>
              <a:ext cx="987831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500"/>
                </a:spcBef>
                <a:buClr>
                  <a:srgbClr val="660066"/>
                </a:buClr>
                <a:buSzPct val="75000"/>
                <a:buChar char="๏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 least 3X higher energy efficiency over </a:t>
              </a:r>
              <a:r>
                <a:rPr>
                  <a:solidFill>
                    <a:srgbClr val="FF4500"/>
                  </a:solidFill>
                </a:rPr>
                <a:t>GPU</a:t>
              </a:r>
              <a:r>
                <a:t> implementation</a:t>
              </a:r>
            </a:p>
          </p:txBody>
        </p:sp>
        <p:sp>
          <p:nvSpPr>
            <p:cNvPr id="827" name="Energy Efficiency"/>
            <p:cNvSpPr txBox="1"/>
            <p:nvPr/>
          </p:nvSpPr>
          <p:spPr>
            <a:xfrm>
              <a:off x="0" y="0"/>
              <a:ext cx="3406234" cy="62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Energy Efficiency</a:t>
              </a:r>
            </a:p>
          </p:txBody>
        </p:sp>
        <p:sp>
          <p:nvSpPr>
            <p:cNvPr id="828" name="at least 4X higher energy efficiency over previous FPGA implementation"/>
            <p:cNvSpPr txBox="1"/>
            <p:nvPr/>
          </p:nvSpPr>
          <p:spPr>
            <a:xfrm>
              <a:off x="342283" y="1482885"/>
              <a:ext cx="11417052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marL="906486" indent="-506436" algn="l" defTabSz="1300480">
                <a:spcBef>
                  <a:spcPts val="500"/>
                </a:spcBef>
                <a:buClr>
                  <a:srgbClr val="660066"/>
                </a:buClr>
                <a:buSzPct val="75000"/>
                <a:buChar char="๏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 least 4X higher energy efficiency over previous </a:t>
              </a:r>
              <a:r>
                <a:rPr>
                  <a:solidFill>
                    <a:srgbClr val="61D836"/>
                  </a:solidFill>
                </a:rPr>
                <a:t>FPGA</a:t>
              </a:r>
              <a:r>
                <a:t> implementation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1" grpId="2"/>
      <p:bldP build="whole" bldLvl="1" animBg="1" rev="0" advAuto="0" spid="829" grpId="4"/>
      <p:bldP build="whole" bldLvl="1" animBg="1" rev="0" advAuto="0" spid="825" grpId="3"/>
      <p:bldP build="whole" bldLvl="1" animBg="1" rev="0" advAuto="0" spid="8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Experimental Result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Experimental Results</a:t>
            </a:r>
          </a:p>
        </p:txBody>
      </p:sp>
      <p:sp>
        <p:nvSpPr>
          <p:cNvPr id="832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33" name="Resource Utilization"/>
          <p:cNvSpPr txBox="1"/>
          <p:nvPr/>
        </p:nvSpPr>
        <p:spPr>
          <a:xfrm>
            <a:off x="524108" y="1691808"/>
            <a:ext cx="3936658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Resource Utilization</a:t>
            </a:r>
          </a:p>
        </p:txBody>
      </p:sp>
      <p:pic>
        <p:nvPicPr>
          <p:cNvPr id="834" name="Screen Shot 2019-02-24 at 1.09.26 PM.png" descr="Screen Shot 2019-02-24 at 1.09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299" y="2521121"/>
            <a:ext cx="7770469" cy="4711358"/>
          </a:xfrm>
          <a:prstGeom prst="rect">
            <a:avLst/>
          </a:prstGeom>
          <a:ln w="12700">
            <a:miter lim="400000"/>
          </a:ln>
        </p:spPr>
      </p:pic>
      <p:sp>
        <p:nvSpPr>
          <p:cNvPr id="835" name="Consistently improved utilizations across different FPGA resources"/>
          <p:cNvSpPr txBox="1"/>
          <p:nvPr/>
        </p:nvSpPr>
        <p:spPr>
          <a:xfrm>
            <a:off x="1277081" y="7436446"/>
            <a:ext cx="983652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FF45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Consistently improved utilizations across different FPGA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5" grpId="3"/>
      <p:bldP build="whole" bldLvl="1" animBg="1" rev="0" advAuto="0" spid="834" grpId="2"/>
      <p:bldP build="whole" bldLvl="1" animBg="1" rev="0" advAuto="0" spid="8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PGA Accelerated DNN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FPGA Accelerated DNNs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295466" y="9175246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48" name="Screen Shot 2018-02-25 at 12.45.43 AM.png" descr="Screen Shot 2018-02-25 at 12.45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795" y="1853807"/>
            <a:ext cx="9753210" cy="7169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Experimental Result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Experimental Results</a:t>
            </a:r>
          </a:p>
        </p:txBody>
      </p:sp>
      <p:sp>
        <p:nvSpPr>
          <p:cNvPr id="838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39" name="Accuracy Degradation"/>
          <p:cNvSpPr txBox="1"/>
          <p:nvPr/>
        </p:nvSpPr>
        <p:spPr>
          <a:xfrm>
            <a:off x="524108" y="1691808"/>
            <a:ext cx="4246022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Accuracy Degradation</a:t>
            </a:r>
          </a:p>
        </p:txBody>
      </p:sp>
      <p:sp>
        <p:nvSpPr>
          <p:cNvPr id="840" name="Accuracy degradations are with 6%"/>
          <p:cNvSpPr txBox="1"/>
          <p:nvPr/>
        </p:nvSpPr>
        <p:spPr>
          <a:xfrm>
            <a:off x="3564519" y="7179665"/>
            <a:ext cx="526164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FF45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Accuracy degradations are with 6%</a:t>
            </a:r>
          </a:p>
        </p:txBody>
      </p:sp>
      <p:pic>
        <p:nvPicPr>
          <p:cNvPr id="841" name="Screen Shot 2019-02-24 at 1.08.00 PM.png" descr="Screen Shot 2019-02-24 at 1.08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6717" y="2597182"/>
            <a:ext cx="10291366" cy="4080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9" grpId="1"/>
      <p:bldP build="whole" bldLvl="1" animBg="1" rev="0" advAuto="0" spid="840" grpId="3"/>
      <p:bldP build="whole" bldLvl="1" animBg="1" rev="0" advAuto="0" spid="84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onclus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Conclusion</a:t>
            </a:r>
          </a:p>
        </p:txBody>
      </p:sp>
      <p:sp>
        <p:nvSpPr>
          <p:cNvPr id="844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45" name="Resource and Accuracy Aware Quantization and…"/>
          <p:cNvSpPr txBox="1"/>
          <p:nvPr/>
        </p:nvSpPr>
        <p:spPr>
          <a:xfrm>
            <a:off x="718031" y="2014435"/>
            <a:ext cx="8772907" cy="281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Resource and Accuracy Aware Quantization and </a:t>
            </a:r>
          </a:p>
          <a:p>
            <a:pPr lvl="1" marL="906486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reduces both storage and computational complexity</a:t>
            </a:r>
          </a:p>
          <a:p>
            <a:pPr lvl="1" marL="906486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resource utilization is improved</a:t>
            </a:r>
          </a:p>
          <a:p>
            <a:pPr lvl="1" marL="906486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accuracy degradation is considered</a:t>
            </a:r>
          </a:p>
        </p:txBody>
      </p:sp>
      <p:sp>
        <p:nvSpPr>
          <p:cNvPr id="846" name="YOLO Inference Engine Created by Req-YOLO…"/>
          <p:cNvSpPr txBox="1"/>
          <p:nvPr/>
        </p:nvSpPr>
        <p:spPr>
          <a:xfrm>
            <a:off x="773291" y="5430140"/>
            <a:ext cx="8107943" cy="2726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YOLO Inference Engine Created by Req-YOLO</a:t>
            </a:r>
          </a:p>
          <a:p>
            <a:pPr lvl="1" marL="906486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higher throughput speedup</a:t>
            </a:r>
          </a:p>
          <a:p>
            <a:pPr lvl="1" marL="906486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higher energy speedup</a:t>
            </a:r>
          </a:p>
          <a:p>
            <a:pPr lvl="1" marL="906486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&lt; 6% accuracy degradation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6" grpId="2"/>
      <p:bldP build="whole" bldLvl="1" animBg="1" rev="0" advAuto="0" spid="84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hank you !"/>
          <p:cNvSpPr txBox="1"/>
          <p:nvPr>
            <p:ph type="title"/>
          </p:nvPr>
        </p:nvSpPr>
        <p:spPr>
          <a:xfrm>
            <a:off x="427496" y="4226809"/>
            <a:ext cx="11704321" cy="9573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 sz="5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 !</a:t>
            </a:r>
          </a:p>
        </p:txBody>
      </p:sp>
      <p:sp>
        <p:nvSpPr>
          <p:cNvPr id="849" name="Slide Number"/>
          <p:cNvSpPr txBox="1"/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YOLO based Object Detect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YOLO based Object Detection 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295466" y="9175246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52" name="Screen Shot 2019-02-24 at 11.22.14 AM.png" descr="Screen Shot 2019-02-24 at 11.22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337" y="1585774"/>
            <a:ext cx="10820873" cy="33166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"/>
          <p:cNvGrpSpPr/>
          <p:nvPr/>
        </p:nvGrpSpPr>
        <p:grpSpPr>
          <a:xfrm>
            <a:off x="1121429" y="3936558"/>
            <a:ext cx="11252201" cy="4296238"/>
            <a:chOff x="0" y="0"/>
            <a:chExt cx="11252200" cy="4296237"/>
          </a:xfrm>
        </p:grpSpPr>
        <p:pic>
          <p:nvPicPr>
            <p:cNvPr id="153" name="Screen Shot 2019-02-24 at 11.23.00 AM.png" descr="Screen Shot 2019-02-24 at 11.23.00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13337"/>
              <a:ext cx="11252200" cy="288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Line"/>
            <p:cNvSpPr/>
            <p:nvPr/>
          </p:nvSpPr>
          <p:spPr>
            <a:xfrm flipV="1">
              <a:off x="507729" y="65918"/>
              <a:ext cx="2909874" cy="14696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5" name="Line"/>
            <p:cNvSpPr/>
            <p:nvPr/>
          </p:nvSpPr>
          <p:spPr>
            <a:xfrm flipH="1" flipV="1">
              <a:off x="4695297" y="-1"/>
              <a:ext cx="6066290" cy="2859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YOLO Model for FPGA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YOLO Model for FPGAs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60" name="Large Model Size"/>
          <p:cNvSpPr txBox="1"/>
          <p:nvPr/>
        </p:nvSpPr>
        <p:spPr>
          <a:xfrm>
            <a:off x="358581" y="1557789"/>
            <a:ext cx="3888834" cy="58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Large Model Size</a:t>
            </a:r>
          </a:p>
        </p:txBody>
      </p:sp>
      <p:pic>
        <p:nvPicPr>
          <p:cNvPr id="161" name="Screen Shot 2018-02-25 at 1.43.16 AM.png" descr="Screen Shot 2018-02-25 at 1.43.1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398" y="2137589"/>
            <a:ext cx="10807701" cy="3454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Group"/>
          <p:cNvGrpSpPr/>
          <p:nvPr/>
        </p:nvGrpSpPr>
        <p:grpSpPr>
          <a:xfrm>
            <a:off x="1292048" y="2779103"/>
            <a:ext cx="9882788" cy="438190"/>
            <a:chOff x="0" y="0"/>
            <a:chExt cx="9882787" cy="438188"/>
          </a:xfrm>
        </p:grpSpPr>
        <p:sp>
          <p:nvSpPr>
            <p:cNvPr id="162" name="Line"/>
            <p:cNvSpPr/>
            <p:nvPr/>
          </p:nvSpPr>
          <p:spPr>
            <a:xfrm>
              <a:off x="0" y="411403"/>
              <a:ext cx="9882788" cy="1"/>
            </a:xfrm>
            <a:prstGeom prst="line">
              <a:avLst/>
            </a:prstGeom>
            <a:noFill/>
            <a:ln w="381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3" name="YOLO Model Size (32MB)"/>
            <p:cNvSpPr txBox="1"/>
            <p:nvPr/>
          </p:nvSpPr>
          <p:spPr>
            <a:xfrm>
              <a:off x="2561087" y="0"/>
              <a:ext cx="4294226" cy="438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200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YOLO Model Size (32MB)</a:t>
              </a:r>
            </a:p>
          </p:txBody>
        </p:sp>
      </p:grpSp>
      <p:sp>
        <p:nvSpPr>
          <p:cNvPr id="165" name="Rectangle"/>
          <p:cNvSpPr/>
          <p:nvPr/>
        </p:nvSpPr>
        <p:spPr>
          <a:xfrm>
            <a:off x="8769667" y="10573767"/>
            <a:ext cx="914401" cy="762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400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68" name="Group"/>
          <p:cNvGrpSpPr/>
          <p:nvPr/>
        </p:nvGrpSpPr>
        <p:grpSpPr>
          <a:xfrm>
            <a:off x="485581" y="5622047"/>
            <a:ext cx="5718627" cy="3652796"/>
            <a:chOff x="0" y="0"/>
            <a:chExt cx="5718625" cy="3652794"/>
          </a:xfrm>
        </p:grpSpPr>
        <p:sp>
          <p:nvSpPr>
            <p:cNvPr id="166" name="Heterogeneous Resources"/>
            <p:cNvSpPr txBox="1"/>
            <p:nvPr/>
          </p:nvSpPr>
          <p:spPr>
            <a:xfrm>
              <a:off x="0" y="0"/>
              <a:ext cx="5718626" cy="586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b="1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Heterogeneous Resources</a:t>
              </a:r>
            </a:p>
          </p:txBody>
        </p:sp>
        <p:pic>
          <p:nvPicPr>
            <p:cNvPr id="167" name="Screen Shot 2017-04-06 at 8.51.13 AM.png" descr="Screen Shot 2017-04-06 at 8.51.13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71584" y="695750"/>
              <a:ext cx="2652122" cy="2957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3" name="Group"/>
          <p:cNvGrpSpPr/>
          <p:nvPr/>
        </p:nvGrpSpPr>
        <p:grpSpPr>
          <a:xfrm>
            <a:off x="3573426" y="6692062"/>
            <a:ext cx="6144880" cy="465819"/>
            <a:chOff x="0" y="0"/>
            <a:chExt cx="6144879" cy="465817"/>
          </a:xfrm>
        </p:grpSpPr>
        <p:grpSp>
          <p:nvGrpSpPr>
            <p:cNvPr id="171" name="Group"/>
            <p:cNvGrpSpPr/>
            <p:nvPr/>
          </p:nvGrpSpPr>
          <p:grpSpPr>
            <a:xfrm>
              <a:off x="1888062" y="-1"/>
              <a:ext cx="4256818" cy="465819"/>
              <a:chOff x="0" y="0"/>
              <a:chExt cx="4256816" cy="465817"/>
            </a:xfrm>
          </p:grpSpPr>
          <p:sp>
            <p:nvSpPr>
              <p:cNvPr id="169" name="Rectangle"/>
              <p:cNvSpPr/>
              <p:nvPr/>
            </p:nvSpPr>
            <p:spPr>
              <a:xfrm>
                <a:off x="0" y="28750"/>
                <a:ext cx="375337" cy="437068"/>
              </a:xfrm>
              <a:prstGeom prst="rect">
                <a:avLst/>
              </a:prstGeom>
              <a:solidFill>
                <a:srgbClr val="FCB6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l" defTabSz="914400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0" name="Logic Blocks"/>
              <p:cNvSpPr txBox="1"/>
              <p:nvPr/>
            </p:nvSpPr>
            <p:spPr>
              <a:xfrm>
                <a:off x="524321" y="0"/>
                <a:ext cx="3732496" cy="437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l" defTabSz="914400">
                  <a:lnSpc>
                    <a:spcPct val="70000"/>
                  </a:lnSpc>
                  <a:spcBef>
                    <a:spcPts val="1000"/>
                  </a:spcBef>
                  <a:buClr>
                    <a:srgbClr val="660066"/>
                  </a:buClr>
                  <a:buFont typeface="Wingdings"/>
                  <a:defRPr b="1"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Logic Blocks</a:t>
                </a:r>
              </a:p>
            </p:txBody>
          </p:sp>
        </p:grpSp>
        <p:sp>
          <p:nvSpPr>
            <p:cNvPr id="172" name="Line"/>
            <p:cNvSpPr/>
            <p:nvPr/>
          </p:nvSpPr>
          <p:spPr>
            <a:xfrm>
              <a:off x="0" y="220209"/>
              <a:ext cx="1752554" cy="1"/>
            </a:xfrm>
            <a:prstGeom prst="line">
              <a:avLst/>
            </a:prstGeom>
            <a:noFill/>
            <a:ln w="25400" cap="flat">
              <a:solidFill>
                <a:srgbClr val="FF45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178" name="Group"/>
          <p:cNvGrpSpPr/>
          <p:nvPr/>
        </p:nvGrpSpPr>
        <p:grpSpPr>
          <a:xfrm>
            <a:off x="2583225" y="7346173"/>
            <a:ext cx="7413825" cy="790894"/>
            <a:chOff x="0" y="0"/>
            <a:chExt cx="7413823" cy="790892"/>
          </a:xfrm>
        </p:grpSpPr>
        <p:grpSp>
          <p:nvGrpSpPr>
            <p:cNvPr id="176" name="Group"/>
            <p:cNvGrpSpPr/>
            <p:nvPr/>
          </p:nvGrpSpPr>
          <p:grpSpPr>
            <a:xfrm>
              <a:off x="2863346" y="353825"/>
              <a:ext cx="4550478" cy="437068"/>
              <a:chOff x="0" y="0"/>
              <a:chExt cx="4550477" cy="437066"/>
            </a:xfrm>
          </p:grpSpPr>
          <p:sp>
            <p:nvSpPr>
              <p:cNvPr id="174" name="Rectangle"/>
              <p:cNvSpPr/>
              <p:nvPr/>
            </p:nvSpPr>
            <p:spPr>
              <a:xfrm>
                <a:off x="0" y="0"/>
                <a:ext cx="375337" cy="437067"/>
              </a:xfrm>
              <a:prstGeom prst="rect">
                <a:avLst/>
              </a:prstGeom>
              <a:solidFill>
                <a:srgbClr val="3DA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l" defTabSz="914400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5" name="DSP Blocks"/>
              <p:cNvSpPr txBox="1"/>
              <p:nvPr/>
            </p:nvSpPr>
            <p:spPr>
              <a:xfrm>
                <a:off x="580435" y="0"/>
                <a:ext cx="3970043" cy="437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l" defTabSz="914400">
                  <a:lnSpc>
                    <a:spcPct val="70000"/>
                  </a:lnSpc>
                  <a:spcBef>
                    <a:spcPts val="1000"/>
                  </a:spcBef>
                  <a:buClr>
                    <a:srgbClr val="660066"/>
                  </a:buClr>
                  <a:buFont typeface="Wingdings"/>
                  <a:defRPr b="1"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DSP Blocks</a:t>
                </a:r>
              </a:p>
            </p:txBody>
          </p:sp>
        </p:grpSp>
        <p:sp>
          <p:nvSpPr>
            <p:cNvPr id="177" name="Line"/>
            <p:cNvSpPr/>
            <p:nvPr/>
          </p:nvSpPr>
          <p:spPr>
            <a:xfrm>
              <a:off x="0" y="0"/>
              <a:ext cx="2785714" cy="541467"/>
            </a:xfrm>
            <a:prstGeom prst="line">
              <a:avLst/>
            </a:prstGeom>
            <a:noFill/>
            <a:ln w="25400" cap="flat">
              <a:solidFill>
                <a:srgbClr val="FF45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3857114" y="8614930"/>
            <a:ext cx="6139936" cy="501322"/>
            <a:chOff x="0" y="0"/>
            <a:chExt cx="6139935" cy="501321"/>
          </a:xfrm>
        </p:grpSpPr>
        <p:grpSp>
          <p:nvGrpSpPr>
            <p:cNvPr id="181" name="Group"/>
            <p:cNvGrpSpPr/>
            <p:nvPr/>
          </p:nvGrpSpPr>
          <p:grpSpPr>
            <a:xfrm>
              <a:off x="1589457" y="64254"/>
              <a:ext cx="4550479" cy="437068"/>
              <a:chOff x="0" y="0"/>
              <a:chExt cx="4550478" cy="437066"/>
            </a:xfrm>
          </p:grpSpPr>
          <p:sp>
            <p:nvSpPr>
              <p:cNvPr id="179" name="Rectangle"/>
              <p:cNvSpPr/>
              <p:nvPr/>
            </p:nvSpPr>
            <p:spPr>
              <a:xfrm>
                <a:off x="0" y="0"/>
                <a:ext cx="375337" cy="437067"/>
              </a:xfrm>
              <a:prstGeom prst="rect">
                <a:avLst/>
              </a:prstGeom>
              <a:solidFill>
                <a:srgbClr val="FAC67E">
                  <a:alpha val="492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l" defTabSz="914400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0" name="Block RAMs"/>
              <p:cNvSpPr txBox="1"/>
              <p:nvPr/>
            </p:nvSpPr>
            <p:spPr>
              <a:xfrm>
                <a:off x="580435" y="0"/>
                <a:ext cx="3970044" cy="437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l" defTabSz="914400">
                  <a:lnSpc>
                    <a:spcPct val="70000"/>
                  </a:lnSpc>
                  <a:spcBef>
                    <a:spcPts val="1000"/>
                  </a:spcBef>
                  <a:buClr>
                    <a:srgbClr val="660066"/>
                  </a:buClr>
                  <a:buFont typeface="Wingdings"/>
                  <a:defRPr b="1"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Block RAMs</a:t>
                </a:r>
              </a:p>
            </p:txBody>
          </p:sp>
        </p:grpSp>
        <p:sp>
          <p:nvSpPr>
            <p:cNvPr id="182" name="Line"/>
            <p:cNvSpPr/>
            <p:nvPr/>
          </p:nvSpPr>
          <p:spPr>
            <a:xfrm>
              <a:off x="0" y="0"/>
              <a:ext cx="1577854" cy="271099"/>
            </a:xfrm>
            <a:prstGeom prst="line">
              <a:avLst/>
            </a:prstGeom>
            <a:noFill/>
            <a:ln w="25400" cap="flat">
              <a:solidFill>
                <a:srgbClr val="FF45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4"/>
      <p:bldP build="whole" bldLvl="1" animBg="1" rev="0" advAuto="0" spid="164" grpId="3"/>
      <p:bldP build="whole" bldLvl="1" animBg="1" rev="0" advAuto="0" spid="183" grpId="7"/>
      <p:bldP build="whole" bldLvl="1" animBg="1" rev="0" advAuto="0" spid="161" grpId="2"/>
      <p:bldP build="whole" bldLvl="1" animBg="1" rev="0" advAuto="0" spid="160" grpId="1"/>
      <p:bldP build="whole" bldLvl="1" animBg="1" rev="0" advAuto="0" spid="178" grpId="6"/>
      <p:bldP build="whole" bldLvl="1" animBg="1" rev="0" advAuto="0" spid="173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arameter Pruning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Parameter Pruning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89" name="Group"/>
          <p:cNvGrpSpPr/>
          <p:nvPr/>
        </p:nvGrpSpPr>
        <p:grpSpPr>
          <a:xfrm>
            <a:off x="913810" y="1962856"/>
            <a:ext cx="4501552" cy="2562993"/>
            <a:chOff x="76200" y="0"/>
            <a:chExt cx="4501550" cy="2562991"/>
          </a:xfrm>
        </p:grpSpPr>
        <p:pic>
          <p:nvPicPr>
            <p:cNvPr id="187" name="Screen Shot 2018-02-24 at 11.29.12 AM.png" descr="Screen Shot 2018-02-24 at 11.29.12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00079" y="0"/>
              <a:ext cx="3277672" cy="25629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parse…"/>
            <p:cNvSpPr txBox="1"/>
            <p:nvPr/>
          </p:nvSpPr>
          <p:spPr>
            <a:xfrm>
              <a:off x="76200" y="786195"/>
              <a:ext cx="1149152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Sparse</a:t>
              </a:r>
            </a:p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Matrix</a:t>
              </a:r>
            </a:p>
          </p:txBody>
        </p:sp>
      </p:grpSp>
      <p:sp>
        <p:nvSpPr>
          <p:cNvPr id="190" name="Unbalanced Workload…"/>
          <p:cNvSpPr txBox="1"/>
          <p:nvPr/>
        </p:nvSpPr>
        <p:spPr>
          <a:xfrm>
            <a:off x="514715" y="4924524"/>
            <a:ext cx="4413701" cy="113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Unbalanced Workload</a:t>
            </a:r>
          </a:p>
          <a:p>
            <a:pPr lvl="1"/>
            <a:r>
              <a:t>0 : 2 : 1 : 1</a:t>
            </a:r>
          </a:p>
        </p:txBody>
      </p:sp>
      <p:sp>
        <p:nvSpPr>
          <p:cNvPr id="191" name="Extra Storage Footprint…"/>
          <p:cNvSpPr txBox="1"/>
          <p:nvPr/>
        </p:nvSpPr>
        <p:spPr>
          <a:xfrm>
            <a:off x="520700" y="6248799"/>
            <a:ext cx="4560346" cy="113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Extra Storage Footprint</a:t>
            </a:r>
          </a:p>
          <a:p>
            <a:pPr lvl="1"/>
            <a:r>
              <a:t>indices</a:t>
            </a:r>
          </a:p>
        </p:txBody>
      </p:sp>
      <p:sp>
        <p:nvSpPr>
          <p:cNvPr id="192" name="Irregular Memory Access…"/>
          <p:cNvSpPr txBox="1"/>
          <p:nvPr/>
        </p:nvSpPr>
        <p:spPr>
          <a:xfrm>
            <a:off x="520700" y="7573073"/>
            <a:ext cx="4860582" cy="113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Irregular Memory Access</a:t>
            </a:r>
          </a:p>
          <a:p>
            <a:pPr lvl="1"/>
            <a:r>
              <a:t>random access is slow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5735549" y="2107440"/>
            <a:ext cx="5199496" cy="2259981"/>
            <a:chOff x="406892" y="0"/>
            <a:chExt cx="5199494" cy="2259979"/>
          </a:xfrm>
        </p:grpSpPr>
        <p:grpSp>
          <p:nvGrpSpPr>
            <p:cNvPr id="195" name="Group"/>
            <p:cNvGrpSpPr/>
            <p:nvPr/>
          </p:nvGrpSpPr>
          <p:grpSpPr>
            <a:xfrm>
              <a:off x="406892" y="634689"/>
              <a:ext cx="1828658" cy="990601"/>
              <a:chOff x="241299" y="0"/>
              <a:chExt cx="1828657" cy="990600"/>
            </a:xfrm>
          </p:grpSpPr>
          <p:sp>
            <p:nvSpPr>
              <p:cNvPr id="193" name="Line"/>
              <p:cNvSpPr/>
              <p:nvPr/>
            </p:nvSpPr>
            <p:spPr>
              <a:xfrm>
                <a:off x="241300" y="495300"/>
                <a:ext cx="65588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94" name="CSR…"/>
              <p:cNvSpPr txBox="1"/>
              <p:nvPr/>
            </p:nvSpPr>
            <p:spPr>
              <a:xfrm>
                <a:off x="915423" y="0"/>
                <a:ext cx="1154535" cy="990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CSR</a:t>
                </a:r>
              </a:p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Format</a:t>
                </a:r>
              </a:p>
            </p:txBody>
          </p:sp>
        </p:grpSp>
        <p:pic>
          <p:nvPicPr>
            <p:cNvPr id="196" name="Screen Shot 2018-02-24 at 11.39.48 AM.png" descr="Screen Shot 2018-02-24 at 11.39.48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41971" y="0"/>
              <a:ext cx="3264416" cy="2259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" name="Group"/>
          <p:cNvGrpSpPr/>
          <p:nvPr/>
        </p:nvGrpSpPr>
        <p:grpSpPr>
          <a:xfrm>
            <a:off x="7695297" y="2070485"/>
            <a:ext cx="4163054" cy="714908"/>
            <a:chOff x="0" y="0"/>
            <a:chExt cx="4163052" cy="714907"/>
          </a:xfrm>
        </p:grpSpPr>
        <p:sp>
          <p:nvSpPr>
            <p:cNvPr id="198" name="Rounded Rectangle"/>
            <p:cNvSpPr/>
            <p:nvPr/>
          </p:nvSpPr>
          <p:spPr>
            <a:xfrm>
              <a:off x="0" y="0"/>
              <a:ext cx="3215078" cy="714908"/>
            </a:xfrm>
            <a:prstGeom prst="roundRect">
              <a:avLst>
                <a:gd name="adj" fmla="val 10286"/>
              </a:avLst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Data"/>
            <p:cNvSpPr txBox="1"/>
            <p:nvPr/>
          </p:nvSpPr>
          <p:spPr>
            <a:xfrm>
              <a:off x="3377835" y="84403"/>
              <a:ext cx="78521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Data</a:t>
              </a:r>
            </a:p>
          </p:txBody>
        </p:sp>
      </p:grpSp>
      <p:grpSp>
        <p:nvGrpSpPr>
          <p:cNvPr id="203" name="Group"/>
          <p:cNvGrpSpPr/>
          <p:nvPr/>
        </p:nvGrpSpPr>
        <p:grpSpPr>
          <a:xfrm>
            <a:off x="7695297" y="2879976"/>
            <a:ext cx="4433834" cy="1406653"/>
            <a:chOff x="0" y="0"/>
            <a:chExt cx="4433833" cy="1406651"/>
          </a:xfrm>
        </p:grpSpPr>
        <p:sp>
          <p:nvSpPr>
            <p:cNvPr id="201" name="Rounded Rectangle"/>
            <p:cNvSpPr/>
            <p:nvPr/>
          </p:nvSpPr>
          <p:spPr>
            <a:xfrm>
              <a:off x="0" y="0"/>
              <a:ext cx="3215078" cy="1406652"/>
            </a:xfrm>
            <a:prstGeom prst="roundRect">
              <a:avLst>
                <a:gd name="adj" fmla="val 5867"/>
              </a:avLst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2" name="Indices"/>
            <p:cNvSpPr txBox="1"/>
            <p:nvPr/>
          </p:nvSpPr>
          <p:spPr>
            <a:xfrm>
              <a:off x="3308295" y="430275"/>
              <a:ext cx="112553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Indices</a:t>
              </a:r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2294528" y="1557174"/>
            <a:ext cx="3085327" cy="2828988"/>
            <a:chOff x="0" y="0"/>
            <a:chExt cx="3085326" cy="2828987"/>
          </a:xfrm>
        </p:grpSpPr>
        <p:grpSp>
          <p:nvGrpSpPr>
            <p:cNvPr id="213" name="Group"/>
            <p:cNvGrpSpPr/>
            <p:nvPr/>
          </p:nvGrpSpPr>
          <p:grpSpPr>
            <a:xfrm>
              <a:off x="0" y="545370"/>
              <a:ext cx="3085327" cy="2283618"/>
              <a:chOff x="0" y="0"/>
              <a:chExt cx="3085326" cy="2283617"/>
            </a:xfrm>
          </p:grpSpPr>
          <p:sp>
            <p:nvSpPr>
              <p:cNvPr id="204" name="Line"/>
              <p:cNvSpPr/>
              <p:nvPr/>
            </p:nvSpPr>
            <p:spPr>
              <a:xfrm flipV="1">
                <a:off x="0" y="498006"/>
                <a:ext cx="3085327" cy="67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05" name="Line"/>
              <p:cNvSpPr/>
              <p:nvPr/>
            </p:nvSpPr>
            <p:spPr>
              <a:xfrm flipV="1">
                <a:off x="0" y="1138412"/>
                <a:ext cx="3085327" cy="67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06" name="Line"/>
              <p:cNvSpPr/>
              <p:nvPr/>
            </p:nvSpPr>
            <p:spPr>
              <a:xfrm flipV="1">
                <a:off x="0" y="1707619"/>
                <a:ext cx="3085327" cy="679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07" name="Line"/>
              <p:cNvSpPr/>
              <p:nvPr/>
            </p:nvSpPr>
            <p:spPr>
              <a:xfrm flipV="1">
                <a:off x="0" y="2276825"/>
                <a:ext cx="3085327" cy="67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08" name="Line"/>
              <p:cNvSpPr/>
              <p:nvPr/>
            </p:nvSpPr>
            <p:spPr>
              <a:xfrm flipV="1">
                <a:off x="0" y="0"/>
                <a:ext cx="3085327" cy="679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09" name="Circle"/>
              <p:cNvSpPr/>
              <p:nvPr/>
            </p:nvSpPr>
            <p:spPr>
              <a:xfrm>
                <a:off x="349249" y="607836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0" name="Circle"/>
              <p:cNvSpPr/>
              <p:nvPr/>
            </p:nvSpPr>
            <p:spPr>
              <a:xfrm>
                <a:off x="993725" y="607836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1" name="Circle"/>
              <p:cNvSpPr/>
              <p:nvPr/>
            </p:nvSpPr>
            <p:spPr>
              <a:xfrm>
                <a:off x="1617501" y="1168562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2" name="Circle"/>
              <p:cNvSpPr/>
              <p:nvPr/>
            </p:nvSpPr>
            <p:spPr>
              <a:xfrm>
                <a:off x="993725" y="1759021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14" name="Partition Workload"/>
            <p:cNvSpPr txBox="1"/>
            <p:nvPr/>
          </p:nvSpPr>
          <p:spPr>
            <a:xfrm>
              <a:off x="124405" y="-1"/>
              <a:ext cx="283651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Partition Workload</a:t>
              </a:r>
            </a:p>
          </p:txBody>
        </p:sp>
      </p:grpSp>
      <p:sp>
        <p:nvSpPr>
          <p:cNvPr id="216" name="="/>
          <p:cNvSpPr txBox="1"/>
          <p:nvPr/>
        </p:nvSpPr>
        <p:spPr>
          <a:xfrm>
            <a:off x="14404009" y="5540152"/>
            <a:ext cx="34200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=</a:t>
            </a:r>
          </a:p>
        </p:txBody>
      </p:sp>
      <p:grpSp>
        <p:nvGrpSpPr>
          <p:cNvPr id="219" name="Group"/>
          <p:cNvGrpSpPr/>
          <p:nvPr/>
        </p:nvGrpSpPr>
        <p:grpSpPr>
          <a:xfrm>
            <a:off x="6438841" y="4910680"/>
            <a:ext cx="5443476" cy="3639404"/>
            <a:chOff x="0" y="0"/>
            <a:chExt cx="5443474" cy="3639403"/>
          </a:xfrm>
        </p:grpSpPr>
        <p:pic>
          <p:nvPicPr>
            <p:cNvPr id="217" name="Screen Shot 2018-02-24 at 12.10.18 PM.png" descr="Screen Shot 2018-02-24 at 12.10.18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0" y="0"/>
              <a:ext cx="3792911" cy="3639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Hardware…"/>
            <p:cNvSpPr txBox="1"/>
            <p:nvPr/>
          </p:nvSpPr>
          <p:spPr>
            <a:xfrm>
              <a:off x="3649624" y="1409491"/>
              <a:ext cx="1793851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Hardware</a:t>
              </a:r>
            </a:p>
            <a:p>
              <a:pPr>
                <a:defRPr b="1"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Unfriendly!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7"/>
      <p:bldP build="whole" bldLvl="1" animBg="1" rev="0" advAuto="0" spid="192" grpId="8"/>
      <p:bldP build="whole" bldLvl="1" animBg="1" rev="0" advAuto="0" spid="215" grpId="2"/>
      <p:bldP build="whole" bldLvl="1" animBg="1" rev="0" advAuto="0" spid="189" grpId="1"/>
      <p:bldP build="whole" bldLvl="1" animBg="1" rev="0" advAuto="0" spid="190" grpId="3"/>
      <p:bldP build="whole" bldLvl="1" animBg="1" rev="0" advAuto="0" spid="197" grpId="4"/>
      <p:bldP build="whole" bldLvl="1" animBg="1" rev="0" advAuto="0" spid="203" grpId="6"/>
      <p:bldP build="whole" bldLvl="1" animBg="1" rev="0" advAuto="0" spid="200" grpId="5"/>
      <p:bldP build="whole" bldLvl="1" animBg="1" rev="0" advAuto="0" spid="219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"/>
          <p:cNvGrpSpPr/>
          <p:nvPr/>
        </p:nvGrpSpPr>
        <p:grpSpPr>
          <a:xfrm>
            <a:off x="260733" y="5550170"/>
            <a:ext cx="5708542" cy="3730393"/>
            <a:chOff x="0" y="0"/>
            <a:chExt cx="5708540" cy="3730391"/>
          </a:xfrm>
        </p:grpSpPr>
        <p:pic>
          <p:nvPicPr>
            <p:cNvPr id="221" name="Screen Shot 2018-02-24 at 3.20.30 PM.png" descr="Screen Shot 2018-02-24 at 3.20.30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6193"/>
              <a:ext cx="5708541" cy="3244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6 x 9  Original Matrix"/>
            <p:cNvSpPr txBox="1"/>
            <p:nvPr/>
          </p:nvSpPr>
          <p:spPr>
            <a:xfrm>
              <a:off x="1406587" y="-1"/>
              <a:ext cx="289536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 x 9  Original Matrix</a:t>
              </a:r>
            </a:p>
          </p:txBody>
        </p:sp>
      </p:grpSp>
      <p:grpSp>
        <p:nvGrpSpPr>
          <p:cNvPr id="231" name="Group"/>
          <p:cNvGrpSpPr/>
          <p:nvPr/>
        </p:nvGrpSpPr>
        <p:grpSpPr>
          <a:xfrm>
            <a:off x="7559324" y="6985210"/>
            <a:ext cx="5401490" cy="1283715"/>
            <a:chOff x="0" y="0"/>
            <a:chExt cx="5401488" cy="1283713"/>
          </a:xfrm>
        </p:grpSpPr>
        <p:grpSp>
          <p:nvGrpSpPr>
            <p:cNvPr id="227" name="Group"/>
            <p:cNvGrpSpPr/>
            <p:nvPr/>
          </p:nvGrpSpPr>
          <p:grpSpPr>
            <a:xfrm>
              <a:off x="193909" y="0"/>
              <a:ext cx="5013670" cy="1283714"/>
              <a:chOff x="0" y="0"/>
              <a:chExt cx="5013669" cy="1283713"/>
            </a:xfrm>
          </p:grpSpPr>
          <p:sp>
            <p:nvSpPr>
              <p:cNvPr id="224" name="Line"/>
              <p:cNvSpPr/>
              <p:nvPr/>
            </p:nvSpPr>
            <p:spPr>
              <a:xfrm flipV="1">
                <a:off x="1577535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25" name="Line"/>
              <p:cNvSpPr/>
              <p:nvPr/>
            </p:nvSpPr>
            <p:spPr>
              <a:xfrm flipV="1">
                <a:off x="3328440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226" name="Line"/>
              <p:cNvSpPr/>
              <p:nvPr/>
            </p:nvSpPr>
            <p:spPr>
              <a:xfrm flipH="1" flipV="1">
                <a:off x="0" y="643889"/>
                <a:ext cx="501367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grpSp>
          <p:nvGrpSpPr>
            <p:cNvPr id="230" name="Group"/>
            <p:cNvGrpSpPr/>
            <p:nvPr/>
          </p:nvGrpSpPr>
          <p:grpSpPr>
            <a:xfrm>
              <a:off x="0" y="38100"/>
              <a:ext cx="5401489" cy="1122052"/>
              <a:chOff x="0" y="0"/>
              <a:chExt cx="5401488" cy="1122051"/>
            </a:xfrm>
          </p:grpSpPr>
          <p:pic>
            <p:nvPicPr>
              <p:cNvPr id="228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13230" cy="11009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9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flipH="1">
                <a:off x="5188259" y="21131"/>
                <a:ext cx="213230" cy="11009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37" name="Group"/>
          <p:cNvGrpSpPr/>
          <p:nvPr/>
        </p:nvGrpSpPr>
        <p:grpSpPr>
          <a:xfrm>
            <a:off x="543334" y="7639008"/>
            <a:ext cx="8770021" cy="430991"/>
            <a:chOff x="0" y="0"/>
            <a:chExt cx="8770020" cy="430989"/>
          </a:xfrm>
        </p:grpSpPr>
        <p:grpSp>
          <p:nvGrpSpPr>
            <p:cNvPr id="235" name="Group"/>
            <p:cNvGrpSpPr/>
            <p:nvPr/>
          </p:nvGrpSpPr>
          <p:grpSpPr>
            <a:xfrm>
              <a:off x="7108299" y="0"/>
              <a:ext cx="1661722" cy="401252"/>
              <a:chOff x="0" y="0"/>
              <a:chExt cx="1661721" cy="401251"/>
            </a:xfrm>
          </p:grpSpPr>
          <p:sp>
            <p:nvSpPr>
              <p:cNvPr id="232" name="w30"/>
              <p:cNvSpPr txBox="1"/>
              <p:nvPr/>
            </p:nvSpPr>
            <p:spPr>
              <a:xfrm>
                <a:off x="0" y="0"/>
                <a:ext cx="5580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7A028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30</a:t>
                </a:r>
              </a:p>
            </p:txBody>
          </p:sp>
          <p:sp>
            <p:nvSpPr>
              <p:cNvPr id="233" name="w31"/>
              <p:cNvSpPr txBox="1"/>
              <p:nvPr/>
            </p:nvSpPr>
            <p:spPr>
              <a:xfrm>
                <a:off x="554109" y="0"/>
                <a:ext cx="52225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D4FB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31</a:t>
                </a:r>
              </a:p>
            </p:txBody>
          </p:sp>
          <p:sp>
            <p:nvSpPr>
              <p:cNvPr id="234" name="w32"/>
              <p:cNvSpPr txBox="1"/>
              <p:nvPr/>
            </p:nvSpPr>
            <p:spPr>
              <a:xfrm>
                <a:off x="1116315" y="20251"/>
                <a:ext cx="54540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D6D5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32</a:t>
                </a:r>
              </a:p>
            </p:txBody>
          </p:sp>
        </p:grpSp>
        <p:sp>
          <p:nvSpPr>
            <p:cNvPr id="236" name="Rounded Rectangle"/>
            <p:cNvSpPr/>
            <p:nvPr/>
          </p:nvSpPr>
          <p:spPr>
            <a:xfrm>
              <a:off x="0" y="75389"/>
              <a:ext cx="1636322" cy="355601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3" name="Group"/>
          <p:cNvGrpSpPr/>
          <p:nvPr/>
        </p:nvGrpSpPr>
        <p:grpSpPr>
          <a:xfrm>
            <a:off x="2332491" y="7633944"/>
            <a:ext cx="8722556" cy="436055"/>
            <a:chOff x="0" y="0"/>
            <a:chExt cx="8722554" cy="436054"/>
          </a:xfrm>
        </p:grpSpPr>
        <p:grpSp>
          <p:nvGrpSpPr>
            <p:cNvPr id="241" name="Group"/>
            <p:cNvGrpSpPr/>
            <p:nvPr/>
          </p:nvGrpSpPr>
          <p:grpSpPr>
            <a:xfrm>
              <a:off x="7056401" y="0"/>
              <a:ext cx="1666154" cy="417759"/>
              <a:chOff x="0" y="0"/>
              <a:chExt cx="1666153" cy="417758"/>
            </a:xfrm>
          </p:grpSpPr>
          <p:sp>
            <p:nvSpPr>
              <p:cNvPr id="238" name="w33"/>
              <p:cNvSpPr txBox="1"/>
              <p:nvPr/>
            </p:nvSpPr>
            <p:spPr>
              <a:xfrm>
                <a:off x="0" y="0"/>
                <a:ext cx="54507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D5D3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  <p:sp>
            <p:nvSpPr>
              <p:cNvPr id="239" name="w34"/>
              <p:cNvSpPr txBox="1"/>
              <p:nvPr/>
            </p:nvSpPr>
            <p:spPr>
              <a:xfrm>
                <a:off x="547880" y="24058"/>
                <a:ext cx="54929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444444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34</a:t>
                </a:r>
              </a:p>
            </p:txBody>
          </p:sp>
          <p:sp>
            <p:nvSpPr>
              <p:cNvPr id="240" name="w35"/>
              <p:cNvSpPr txBox="1"/>
              <p:nvPr/>
            </p:nvSpPr>
            <p:spPr>
              <a:xfrm>
                <a:off x="1125378" y="36758"/>
                <a:ext cx="5407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1F497D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35</a:t>
                </a:r>
              </a:p>
            </p:txBody>
          </p:sp>
        </p:grpSp>
        <p:sp>
          <p:nvSpPr>
            <p:cNvPr id="242" name="Rounded Rectangle"/>
            <p:cNvSpPr/>
            <p:nvPr/>
          </p:nvSpPr>
          <p:spPr>
            <a:xfrm>
              <a:off x="0" y="80454"/>
              <a:ext cx="1636322" cy="355601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4" name="Structured Matrix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Structured Matrix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Circulant Matrix"/>
          <p:cNvSpPr txBox="1"/>
          <p:nvPr/>
        </p:nvSpPr>
        <p:spPr>
          <a:xfrm>
            <a:off x="395608" y="1465224"/>
            <a:ext cx="3282409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Circulant Matrix</a:t>
            </a:r>
          </a:p>
        </p:txBody>
      </p:sp>
      <p:grpSp>
        <p:nvGrpSpPr>
          <p:cNvPr id="249" name="Group"/>
          <p:cNvGrpSpPr/>
          <p:nvPr/>
        </p:nvGrpSpPr>
        <p:grpSpPr>
          <a:xfrm>
            <a:off x="5074655" y="2447861"/>
            <a:ext cx="3454577" cy="2387601"/>
            <a:chOff x="0" y="0"/>
            <a:chExt cx="3454575" cy="2387600"/>
          </a:xfrm>
        </p:grpSpPr>
        <p:pic>
          <p:nvPicPr>
            <p:cNvPr id="247" name="Screen Shot 2018-02-24 at 12.59.29 PM.png" descr="Screen Shot 2018-02-24 at 12.59.2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8381" cy="238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Screen Shot 2018-02-24 at 12.59.29 PM.png" descr="Screen Shot 2018-02-24 at 12.59.2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2986194" y="0"/>
              <a:ext cx="468382" cy="238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Group"/>
          <p:cNvGrpSpPr/>
          <p:nvPr/>
        </p:nvGrpSpPr>
        <p:grpSpPr>
          <a:xfrm>
            <a:off x="5440708" y="2516435"/>
            <a:ext cx="2753122" cy="458425"/>
            <a:chOff x="0" y="0"/>
            <a:chExt cx="2753121" cy="458423"/>
          </a:xfrm>
        </p:grpSpPr>
        <p:sp>
          <p:nvSpPr>
            <p:cNvPr id="250" name="w00"/>
            <p:cNvSpPr txBox="1"/>
            <p:nvPr/>
          </p:nvSpPr>
          <p:spPr>
            <a:xfrm>
              <a:off x="-1" y="-1"/>
              <a:ext cx="67457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251" name="w01"/>
            <p:cNvSpPr txBox="1"/>
            <p:nvPr/>
          </p:nvSpPr>
          <p:spPr>
            <a:xfrm>
              <a:off x="729491" y="-1"/>
              <a:ext cx="631501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252" name="w02"/>
            <p:cNvSpPr txBox="1"/>
            <p:nvPr/>
          </p:nvSpPr>
          <p:spPr>
            <a:xfrm>
              <a:off x="1404765" y="-1"/>
              <a:ext cx="659355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253" name="w03"/>
            <p:cNvSpPr txBox="1"/>
            <p:nvPr/>
          </p:nvSpPr>
          <p:spPr>
            <a:xfrm>
              <a:off x="2094164" y="-1"/>
              <a:ext cx="658958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5445548" y="3073832"/>
            <a:ext cx="2712790" cy="458424"/>
            <a:chOff x="0" y="0"/>
            <a:chExt cx="2712789" cy="458423"/>
          </a:xfrm>
        </p:grpSpPr>
        <p:sp>
          <p:nvSpPr>
            <p:cNvPr id="255" name="w00"/>
            <p:cNvSpPr txBox="1"/>
            <p:nvPr/>
          </p:nvSpPr>
          <p:spPr>
            <a:xfrm>
              <a:off x="700144" y="-1"/>
              <a:ext cx="674576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256" name="w01"/>
            <p:cNvSpPr txBox="1"/>
            <p:nvPr/>
          </p:nvSpPr>
          <p:spPr>
            <a:xfrm>
              <a:off x="1378161" y="-1"/>
              <a:ext cx="631500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257" name="w02"/>
            <p:cNvSpPr txBox="1"/>
            <p:nvPr/>
          </p:nvSpPr>
          <p:spPr>
            <a:xfrm>
              <a:off x="2053434" y="-1"/>
              <a:ext cx="659356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258" name="w03"/>
            <p:cNvSpPr txBox="1"/>
            <p:nvPr/>
          </p:nvSpPr>
          <p:spPr>
            <a:xfrm>
              <a:off x="0" y="-1"/>
              <a:ext cx="65895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5445548" y="3631229"/>
            <a:ext cx="2711620" cy="458424"/>
            <a:chOff x="0" y="0"/>
            <a:chExt cx="2711618" cy="458423"/>
          </a:xfrm>
        </p:grpSpPr>
        <p:sp>
          <p:nvSpPr>
            <p:cNvPr id="260" name="w00"/>
            <p:cNvSpPr txBox="1"/>
            <p:nvPr/>
          </p:nvSpPr>
          <p:spPr>
            <a:xfrm>
              <a:off x="1402101" y="-1"/>
              <a:ext cx="67457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261" name="w01"/>
            <p:cNvSpPr txBox="1"/>
            <p:nvPr/>
          </p:nvSpPr>
          <p:spPr>
            <a:xfrm>
              <a:off x="2080119" y="-1"/>
              <a:ext cx="631500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262" name="w03"/>
            <p:cNvSpPr txBox="1"/>
            <p:nvPr/>
          </p:nvSpPr>
          <p:spPr>
            <a:xfrm>
              <a:off x="701957" y="-1"/>
              <a:ext cx="658958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263" name="w02"/>
            <p:cNvSpPr txBox="1"/>
            <p:nvPr/>
          </p:nvSpPr>
          <p:spPr>
            <a:xfrm>
              <a:off x="-1" y="-1"/>
              <a:ext cx="659356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5445548" y="4214024"/>
            <a:ext cx="2749874" cy="458424"/>
            <a:chOff x="0" y="0"/>
            <a:chExt cx="2749872" cy="458423"/>
          </a:xfrm>
        </p:grpSpPr>
        <p:sp>
          <p:nvSpPr>
            <p:cNvPr id="265" name="w00"/>
            <p:cNvSpPr txBox="1"/>
            <p:nvPr/>
          </p:nvSpPr>
          <p:spPr>
            <a:xfrm>
              <a:off x="2075296" y="-1"/>
              <a:ext cx="67457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266" name="w03"/>
            <p:cNvSpPr txBox="1"/>
            <p:nvPr/>
          </p:nvSpPr>
          <p:spPr>
            <a:xfrm>
              <a:off x="1375152" y="-1"/>
              <a:ext cx="658958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267" name="w02"/>
            <p:cNvSpPr txBox="1"/>
            <p:nvPr/>
          </p:nvSpPr>
          <p:spPr>
            <a:xfrm>
              <a:off x="673195" y="-1"/>
              <a:ext cx="659355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268" name="w01"/>
            <p:cNvSpPr txBox="1"/>
            <p:nvPr/>
          </p:nvSpPr>
          <p:spPr>
            <a:xfrm>
              <a:off x="0" y="-1"/>
              <a:ext cx="631500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</p:grpSp>
      <p:grpSp>
        <p:nvGrpSpPr>
          <p:cNvPr id="272" name="Group"/>
          <p:cNvGrpSpPr/>
          <p:nvPr/>
        </p:nvGrpSpPr>
        <p:grpSpPr>
          <a:xfrm>
            <a:off x="3654352" y="3073832"/>
            <a:ext cx="1497005" cy="1198881"/>
            <a:chOff x="35278" y="51434"/>
            <a:chExt cx="1497004" cy="1198880"/>
          </a:xfrm>
        </p:grpSpPr>
        <p:sp>
          <p:nvSpPr>
            <p:cNvPr id="270" name="Line"/>
            <p:cNvSpPr/>
            <p:nvPr/>
          </p:nvSpPr>
          <p:spPr>
            <a:xfrm>
              <a:off x="35278" y="650875"/>
              <a:ext cx="149700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1" name="Circulant…"/>
            <p:cNvSpPr txBox="1"/>
            <p:nvPr/>
          </p:nvSpPr>
          <p:spPr>
            <a:xfrm>
              <a:off x="42126" y="51434"/>
              <a:ext cx="1483309" cy="1198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Circulant</a:t>
              </a:r>
            </a:p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Projection</a:t>
              </a:r>
            </a:p>
          </p:txBody>
        </p:sp>
      </p:grpSp>
      <p:grpSp>
        <p:nvGrpSpPr>
          <p:cNvPr id="277" name="Group"/>
          <p:cNvGrpSpPr/>
          <p:nvPr/>
        </p:nvGrpSpPr>
        <p:grpSpPr>
          <a:xfrm>
            <a:off x="582452" y="2585011"/>
            <a:ext cx="2686454" cy="459442"/>
            <a:chOff x="0" y="0"/>
            <a:chExt cx="2686452" cy="459441"/>
          </a:xfrm>
        </p:grpSpPr>
        <p:sp>
          <p:nvSpPr>
            <p:cNvPr id="273" name="w00"/>
            <p:cNvSpPr txBox="1"/>
            <p:nvPr/>
          </p:nvSpPr>
          <p:spPr>
            <a:xfrm>
              <a:off x="0" y="0"/>
              <a:ext cx="601794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274" name="w01"/>
            <p:cNvSpPr txBox="1"/>
            <p:nvPr/>
          </p:nvSpPr>
          <p:spPr>
            <a:xfrm>
              <a:off x="728320" y="0"/>
              <a:ext cx="564206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275" name="w02"/>
            <p:cNvSpPr txBox="1"/>
            <p:nvPr/>
          </p:nvSpPr>
          <p:spPr>
            <a:xfrm>
              <a:off x="1405891" y="0"/>
              <a:ext cx="590528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276" name="w03"/>
            <p:cNvSpPr txBox="1"/>
            <p:nvPr/>
          </p:nvSpPr>
          <p:spPr>
            <a:xfrm>
              <a:off x="2097321" y="0"/>
              <a:ext cx="589132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207293" y="1984667"/>
            <a:ext cx="3462250" cy="2867990"/>
            <a:chOff x="0" y="19049"/>
            <a:chExt cx="3462249" cy="2867988"/>
          </a:xfrm>
        </p:grpSpPr>
        <p:grpSp>
          <p:nvGrpSpPr>
            <p:cNvPr id="292" name="Group"/>
            <p:cNvGrpSpPr/>
            <p:nvPr/>
          </p:nvGrpSpPr>
          <p:grpSpPr>
            <a:xfrm>
              <a:off x="0" y="494135"/>
              <a:ext cx="3462250" cy="2392904"/>
              <a:chOff x="0" y="0"/>
              <a:chExt cx="3462249" cy="2392903"/>
            </a:xfrm>
          </p:grpSpPr>
          <p:pic>
            <p:nvPicPr>
              <p:cNvPr id="278" name="Screen Shot 2018-02-24 at 12.59.29 PM.png" descr="Screen Shot 2018-02-24 at 12.59.29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469422" cy="23929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9" name="Screen Shot 2018-02-24 at 12.59.29 PM.png" descr="Screen Shot 2018-02-24 at 12.59.29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flipH="1">
                <a:off x="2992827" y="0"/>
                <a:ext cx="469423" cy="23929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0" name="w10"/>
              <p:cNvSpPr txBox="1"/>
              <p:nvPr/>
            </p:nvSpPr>
            <p:spPr>
              <a:xfrm>
                <a:off x="395858" y="640198"/>
                <a:ext cx="564206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10</a:t>
                </a:r>
              </a:p>
            </p:txBody>
          </p:sp>
          <p:sp>
            <p:nvSpPr>
              <p:cNvPr id="281" name="w11"/>
              <p:cNvSpPr txBox="1"/>
              <p:nvPr/>
            </p:nvSpPr>
            <p:spPr>
              <a:xfrm>
                <a:off x="1124179" y="640198"/>
                <a:ext cx="526617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11</a:t>
                </a:r>
              </a:p>
            </p:txBody>
          </p:sp>
          <p:sp>
            <p:nvSpPr>
              <p:cNvPr id="282" name="w12"/>
              <p:cNvSpPr txBox="1"/>
              <p:nvPr/>
            </p:nvSpPr>
            <p:spPr>
              <a:xfrm>
                <a:off x="1801750" y="640198"/>
                <a:ext cx="552939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12</a:t>
                </a:r>
              </a:p>
            </p:txBody>
          </p:sp>
          <p:sp>
            <p:nvSpPr>
              <p:cNvPr id="283" name="w13"/>
              <p:cNvSpPr txBox="1"/>
              <p:nvPr/>
            </p:nvSpPr>
            <p:spPr>
              <a:xfrm>
                <a:off x="2493179" y="640198"/>
                <a:ext cx="551544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13</a:t>
                </a:r>
              </a:p>
            </p:txBody>
          </p:sp>
          <p:sp>
            <p:nvSpPr>
              <p:cNvPr id="284" name="w20"/>
              <p:cNvSpPr txBox="1"/>
              <p:nvPr/>
            </p:nvSpPr>
            <p:spPr>
              <a:xfrm>
                <a:off x="395160" y="1224287"/>
                <a:ext cx="590528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20</a:t>
                </a:r>
              </a:p>
            </p:txBody>
          </p:sp>
          <p:sp>
            <p:nvSpPr>
              <p:cNvPr id="285" name="w21"/>
              <p:cNvSpPr txBox="1"/>
              <p:nvPr/>
            </p:nvSpPr>
            <p:spPr>
              <a:xfrm>
                <a:off x="1123481" y="1224287"/>
                <a:ext cx="552939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21</a:t>
                </a:r>
              </a:p>
            </p:txBody>
          </p:sp>
          <p:sp>
            <p:nvSpPr>
              <p:cNvPr id="286" name="w22"/>
              <p:cNvSpPr txBox="1"/>
              <p:nvPr/>
            </p:nvSpPr>
            <p:spPr>
              <a:xfrm>
                <a:off x="1801051" y="1224287"/>
                <a:ext cx="579262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22</a:t>
                </a:r>
              </a:p>
            </p:txBody>
          </p:sp>
          <p:sp>
            <p:nvSpPr>
              <p:cNvPr id="287" name="w23"/>
              <p:cNvSpPr txBox="1"/>
              <p:nvPr/>
            </p:nvSpPr>
            <p:spPr>
              <a:xfrm>
                <a:off x="2492481" y="1224287"/>
                <a:ext cx="577866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23</a:t>
                </a:r>
              </a:p>
            </p:txBody>
          </p:sp>
          <p:sp>
            <p:nvSpPr>
              <p:cNvPr id="288" name="w30"/>
              <p:cNvSpPr txBox="1"/>
              <p:nvPr/>
            </p:nvSpPr>
            <p:spPr>
              <a:xfrm>
                <a:off x="395858" y="1808376"/>
                <a:ext cx="589132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30</a:t>
                </a:r>
              </a:p>
            </p:txBody>
          </p:sp>
          <p:sp>
            <p:nvSpPr>
              <p:cNvPr id="289" name="w31"/>
              <p:cNvSpPr txBox="1"/>
              <p:nvPr/>
            </p:nvSpPr>
            <p:spPr>
              <a:xfrm>
                <a:off x="1124178" y="1808376"/>
                <a:ext cx="551544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31</a:t>
                </a:r>
              </a:p>
            </p:txBody>
          </p:sp>
          <p:sp>
            <p:nvSpPr>
              <p:cNvPr id="290" name="w32"/>
              <p:cNvSpPr txBox="1"/>
              <p:nvPr/>
            </p:nvSpPr>
            <p:spPr>
              <a:xfrm>
                <a:off x="1801749" y="1808376"/>
                <a:ext cx="577866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32</a:t>
                </a:r>
              </a:p>
            </p:txBody>
          </p:sp>
          <p:sp>
            <p:nvSpPr>
              <p:cNvPr id="291" name="w33"/>
              <p:cNvSpPr txBox="1"/>
              <p:nvPr/>
            </p:nvSpPr>
            <p:spPr>
              <a:xfrm>
                <a:off x="2493179" y="1808376"/>
                <a:ext cx="576470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</p:grpSp>
        <p:sp>
          <p:nvSpPr>
            <p:cNvPr id="293" name="4 x 4 Original Matrix"/>
            <p:cNvSpPr txBox="1"/>
            <p:nvPr/>
          </p:nvSpPr>
          <p:spPr>
            <a:xfrm>
              <a:off x="253943" y="19049"/>
              <a:ext cx="282071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 x 4 Original Matrix</a:t>
              </a:r>
            </a:p>
          </p:txBody>
        </p:sp>
      </p:grpSp>
      <p:sp>
        <p:nvSpPr>
          <p:cNvPr id="295" name="Rounded Rectangle"/>
          <p:cNvSpPr/>
          <p:nvPr/>
        </p:nvSpPr>
        <p:spPr>
          <a:xfrm>
            <a:off x="616237" y="2610920"/>
            <a:ext cx="2644362" cy="433024"/>
          </a:xfrm>
          <a:prstGeom prst="roundRect">
            <a:avLst>
              <a:gd name="adj" fmla="val 18758"/>
            </a:avLst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6" name="4 x 4 Circulant Matrix"/>
          <p:cNvSpPr txBox="1"/>
          <p:nvPr/>
        </p:nvSpPr>
        <p:spPr>
          <a:xfrm>
            <a:off x="5257064" y="2001862"/>
            <a:ext cx="296276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7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 x 4 Circulant Matrix</a:t>
            </a:r>
          </a:p>
        </p:txBody>
      </p:sp>
      <p:sp>
        <p:nvSpPr>
          <p:cNvPr id="297" name="Block-Circulant Matrix"/>
          <p:cNvSpPr txBox="1"/>
          <p:nvPr/>
        </p:nvSpPr>
        <p:spPr>
          <a:xfrm>
            <a:off x="426764" y="5059288"/>
            <a:ext cx="427571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Block-Circulant Matrix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494242" y="6080965"/>
            <a:ext cx="5338221" cy="3134371"/>
            <a:chOff x="0" y="0"/>
            <a:chExt cx="5338219" cy="3134370"/>
          </a:xfrm>
        </p:grpSpPr>
        <p:sp>
          <p:nvSpPr>
            <p:cNvPr id="298" name="Line"/>
            <p:cNvSpPr/>
            <p:nvPr/>
          </p:nvSpPr>
          <p:spPr>
            <a:xfrm>
              <a:off x="0" y="1564736"/>
              <a:ext cx="533822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9" name="Line"/>
            <p:cNvSpPr/>
            <p:nvPr/>
          </p:nvSpPr>
          <p:spPr>
            <a:xfrm flipV="1">
              <a:off x="1769641" y="11068"/>
              <a:ext cx="1" cy="31233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00" name="Line"/>
            <p:cNvSpPr/>
            <p:nvPr/>
          </p:nvSpPr>
          <p:spPr>
            <a:xfrm flipV="1">
              <a:off x="3530707" y="0"/>
              <a:ext cx="1" cy="31294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8452530" y="3034452"/>
            <a:ext cx="1497005" cy="508001"/>
            <a:chOff x="35278" y="159808"/>
            <a:chExt cx="1497004" cy="508000"/>
          </a:xfrm>
        </p:grpSpPr>
        <p:sp>
          <p:nvSpPr>
            <p:cNvPr id="302" name="Line"/>
            <p:cNvSpPr/>
            <p:nvPr/>
          </p:nvSpPr>
          <p:spPr>
            <a:xfrm>
              <a:off x="35278" y="650875"/>
              <a:ext cx="149700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03" name="Compress"/>
            <p:cNvSpPr txBox="1"/>
            <p:nvPr/>
          </p:nvSpPr>
          <p:spPr>
            <a:xfrm>
              <a:off x="40830" y="159808"/>
              <a:ext cx="143510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Compress</a:t>
              </a:r>
            </a:p>
          </p:txBody>
        </p:sp>
      </p:grpSp>
      <p:grpSp>
        <p:nvGrpSpPr>
          <p:cNvPr id="314" name="Group"/>
          <p:cNvGrpSpPr/>
          <p:nvPr/>
        </p:nvGrpSpPr>
        <p:grpSpPr>
          <a:xfrm>
            <a:off x="9934344" y="2077946"/>
            <a:ext cx="2846363" cy="1707108"/>
            <a:chOff x="0" y="0"/>
            <a:chExt cx="2846362" cy="1707106"/>
          </a:xfrm>
        </p:grpSpPr>
        <p:grpSp>
          <p:nvGrpSpPr>
            <p:cNvPr id="312" name="Group"/>
            <p:cNvGrpSpPr/>
            <p:nvPr/>
          </p:nvGrpSpPr>
          <p:grpSpPr>
            <a:xfrm>
              <a:off x="0" y="1262606"/>
              <a:ext cx="2846363" cy="444501"/>
              <a:chOff x="0" y="0"/>
              <a:chExt cx="2846362" cy="444500"/>
            </a:xfrm>
          </p:grpSpPr>
          <p:pic>
            <p:nvPicPr>
              <p:cNvPr id="305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flipH="1">
                <a:off x="2633133" y="0"/>
                <a:ext cx="213230" cy="444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13230" cy="444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11" name="Group"/>
              <p:cNvGrpSpPr/>
              <p:nvPr/>
            </p:nvGrpSpPr>
            <p:grpSpPr>
              <a:xfrm>
                <a:off x="176144" y="1046"/>
                <a:ext cx="2516959" cy="419101"/>
                <a:chOff x="0" y="0"/>
                <a:chExt cx="2516958" cy="419100"/>
              </a:xfrm>
            </p:grpSpPr>
            <p:sp>
              <p:nvSpPr>
                <p:cNvPr id="307" name="w00"/>
                <p:cNvSpPr txBox="1"/>
                <p:nvPr/>
              </p:nvSpPr>
              <p:spPr>
                <a:xfrm>
                  <a:off x="-1" y="-1"/>
                  <a:ext cx="61671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solidFill>
                        <a:schemeClr val="accent2">
                          <a:hueOff val="-2473793"/>
                          <a:satOff val="-50209"/>
                          <a:lumOff val="23543"/>
                        </a:schemeClr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00</a:t>
                  </a:r>
                </a:p>
              </p:txBody>
            </p:sp>
            <p:sp>
              <p:nvSpPr>
                <p:cNvPr id="308" name="w01"/>
                <p:cNvSpPr txBox="1"/>
                <p:nvPr/>
              </p:nvSpPr>
              <p:spPr>
                <a:xfrm>
                  <a:off x="666915" y="-1"/>
                  <a:ext cx="57733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solidFill>
                        <a:srgbClr val="FF4D41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01</a:t>
                  </a:r>
                </a:p>
              </p:txBody>
            </p:sp>
            <p:sp>
              <p:nvSpPr>
                <p:cNvPr id="309" name="w02"/>
                <p:cNvSpPr txBox="1"/>
                <p:nvPr/>
              </p:nvSpPr>
              <p:spPr>
                <a:xfrm>
                  <a:off x="1284264" y="-1"/>
                  <a:ext cx="602796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solidFill>
                        <a:srgbClr val="00A2FF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02</a:t>
                  </a:r>
                </a:p>
              </p:txBody>
            </p:sp>
            <p:sp>
              <p:nvSpPr>
                <p:cNvPr id="310" name="w03"/>
                <p:cNvSpPr txBox="1"/>
                <p:nvPr/>
              </p:nvSpPr>
              <p:spPr>
                <a:xfrm>
                  <a:off x="1914527" y="-1"/>
                  <a:ext cx="60243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solidFill>
                        <a:srgbClr val="FFD300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03</a:t>
                  </a:r>
                </a:p>
              </p:txBody>
            </p:sp>
          </p:grpSp>
        </p:grpSp>
        <p:sp>
          <p:nvSpPr>
            <p:cNvPr id="313" name="1 x 4 Dense Vector"/>
            <p:cNvSpPr txBox="1"/>
            <p:nvPr/>
          </p:nvSpPr>
          <p:spPr>
            <a:xfrm>
              <a:off x="48759" y="-1"/>
              <a:ext cx="259644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 x 4 Dense Vector</a:t>
              </a:r>
            </a:p>
          </p:txBody>
        </p:sp>
      </p:grpSp>
      <p:grpSp>
        <p:nvGrpSpPr>
          <p:cNvPr id="317" name="Group"/>
          <p:cNvGrpSpPr/>
          <p:nvPr/>
        </p:nvGrpSpPr>
        <p:grpSpPr>
          <a:xfrm>
            <a:off x="5986782" y="7023310"/>
            <a:ext cx="1612132" cy="1198882"/>
            <a:chOff x="-22285" y="51434"/>
            <a:chExt cx="1612131" cy="1198880"/>
          </a:xfrm>
        </p:grpSpPr>
        <p:sp>
          <p:nvSpPr>
            <p:cNvPr id="315" name="Line"/>
            <p:cNvSpPr/>
            <p:nvPr/>
          </p:nvSpPr>
          <p:spPr>
            <a:xfrm>
              <a:off x="35278" y="650875"/>
              <a:ext cx="149700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16" name="Structured…"/>
            <p:cNvSpPr txBox="1"/>
            <p:nvPr/>
          </p:nvSpPr>
          <p:spPr>
            <a:xfrm>
              <a:off x="-22286" y="51434"/>
              <a:ext cx="1612132" cy="1198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Structured</a:t>
              </a:r>
            </a:p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Compress</a:t>
              </a:r>
            </a:p>
          </p:txBody>
        </p:sp>
      </p:grpSp>
      <p:grpSp>
        <p:nvGrpSpPr>
          <p:cNvPr id="323" name="Group"/>
          <p:cNvGrpSpPr/>
          <p:nvPr/>
        </p:nvGrpSpPr>
        <p:grpSpPr>
          <a:xfrm>
            <a:off x="540977" y="6245657"/>
            <a:ext cx="8796436" cy="1306847"/>
            <a:chOff x="0" y="0"/>
            <a:chExt cx="8796434" cy="1306845"/>
          </a:xfrm>
        </p:grpSpPr>
        <p:grpSp>
          <p:nvGrpSpPr>
            <p:cNvPr id="321" name="Group"/>
            <p:cNvGrpSpPr/>
            <p:nvPr/>
          </p:nvGrpSpPr>
          <p:grpSpPr>
            <a:xfrm>
              <a:off x="7121732" y="905594"/>
              <a:ext cx="1674703" cy="401252"/>
              <a:chOff x="0" y="0"/>
              <a:chExt cx="1674702" cy="401251"/>
            </a:xfrm>
          </p:grpSpPr>
          <p:sp>
            <p:nvSpPr>
              <p:cNvPr id="318" name="w00"/>
              <p:cNvSpPr txBox="1"/>
              <p:nvPr/>
            </p:nvSpPr>
            <p:spPr>
              <a:xfrm>
                <a:off x="0" y="0"/>
                <a:ext cx="57103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00</a:t>
                </a:r>
              </a:p>
            </p:txBody>
          </p:sp>
          <p:sp>
            <p:nvSpPr>
              <p:cNvPr id="319" name="w01"/>
              <p:cNvSpPr txBox="1"/>
              <p:nvPr/>
            </p:nvSpPr>
            <p:spPr>
              <a:xfrm>
                <a:off x="554109" y="0"/>
                <a:ext cx="53523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4D4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01</a:t>
                </a:r>
              </a:p>
            </p:txBody>
          </p:sp>
          <p:sp>
            <p:nvSpPr>
              <p:cNvPr id="320" name="w02"/>
              <p:cNvSpPr txBox="1"/>
              <p:nvPr/>
            </p:nvSpPr>
            <p:spPr>
              <a:xfrm>
                <a:off x="1116315" y="20251"/>
                <a:ext cx="558388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00A2F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02</a:t>
                </a:r>
              </a:p>
            </p:txBody>
          </p:sp>
        </p:grpSp>
        <p:sp>
          <p:nvSpPr>
            <p:cNvPr id="322" name="Rounded Rectangle"/>
            <p:cNvSpPr/>
            <p:nvPr/>
          </p:nvSpPr>
          <p:spPr>
            <a:xfrm>
              <a:off x="0" y="0"/>
              <a:ext cx="1666435" cy="355600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9" name="Group"/>
          <p:cNvGrpSpPr/>
          <p:nvPr/>
        </p:nvGrpSpPr>
        <p:grpSpPr>
          <a:xfrm>
            <a:off x="2320354" y="6245657"/>
            <a:ext cx="8759486" cy="1289701"/>
            <a:chOff x="0" y="0"/>
            <a:chExt cx="8759485" cy="1289699"/>
          </a:xfrm>
        </p:grpSpPr>
        <p:grpSp>
          <p:nvGrpSpPr>
            <p:cNvPr id="327" name="Group"/>
            <p:cNvGrpSpPr/>
            <p:nvPr/>
          </p:nvGrpSpPr>
          <p:grpSpPr>
            <a:xfrm>
              <a:off x="7067650" y="884640"/>
              <a:ext cx="1691836" cy="405060"/>
              <a:chOff x="0" y="0"/>
              <a:chExt cx="1691834" cy="405058"/>
            </a:xfrm>
          </p:grpSpPr>
          <p:sp>
            <p:nvSpPr>
              <p:cNvPr id="324" name="w03"/>
              <p:cNvSpPr txBox="1"/>
              <p:nvPr/>
            </p:nvSpPr>
            <p:spPr>
              <a:xfrm>
                <a:off x="0" y="0"/>
                <a:ext cx="5580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D7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03</a:t>
                </a:r>
              </a:p>
            </p:txBody>
          </p:sp>
          <p:sp>
            <p:nvSpPr>
              <p:cNvPr id="325" name="w04"/>
              <p:cNvSpPr txBox="1"/>
              <p:nvPr/>
            </p:nvSpPr>
            <p:spPr>
              <a:xfrm>
                <a:off x="547880" y="24058"/>
                <a:ext cx="562274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33339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04</a:t>
                </a:r>
              </a:p>
            </p:txBody>
          </p:sp>
          <p:sp>
            <p:nvSpPr>
              <p:cNvPr id="326" name="w05"/>
              <p:cNvSpPr txBox="1"/>
              <p:nvPr/>
            </p:nvSpPr>
            <p:spPr>
              <a:xfrm>
                <a:off x="1138078" y="24058"/>
                <a:ext cx="5537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929292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05</a:t>
                </a:r>
              </a:p>
            </p:txBody>
          </p:sp>
        </p:grpSp>
        <p:sp>
          <p:nvSpPr>
            <p:cNvPr id="328" name="Rounded Rectangle"/>
            <p:cNvSpPr/>
            <p:nvPr/>
          </p:nvSpPr>
          <p:spPr>
            <a:xfrm>
              <a:off x="0" y="0"/>
              <a:ext cx="1666435" cy="355600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5" name="Group"/>
          <p:cNvGrpSpPr/>
          <p:nvPr/>
        </p:nvGrpSpPr>
        <p:grpSpPr>
          <a:xfrm>
            <a:off x="4044256" y="6244857"/>
            <a:ext cx="8736973" cy="1283715"/>
            <a:chOff x="-25400" y="0"/>
            <a:chExt cx="8736971" cy="1283713"/>
          </a:xfrm>
        </p:grpSpPr>
        <p:grpSp>
          <p:nvGrpSpPr>
            <p:cNvPr id="333" name="Group"/>
            <p:cNvGrpSpPr/>
            <p:nvPr/>
          </p:nvGrpSpPr>
          <p:grpSpPr>
            <a:xfrm>
              <a:off x="7028822" y="902713"/>
              <a:ext cx="1682750" cy="381001"/>
              <a:chOff x="0" y="0"/>
              <a:chExt cx="1682748" cy="381000"/>
            </a:xfrm>
          </p:grpSpPr>
          <p:sp>
            <p:nvSpPr>
              <p:cNvPr id="330" name="w03"/>
              <p:cNvSpPr txBox="1"/>
              <p:nvPr/>
            </p:nvSpPr>
            <p:spPr>
              <a:xfrm>
                <a:off x="0" y="0"/>
                <a:ext cx="5580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ADD6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03</a:t>
                </a:r>
              </a:p>
            </p:txBody>
          </p:sp>
          <p:sp>
            <p:nvSpPr>
              <p:cNvPr id="331" name="w04"/>
              <p:cNvSpPr txBox="1"/>
              <p:nvPr/>
            </p:nvSpPr>
            <p:spPr>
              <a:xfrm>
                <a:off x="558152" y="0"/>
                <a:ext cx="562274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04</a:t>
                </a:r>
              </a:p>
            </p:txBody>
          </p:sp>
          <p:sp>
            <p:nvSpPr>
              <p:cNvPr id="332" name="w05"/>
              <p:cNvSpPr txBox="1"/>
              <p:nvPr/>
            </p:nvSpPr>
            <p:spPr>
              <a:xfrm>
                <a:off x="1128992" y="0"/>
                <a:ext cx="5537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7B0C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05</a:t>
                </a:r>
              </a:p>
            </p:txBody>
          </p:sp>
        </p:grpSp>
        <p:sp>
          <p:nvSpPr>
            <p:cNvPr id="334" name="Rounded Rectangle"/>
            <p:cNvSpPr/>
            <p:nvPr/>
          </p:nvSpPr>
          <p:spPr>
            <a:xfrm>
              <a:off x="-25400" y="0"/>
              <a:ext cx="1636322" cy="355600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1" name="Group"/>
          <p:cNvGrpSpPr/>
          <p:nvPr/>
        </p:nvGrpSpPr>
        <p:grpSpPr>
          <a:xfrm>
            <a:off x="4077568" y="7659344"/>
            <a:ext cx="8730113" cy="414452"/>
            <a:chOff x="0" y="0"/>
            <a:chExt cx="8730112" cy="414451"/>
          </a:xfrm>
        </p:grpSpPr>
        <p:grpSp>
          <p:nvGrpSpPr>
            <p:cNvPr id="339" name="Group"/>
            <p:cNvGrpSpPr/>
            <p:nvPr/>
          </p:nvGrpSpPr>
          <p:grpSpPr>
            <a:xfrm>
              <a:off x="7060344" y="0"/>
              <a:ext cx="1669769" cy="381001"/>
              <a:chOff x="0" y="0"/>
              <a:chExt cx="1669767" cy="381000"/>
            </a:xfrm>
          </p:grpSpPr>
          <p:sp>
            <p:nvSpPr>
              <p:cNvPr id="336" name="w33"/>
              <p:cNvSpPr txBox="1"/>
              <p:nvPr/>
            </p:nvSpPr>
            <p:spPr>
              <a:xfrm>
                <a:off x="0" y="0"/>
                <a:ext cx="54507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00CD66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  <p:sp>
            <p:nvSpPr>
              <p:cNvPr id="337" name="w34"/>
              <p:cNvSpPr txBox="1"/>
              <p:nvPr/>
            </p:nvSpPr>
            <p:spPr>
              <a:xfrm>
                <a:off x="558152" y="0"/>
                <a:ext cx="54929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F68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34</a:t>
                </a:r>
              </a:p>
            </p:txBody>
          </p:sp>
          <p:sp>
            <p:nvSpPr>
              <p:cNvPr id="338" name="w35"/>
              <p:cNvSpPr txBox="1"/>
              <p:nvPr/>
            </p:nvSpPr>
            <p:spPr>
              <a:xfrm>
                <a:off x="1128992" y="0"/>
                <a:ext cx="5407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CD299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35</a:t>
                </a:r>
              </a:p>
            </p:txBody>
          </p:sp>
        </p:grpSp>
        <p:sp>
          <p:nvSpPr>
            <p:cNvPr id="340" name="Rounded Rectangle"/>
            <p:cNvSpPr/>
            <p:nvPr/>
          </p:nvSpPr>
          <p:spPr>
            <a:xfrm>
              <a:off x="0" y="58851"/>
              <a:ext cx="1636322" cy="355601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42" name="2 x 9  Dense Matrix"/>
          <p:cNvSpPr txBox="1"/>
          <p:nvPr/>
        </p:nvSpPr>
        <p:spPr>
          <a:xfrm>
            <a:off x="8397849" y="5549899"/>
            <a:ext cx="268157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7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 x 9  Dense Matrix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6137 -0.007083" origin="layout" pathEditMode="relative">
                                      <p:cBhvr>
                                        <p:cTn id="2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7"/>
      <p:bldP build="whole" bldLvl="1" animBg="1" rev="0" advAuto="0" spid="297" grpId="16"/>
      <p:bldP build="whole" bldLvl="1" animBg="1" rev="0" advAuto="0" spid="249" grpId="8"/>
      <p:bldP build="whole" bldLvl="1" animBg="1" rev="0" advAuto="0" spid="254" grpId="9"/>
      <p:bldP build="whole" bldLvl="1" animBg="1" rev="0" advAuto="0" spid="317" grpId="19"/>
      <p:bldP build="whole" bldLvl="1" animBg="1" rev="0" advAuto="0" spid="335" grpId="23"/>
      <p:bldP build="whole" bldLvl="1" animBg="1" rev="0" advAuto="0" spid="259" grpId="10"/>
      <p:bldP build="whole" bldLvl="1" animBg="1" rev="0" advAuto="0" spid="269" grpId="12"/>
      <p:bldP build="whole" bldLvl="1" animBg="1" rev="0" advAuto="0" spid="294" grpId="3"/>
      <p:bldP build="whole" bldLvl="1" animBg="1" rev="0" advAuto="0" spid="304" grpId="14"/>
      <p:bldP build="whole" bldLvl="1" animBg="1" rev="0" advAuto="0" spid="342" grpId="27"/>
      <p:bldP build="whole" bldLvl="1" animBg="1" rev="0" advAuto="0" spid="243" grpId="25"/>
      <p:bldP build="whole" bldLvl="1" animBg="1" rev="0" advAuto="0" spid="277" grpId="2"/>
      <p:bldP build="whole" bldLvl="1" animBg="1" rev="0" advAuto="0" spid="277" grpId="7"/>
      <p:bldP build="whole" bldLvl="1" animBg="1" rev="0" advAuto="0" spid="231" grpId="20"/>
      <p:bldP build="whole" bldLvl="1" animBg="1" rev="0" advAuto="0" spid="329" grpId="22"/>
      <p:bldP build="whole" bldLvl="1" animBg="1" rev="0" advAuto="0" spid="237" grpId="24"/>
      <p:bldP build="whole" bldLvl="1" animBg="1" rev="0" advAuto="0" spid="341" grpId="26"/>
      <p:bldP build="whole" bldLvl="1" animBg="1" rev="0" advAuto="0" spid="301" grpId="18"/>
      <p:bldP build="whole" bldLvl="1" animBg="1" rev="0" advAuto="0" spid="246" grpId="1"/>
      <p:bldP build="whole" bldLvl="1" animBg="1" rev="0" advAuto="0" spid="323" grpId="21"/>
      <p:bldP build="whole" bldLvl="1" animBg="1" rev="0" advAuto="0" spid="296" grpId="13"/>
      <p:bldP build="whole" bldLvl="1" animBg="1" rev="0" advAuto="0" spid="314" grpId="15"/>
      <p:bldP build="whole" bldLvl="1" animBg="1" rev="0" advAuto="0" spid="272" grpId="4"/>
      <p:bldP build="whole" bldLvl="1" animBg="1" rev="0" advAuto="0" spid="264" grpId="11"/>
      <p:bldP build="whole" bldLvl="1" animBg="1" rev="0" advAuto="0" spid="295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"/>
          <p:cNvGrpSpPr/>
          <p:nvPr/>
        </p:nvGrpSpPr>
        <p:grpSpPr>
          <a:xfrm>
            <a:off x="679246" y="5824054"/>
            <a:ext cx="10111966" cy="3759110"/>
            <a:chOff x="0" y="0"/>
            <a:chExt cx="10111965" cy="3759108"/>
          </a:xfrm>
        </p:grpSpPr>
        <p:grpSp>
          <p:nvGrpSpPr>
            <p:cNvPr id="381" name="Group"/>
            <p:cNvGrpSpPr/>
            <p:nvPr/>
          </p:nvGrpSpPr>
          <p:grpSpPr>
            <a:xfrm>
              <a:off x="2420924" y="0"/>
              <a:ext cx="7691042" cy="3759109"/>
              <a:chOff x="0" y="0"/>
              <a:chExt cx="7691041" cy="3759108"/>
            </a:xfrm>
          </p:grpSpPr>
          <p:grpSp>
            <p:nvGrpSpPr>
              <p:cNvPr id="355" name="Group"/>
              <p:cNvGrpSpPr/>
              <p:nvPr/>
            </p:nvGrpSpPr>
            <p:grpSpPr>
              <a:xfrm>
                <a:off x="989149" y="132871"/>
                <a:ext cx="4062482" cy="1981116"/>
                <a:chOff x="0" y="0"/>
                <a:chExt cx="4062480" cy="1981115"/>
              </a:xfrm>
            </p:grpSpPr>
            <p:sp>
              <p:nvSpPr>
                <p:cNvPr id="344" name="Line"/>
                <p:cNvSpPr/>
                <p:nvPr/>
              </p:nvSpPr>
              <p:spPr>
                <a:xfrm>
                  <a:off x="809242" y="280624"/>
                  <a:ext cx="41725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345" name="FFT"/>
                <p:cNvSpPr/>
                <p:nvPr/>
              </p:nvSpPr>
              <p:spPr>
                <a:xfrm>
                  <a:off x="1297995" y="0"/>
                  <a:ext cx="778378" cy="561250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FFT</a:t>
                  </a:r>
                </a:p>
              </p:txBody>
            </p:sp>
            <p:sp>
              <p:nvSpPr>
                <p:cNvPr id="346" name="Line"/>
                <p:cNvSpPr/>
                <p:nvPr/>
              </p:nvSpPr>
              <p:spPr>
                <a:xfrm>
                  <a:off x="0" y="1726120"/>
                  <a:ext cx="1226494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347" name="FFT"/>
                <p:cNvSpPr/>
                <p:nvPr/>
              </p:nvSpPr>
              <p:spPr>
                <a:xfrm>
                  <a:off x="1297995" y="1419865"/>
                  <a:ext cx="778378" cy="561251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FFT</a:t>
                  </a:r>
                </a:p>
              </p:txBody>
            </p:sp>
            <p:grpSp>
              <p:nvGrpSpPr>
                <p:cNvPr id="350" name="Group"/>
                <p:cNvGrpSpPr/>
                <p:nvPr/>
              </p:nvGrpSpPr>
              <p:grpSpPr>
                <a:xfrm>
                  <a:off x="2367375" y="756436"/>
                  <a:ext cx="444501" cy="444501"/>
                  <a:chOff x="0" y="0"/>
                  <a:chExt cx="444500" cy="444500"/>
                </a:xfrm>
              </p:grpSpPr>
              <p:sp>
                <p:nvSpPr>
                  <p:cNvPr id="348" name="Circle"/>
                  <p:cNvSpPr/>
                  <p:nvPr/>
                </p:nvSpPr>
                <p:spPr>
                  <a:xfrm>
                    <a:off x="0" y="0"/>
                    <a:ext cx="444500" cy="444500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49" name="Circle"/>
                  <p:cNvSpPr/>
                  <p:nvPr/>
                </p:nvSpPr>
                <p:spPr>
                  <a:xfrm>
                    <a:off x="184150" y="184150"/>
                    <a:ext cx="76200" cy="76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351" name="Line"/>
                <p:cNvSpPr/>
                <p:nvPr/>
              </p:nvSpPr>
              <p:spPr>
                <a:xfrm>
                  <a:off x="2070363" y="554913"/>
                  <a:ext cx="309352" cy="30935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352" name="Line"/>
                <p:cNvSpPr/>
                <p:nvPr/>
              </p:nvSpPr>
              <p:spPr>
                <a:xfrm flipV="1">
                  <a:off x="2083063" y="1120471"/>
                  <a:ext cx="309352" cy="30935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  <p:sp>
              <p:nvSpPr>
                <p:cNvPr id="353" name="IFFT"/>
                <p:cNvSpPr/>
                <p:nvPr/>
              </p:nvSpPr>
              <p:spPr>
                <a:xfrm>
                  <a:off x="3284103" y="672661"/>
                  <a:ext cx="778378" cy="561251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2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IFFT</a:t>
                  </a:r>
                </a:p>
              </p:txBody>
            </p:sp>
            <p:sp>
              <p:nvSpPr>
                <p:cNvPr id="354" name="Line"/>
                <p:cNvSpPr/>
                <p:nvPr/>
              </p:nvSpPr>
              <p:spPr>
                <a:xfrm>
                  <a:off x="2843628" y="978686"/>
                  <a:ext cx="417252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</a:p>
              </p:txBody>
            </p:sp>
          </p:grpSp>
          <p:sp>
            <p:nvSpPr>
              <p:cNvPr id="356" name="Line"/>
              <p:cNvSpPr/>
              <p:nvPr/>
            </p:nvSpPr>
            <p:spPr>
              <a:xfrm>
                <a:off x="5089337" y="1123428"/>
                <a:ext cx="41725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grpSp>
            <p:nvGrpSpPr>
              <p:cNvPr id="359" name="Group"/>
              <p:cNvGrpSpPr/>
              <p:nvPr/>
            </p:nvGrpSpPr>
            <p:grpSpPr>
              <a:xfrm>
                <a:off x="5544296" y="842803"/>
                <a:ext cx="664538" cy="561251"/>
                <a:chOff x="0" y="0"/>
                <a:chExt cx="664536" cy="561249"/>
              </a:xfrm>
            </p:grpSpPr>
            <p:sp>
              <p:nvSpPr>
                <p:cNvPr id="357" name="∑"/>
                <p:cNvSpPr txBox="1"/>
                <p:nvPr/>
              </p:nvSpPr>
              <p:spPr>
                <a:xfrm>
                  <a:off x="178125" y="13924"/>
                  <a:ext cx="355179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b="1" sz="2600"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pPr/>
                  <a:r>
                    <a:t>∑</a:t>
                  </a:r>
                </a:p>
              </p:txBody>
            </p:sp>
            <p:sp>
              <p:nvSpPr>
                <p:cNvPr id="358" name="Rounded Rectangle"/>
                <p:cNvSpPr/>
                <p:nvPr/>
              </p:nvSpPr>
              <p:spPr>
                <a:xfrm>
                  <a:off x="0" y="0"/>
                  <a:ext cx="664537" cy="561250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b="1" sz="2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sp>
            <p:nvSpPr>
              <p:cNvPr id="360" name="Line"/>
              <p:cNvSpPr/>
              <p:nvPr/>
            </p:nvSpPr>
            <p:spPr>
              <a:xfrm>
                <a:off x="6246540" y="1123428"/>
                <a:ext cx="41725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grpSp>
            <p:nvGrpSpPr>
              <p:cNvPr id="365" name="Group"/>
              <p:cNvGrpSpPr/>
              <p:nvPr/>
            </p:nvGrpSpPr>
            <p:grpSpPr>
              <a:xfrm>
                <a:off x="6701499" y="0"/>
                <a:ext cx="989542" cy="3310693"/>
                <a:chOff x="0" y="0"/>
                <a:chExt cx="989541" cy="3310692"/>
              </a:xfrm>
            </p:grpSpPr>
            <p:grpSp>
              <p:nvGrpSpPr>
                <p:cNvPr id="363" name="Group"/>
                <p:cNvGrpSpPr/>
                <p:nvPr/>
              </p:nvGrpSpPr>
              <p:grpSpPr>
                <a:xfrm>
                  <a:off x="0" y="0"/>
                  <a:ext cx="989542" cy="3310693"/>
                  <a:chOff x="0" y="0"/>
                  <a:chExt cx="989541" cy="3310692"/>
                </a:xfrm>
              </p:grpSpPr>
              <p:pic>
                <p:nvPicPr>
                  <p:cNvPr id="361" name="Screen Shot 2018-02-24 at 12.59.29 PM.png" descr="Screen Shot 2018-02-24 at 12.59.29 PM.png"/>
                  <p:cNvPicPr>
                    <a:picLocks noChangeAspect="0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 flipH="1">
                    <a:off x="639996" y="0"/>
                    <a:ext cx="349546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62" name="Screen Shot 2018-02-24 at 12.59.29 PM.png" descr="Screen Shot 2018-02-24 at 12.59.29 PM.png"/>
                  <p:cNvPicPr>
                    <a:picLocks noChangeAspect="0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349545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364" name="Line"/>
                <p:cNvSpPr/>
                <p:nvPr/>
              </p:nvSpPr>
              <p:spPr>
                <a:xfrm flipH="1">
                  <a:off x="247120" y="1680746"/>
                  <a:ext cx="46990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380" name="Group"/>
              <p:cNvGrpSpPr/>
              <p:nvPr/>
            </p:nvGrpSpPr>
            <p:grpSpPr>
              <a:xfrm>
                <a:off x="-1" y="448416"/>
                <a:ext cx="989543" cy="3310693"/>
                <a:chOff x="0" y="0"/>
                <a:chExt cx="989541" cy="3310692"/>
              </a:xfrm>
            </p:grpSpPr>
            <p:sp>
              <p:nvSpPr>
                <p:cNvPr id="366" name="x0"/>
                <p:cNvSpPr txBox="1"/>
                <p:nvPr/>
              </p:nvSpPr>
              <p:spPr>
                <a:xfrm>
                  <a:off x="280766" y="113790"/>
                  <a:ext cx="40916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0</a:t>
                  </a:r>
                </a:p>
              </p:txBody>
            </p:sp>
            <p:sp>
              <p:nvSpPr>
                <p:cNvPr id="367" name="x1"/>
                <p:cNvSpPr txBox="1"/>
                <p:nvPr/>
              </p:nvSpPr>
              <p:spPr>
                <a:xfrm>
                  <a:off x="300457" y="420052"/>
                  <a:ext cx="36978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1</a:t>
                  </a:r>
                </a:p>
              </p:txBody>
            </p:sp>
            <p:sp>
              <p:nvSpPr>
                <p:cNvPr id="368" name="x2"/>
                <p:cNvSpPr txBox="1"/>
                <p:nvPr/>
              </p:nvSpPr>
              <p:spPr>
                <a:xfrm>
                  <a:off x="287724" y="747894"/>
                  <a:ext cx="395247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2</a:t>
                  </a:r>
                </a:p>
              </p:txBody>
            </p:sp>
            <p:sp>
              <p:nvSpPr>
                <p:cNvPr id="369" name="x3"/>
                <p:cNvSpPr txBox="1"/>
                <p:nvPr/>
              </p:nvSpPr>
              <p:spPr>
                <a:xfrm>
                  <a:off x="287905" y="1049136"/>
                  <a:ext cx="39488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3</a:t>
                  </a:r>
                </a:p>
              </p:txBody>
            </p:sp>
            <p:sp>
              <p:nvSpPr>
                <p:cNvPr id="370" name="x4"/>
                <p:cNvSpPr txBox="1"/>
                <p:nvPr/>
              </p:nvSpPr>
              <p:spPr>
                <a:xfrm>
                  <a:off x="295010" y="1353936"/>
                  <a:ext cx="39952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4</a:t>
                  </a:r>
                </a:p>
              </p:txBody>
            </p:sp>
            <p:sp>
              <p:nvSpPr>
                <p:cNvPr id="371" name="x5"/>
                <p:cNvSpPr txBox="1"/>
                <p:nvPr/>
              </p:nvSpPr>
              <p:spPr>
                <a:xfrm>
                  <a:off x="299694" y="1690920"/>
                  <a:ext cx="39015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5</a:t>
                  </a:r>
                </a:p>
              </p:txBody>
            </p:sp>
            <p:grpSp>
              <p:nvGrpSpPr>
                <p:cNvPr id="374" name="Group"/>
                <p:cNvGrpSpPr/>
                <p:nvPr/>
              </p:nvGrpSpPr>
              <p:grpSpPr>
                <a:xfrm>
                  <a:off x="0" y="0"/>
                  <a:ext cx="989542" cy="3310693"/>
                  <a:chOff x="0" y="0"/>
                  <a:chExt cx="989541" cy="3310692"/>
                </a:xfrm>
              </p:grpSpPr>
              <p:pic>
                <p:nvPicPr>
                  <p:cNvPr id="372" name="Screen Shot 2018-02-24 at 12.59.29 PM.png" descr="Screen Shot 2018-02-24 at 12.59.29 PM.png"/>
                  <p:cNvPicPr>
                    <a:picLocks noChangeAspect="0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 flipH="1">
                    <a:off x="639996" y="0"/>
                    <a:ext cx="349546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73" name="Screen Shot 2018-02-24 at 12.59.29 PM.png" descr="Screen Shot 2018-02-24 at 12.59.29 PM.png"/>
                  <p:cNvPicPr>
                    <a:picLocks noChangeAspect="0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349545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375" name="x3"/>
                <p:cNvSpPr txBox="1"/>
                <p:nvPr/>
              </p:nvSpPr>
              <p:spPr>
                <a:xfrm>
                  <a:off x="292004" y="2111481"/>
                  <a:ext cx="394883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3</a:t>
                  </a:r>
                </a:p>
              </p:txBody>
            </p:sp>
            <p:sp>
              <p:nvSpPr>
                <p:cNvPr id="376" name="x4"/>
                <p:cNvSpPr txBox="1"/>
                <p:nvPr/>
              </p:nvSpPr>
              <p:spPr>
                <a:xfrm>
                  <a:off x="299108" y="2428981"/>
                  <a:ext cx="39952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4</a:t>
                  </a:r>
                </a:p>
              </p:txBody>
            </p:sp>
            <p:sp>
              <p:nvSpPr>
                <p:cNvPr id="377" name="x5"/>
                <p:cNvSpPr txBox="1"/>
                <p:nvPr/>
              </p:nvSpPr>
              <p:spPr>
                <a:xfrm>
                  <a:off x="303792" y="2727865"/>
                  <a:ext cx="39015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5</a:t>
                  </a:r>
                </a:p>
              </p:txBody>
            </p:sp>
            <p:sp>
              <p:nvSpPr>
                <p:cNvPr id="378" name="Line"/>
                <p:cNvSpPr/>
                <p:nvPr/>
              </p:nvSpPr>
              <p:spPr>
                <a:xfrm flipH="1">
                  <a:off x="212382" y="1154294"/>
                  <a:ext cx="46990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379" name="Line"/>
                <p:cNvSpPr/>
                <p:nvPr/>
              </p:nvSpPr>
              <p:spPr>
                <a:xfrm flipH="1">
                  <a:off x="247120" y="2104401"/>
                  <a:ext cx="46990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</p:grpSp>
        <p:sp>
          <p:nvSpPr>
            <p:cNvPr id="382" name="FFT-Accelerated…"/>
            <p:cNvSpPr txBox="1"/>
            <p:nvPr/>
          </p:nvSpPr>
          <p:spPr>
            <a:xfrm>
              <a:off x="-1" y="663172"/>
              <a:ext cx="2347988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FFT-Accelerated</a:t>
              </a:r>
            </a:p>
            <a:p>
              <a:pPr>
                <a:defRPr b="1"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Circulant </a:t>
              </a:r>
            </a:p>
            <a:p>
              <a:pPr>
                <a:defRPr b="1"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Convolution</a:t>
              </a:r>
            </a:p>
          </p:txBody>
        </p:sp>
      </p:grpSp>
      <p:grpSp>
        <p:nvGrpSpPr>
          <p:cNvPr id="413" name="Group"/>
          <p:cNvGrpSpPr/>
          <p:nvPr/>
        </p:nvGrpSpPr>
        <p:grpSpPr>
          <a:xfrm>
            <a:off x="7291068" y="1477074"/>
            <a:ext cx="3887783" cy="3345288"/>
            <a:chOff x="0" y="0"/>
            <a:chExt cx="3887781" cy="3345286"/>
          </a:xfrm>
        </p:grpSpPr>
        <p:sp>
          <p:nvSpPr>
            <p:cNvPr id="384" name="✖️"/>
            <p:cNvSpPr txBox="1"/>
            <p:nvPr/>
          </p:nvSpPr>
          <p:spPr>
            <a:xfrm>
              <a:off x="-1" y="1369596"/>
              <a:ext cx="46990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✖️</a:t>
              </a:r>
            </a:p>
          </p:txBody>
        </p:sp>
        <p:grpSp>
          <p:nvGrpSpPr>
            <p:cNvPr id="399" name="Group"/>
            <p:cNvGrpSpPr/>
            <p:nvPr/>
          </p:nvGrpSpPr>
          <p:grpSpPr>
            <a:xfrm>
              <a:off x="842178" y="0"/>
              <a:ext cx="989542" cy="3310693"/>
              <a:chOff x="0" y="0"/>
              <a:chExt cx="989541" cy="3310692"/>
            </a:xfrm>
          </p:grpSpPr>
          <p:sp>
            <p:nvSpPr>
              <p:cNvPr id="385" name="x0"/>
              <p:cNvSpPr txBox="1"/>
              <p:nvPr/>
            </p:nvSpPr>
            <p:spPr>
              <a:xfrm>
                <a:off x="280766" y="113790"/>
                <a:ext cx="409162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0</a:t>
                </a:r>
              </a:p>
            </p:txBody>
          </p:sp>
          <p:sp>
            <p:nvSpPr>
              <p:cNvPr id="386" name="x1"/>
              <p:cNvSpPr txBox="1"/>
              <p:nvPr/>
            </p:nvSpPr>
            <p:spPr>
              <a:xfrm>
                <a:off x="300457" y="420052"/>
                <a:ext cx="369781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1</a:t>
                </a:r>
              </a:p>
            </p:txBody>
          </p:sp>
          <p:sp>
            <p:nvSpPr>
              <p:cNvPr id="387" name="x2"/>
              <p:cNvSpPr txBox="1"/>
              <p:nvPr/>
            </p:nvSpPr>
            <p:spPr>
              <a:xfrm>
                <a:off x="287724" y="747894"/>
                <a:ext cx="395247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2</a:t>
                </a:r>
              </a:p>
            </p:txBody>
          </p:sp>
          <p:sp>
            <p:nvSpPr>
              <p:cNvPr id="388" name="x3"/>
              <p:cNvSpPr txBox="1"/>
              <p:nvPr/>
            </p:nvSpPr>
            <p:spPr>
              <a:xfrm>
                <a:off x="287905" y="1049136"/>
                <a:ext cx="39488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3</a:t>
                </a:r>
              </a:p>
            </p:txBody>
          </p:sp>
          <p:sp>
            <p:nvSpPr>
              <p:cNvPr id="389" name="x4"/>
              <p:cNvSpPr txBox="1"/>
              <p:nvPr/>
            </p:nvSpPr>
            <p:spPr>
              <a:xfrm>
                <a:off x="295010" y="1353936"/>
                <a:ext cx="399521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4</a:t>
                </a:r>
              </a:p>
            </p:txBody>
          </p:sp>
          <p:sp>
            <p:nvSpPr>
              <p:cNvPr id="390" name="x5"/>
              <p:cNvSpPr txBox="1"/>
              <p:nvPr/>
            </p:nvSpPr>
            <p:spPr>
              <a:xfrm>
                <a:off x="299694" y="1690920"/>
                <a:ext cx="39015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5</a:t>
                </a:r>
              </a:p>
            </p:txBody>
          </p:sp>
          <p:grpSp>
            <p:nvGrpSpPr>
              <p:cNvPr id="393" name="Group"/>
              <p:cNvGrpSpPr/>
              <p:nvPr/>
            </p:nvGrpSpPr>
            <p:grpSpPr>
              <a:xfrm>
                <a:off x="0" y="0"/>
                <a:ext cx="989542" cy="3310693"/>
                <a:chOff x="0" y="0"/>
                <a:chExt cx="989541" cy="3310692"/>
              </a:xfrm>
            </p:grpSpPr>
            <p:pic>
              <p:nvPicPr>
                <p:cNvPr id="391" name="Screen Shot 2018-02-24 at 12.59.29 PM.png" descr="Screen Shot 2018-02-24 at 12.59.29 PM.png"/>
                <p:cNvPicPr>
                  <a:picLocks noChangeAspect="0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 flipH="1">
                  <a:off x="639996" y="0"/>
                  <a:ext cx="349546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92" name="Screen Shot 2018-02-24 at 12.59.29 PM.png" descr="Screen Shot 2018-02-24 at 12.59.29 PM.png"/>
                <p:cNvPicPr>
                  <a:picLocks noChangeAspect="0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49545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94" name="x3"/>
              <p:cNvSpPr txBox="1"/>
              <p:nvPr/>
            </p:nvSpPr>
            <p:spPr>
              <a:xfrm>
                <a:off x="292004" y="2035281"/>
                <a:ext cx="394883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3</a:t>
                </a:r>
              </a:p>
            </p:txBody>
          </p:sp>
          <p:sp>
            <p:nvSpPr>
              <p:cNvPr id="395" name="x4"/>
              <p:cNvSpPr txBox="1"/>
              <p:nvPr/>
            </p:nvSpPr>
            <p:spPr>
              <a:xfrm>
                <a:off x="299108" y="2378181"/>
                <a:ext cx="399522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4</a:t>
                </a:r>
              </a:p>
            </p:txBody>
          </p:sp>
          <p:sp>
            <p:nvSpPr>
              <p:cNvPr id="396" name="x5"/>
              <p:cNvSpPr txBox="1"/>
              <p:nvPr/>
            </p:nvSpPr>
            <p:spPr>
              <a:xfrm>
                <a:off x="303792" y="2689765"/>
                <a:ext cx="39015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5</a:t>
                </a:r>
              </a:p>
            </p:txBody>
          </p:sp>
          <p:sp>
            <p:nvSpPr>
              <p:cNvPr id="397" name="Line"/>
              <p:cNvSpPr/>
              <p:nvPr/>
            </p:nvSpPr>
            <p:spPr>
              <a:xfrm flipH="1">
                <a:off x="212382" y="1154294"/>
                <a:ext cx="469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98" name="Line"/>
              <p:cNvSpPr/>
              <p:nvPr/>
            </p:nvSpPr>
            <p:spPr>
              <a:xfrm flipH="1">
                <a:off x="247120" y="2104401"/>
                <a:ext cx="469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400" name="Square"/>
            <p:cNvSpPr/>
            <p:nvPr/>
          </p:nvSpPr>
          <p:spPr>
            <a:xfrm>
              <a:off x="11641" y="1386794"/>
              <a:ext cx="444501" cy="444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11" name="Group"/>
            <p:cNvGrpSpPr/>
            <p:nvPr/>
          </p:nvGrpSpPr>
          <p:grpSpPr>
            <a:xfrm>
              <a:off x="2898240" y="34594"/>
              <a:ext cx="989542" cy="3310693"/>
              <a:chOff x="0" y="0"/>
              <a:chExt cx="989541" cy="3310692"/>
            </a:xfrm>
          </p:grpSpPr>
          <p:grpSp>
            <p:nvGrpSpPr>
              <p:cNvPr id="409" name="Group"/>
              <p:cNvGrpSpPr/>
              <p:nvPr/>
            </p:nvGrpSpPr>
            <p:grpSpPr>
              <a:xfrm>
                <a:off x="0" y="0"/>
                <a:ext cx="989542" cy="3310693"/>
                <a:chOff x="0" y="0"/>
                <a:chExt cx="989541" cy="3310692"/>
              </a:xfrm>
            </p:grpSpPr>
            <p:sp>
              <p:nvSpPr>
                <p:cNvPr id="401" name="y0"/>
                <p:cNvSpPr txBox="1"/>
                <p:nvPr/>
              </p:nvSpPr>
              <p:spPr>
                <a:xfrm>
                  <a:off x="302303" y="113790"/>
                  <a:ext cx="40193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0</a:t>
                  </a:r>
                </a:p>
              </p:txBody>
            </p:sp>
            <p:sp>
              <p:nvSpPr>
                <p:cNvPr id="402" name="y1"/>
                <p:cNvSpPr txBox="1"/>
                <p:nvPr/>
              </p:nvSpPr>
              <p:spPr>
                <a:xfrm>
                  <a:off x="306092" y="646593"/>
                  <a:ext cx="362550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1</a:t>
                  </a:r>
                </a:p>
              </p:txBody>
            </p:sp>
            <p:sp>
              <p:nvSpPr>
                <p:cNvPr id="403" name="y2"/>
                <p:cNvSpPr txBox="1"/>
                <p:nvPr/>
              </p:nvSpPr>
              <p:spPr>
                <a:xfrm>
                  <a:off x="304728" y="1179395"/>
                  <a:ext cx="388017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2</a:t>
                  </a:r>
                </a:p>
              </p:txBody>
            </p:sp>
            <p:sp>
              <p:nvSpPr>
                <p:cNvPr id="404" name="y3"/>
                <p:cNvSpPr txBox="1"/>
                <p:nvPr/>
              </p:nvSpPr>
              <p:spPr>
                <a:xfrm>
                  <a:off x="323399" y="1712197"/>
                  <a:ext cx="387653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3</a:t>
                  </a:r>
                </a:p>
              </p:txBody>
            </p:sp>
            <p:sp>
              <p:nvSpPr>
                <p:cNvPr id="405" name="y4"/>
                <p:cNvSpPr txBox="1"/>
                <p:nvPr/>
              </p:nvSpPr>
              <p:spPr>
                <a:xfrm>
                  <a:off x="305178" y="2244999"/>
                  <a:ext cx="39229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4</a:t>
                  </a:r>
                </a:p>
              </p:txBody>
            </p:sp>
            <p:sp>
              <p:nvSpPr>
                <p:cNvPr id="406" name="y5"/>
                <p:cNvSpPr txBox="1"/>
                <p:nvPr/>
              </p:nvSpPr>
              <p:spPr>
                <a:xfrm>
                  <a:off x="321231" y="2777801"/>
                  <a:ext cx="382923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2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5</a:t>
                  </a:r>
                </a:p>
              </p:txBody>
            </p:sp>
            <p:pic>
              <p:nvPicPr>
                <p:cNvPr id="407" name="Screen Shot 2018-02-24 at 12.59.29 PM.png" descr="Screen Shot 2018-02-24 at 12.59.29 PM.png"/>
                <p:cNvPicPr>
                  <a:picLocks noChangeAspect="0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 flipH="1">
                  <a:off x="639996" y="0"/>
                  <a:ext cx="349546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8" name="Screen Shot 2018-02-24 at 12.59.29 PM.png" descr="Screen Shot 2018-02-24 at 12.59.29 PM.png"/>
                <p:cNvPicPr>
                  <a:picLocks noChangeAspect="0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49545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410" name="Line"/>
              <p:cNvSpPr/>
              <p:nvPr/>
            </p:nvSpPr>
            <p:spPr>
              <a:xfrm flipH="1">
                <a:off x="247120" y="1680746"/>
                <a:ext cx="469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412" name="="/>
            <p:cNvSpPr txBox="1"/>
            <p:nvPr/>
          </p:nvSpPr>
          <p:spPr>
            <a:xfrm>
              <a:off x="2203997" y="1388646"/>
              <a:ext cx="32196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=</a:t>
              </a:r>
            </a:p>
          </p:txBody>
        </p:sp>
      </p:grpSp>
      <p:sp>
        <p:nvSpPr>
          <p:cNvPr id="414" name="Circulant Convolution Acceleration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Circulant Convolution Acceleration</a:t>
            </a:r>
          </a:p>
        </p:txBody>
      </p:sp>
      <p:sp>
        <p:nvSpPr>
          <p:cNvPr id="415" name="Slide Number"/>
          <p:cNvSpPr txBox="1"/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19" name="Group"/>
          <p:cNvGrpSpPr/>
          <p:nvPr/>
        </p:nvGrpSpPr>
        <p:grpSpPr>
          <a:xfrm>
            <a:off x="909710" y="2606229"/>
            <a:ext cx="1887060" cy="419101"/>
            <a:chOff x="0" y="0"/>
            <a:chExt cx="1887059" cy="419100"/>
          </a:xfrm>
        </p:grpSpPr>
        <p:sp>
          <p:nvSpPr>
            <p:cNvPr id="416" name="w00"/>
            <p:cNvSpPr txBox="1"/>
            <p:nvPr/>
          </p:nvSpPr>
          <p:spPr>
            <a:xfrm>
              <a:off x="-1" y="-1"/>
              <a:ext cx="61671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417" name="w01"/>
            <p:cNvSpPr txBox="1"/>
            <p:nvPr/>
          </p:nvSpPr>
          <p:spPr>
            <a:xfrm>
              <a:off x="666915" y="-1"/>
              <a:ext cx="577330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418" name="w02"/>
            <p:cNvSpPr txBox="1"/>
            <p:nvPr/>
          </p:nvSpPr>
          <p:spPr>
            <a:xfrm>
              <a:off x="1284264" y="-1"/>
              <a:ext cx="60279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</p:grpSp>
      <p:grpSp>
        <p:nvGrpSpPr>
          <p:cNvPr id="423" name="Group"/>
          <p:cNvGrpSpPr/>
          <p:nvPr/>
        </p:nvGrpSpPr>
        <p:grpSpPr>
          <a:xfrm>
            <a:off x="2808713" y="2618929"/>
            <a:ext cx="1877374" cy="419101"/>
            <a:chOff x="0" y="0"/>
            <a:chExt cx="1877373" cy="419100"/>
          </a:xfrm>
        </p:grpSpPr>
        <p:sp>
          <p:nvSpPr>
            <p:cNvPr id="420" name="w03"/>
            <p:cNvSpPr txBox="1"/>
            <p:nvPr/>
          </p:nvSpPr>
          <p:spPr>
            <a:xfrm>
              <a:off x="0" y="-1"/>
              <a:ext cx="60243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FFD7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421" name="w04"/>
            <p:cNvSpPr txBox="1"/>
            <p:nvPr/>
          </p:nvSpPr>
          <p:spPr>
            <a:xfrm>
              <a:off x="644905" y="-1"/>
              <a:ext cx="60707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333399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04</a:t>
              </a:r>
            </a:p>
          </p:txBody>
        </p:sp>
        <p:sp>
          <p:nvSpPr>
            <p:cNvPr id="422" name="w05"/>
            <p:cNvSpPr txBox="1"/>
            <p:nvPr/>
          </p:nvSpPr>
          <p:spPr>
            <a:xfrm>
              <a:off x="1279671" y="-1"/>
              <a:ext cx="59770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92929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05</a:t>
              </a:r>
            </a:p>
          </p:txBody>
        </p:sp>
      </p:grpSp>
      <p:grpSp>
        <p:nvGrpSpPr>
          <p:cNvPr id="427" name="Group"/>
          <p:cNvGrpSpPr/>
          <p:nvPr/>
        </p:nvGrpSpPr>
        <p:grpSpPr>
          <a:xfrm>
            <a:off x="4688541" y="2618929"/>
            <a:ext cx="1877374" cy="419101"/>
            <a:chOff x="0" y="0"/>
            <a:chExt cx="1877373" cy="419100"/>
          </a:xfrm>
        </p:grpSpPr>
        <p:sp>
          <p:nvSpPr>
            <p:cNvPr id="424" name="w03"/>
            <p:cNvSpPr txBox="1"/>
            <p:nvPr/>
          </p:nvSpPr>
          <p:spPr>
            <a:xfrm>
              <a:off x="0" y="-1"/>
              <a:ext cx="60243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FFADD6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425" name="w04"/>
            <p:cNvSpPr txBox="1"/>
            <p:nvPr/>
          </p:nvSpPr>
          <p:spPr>
            <a:xfrm>
              <a:off x="644905" y="-1"/>
              <a:ext cx="60707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04</a:t>
              </a:r>
            </a:p>
          </p:txBody>
        </p:sp>
        <p:sp>
          <p:nvSpPr>
            <p:cNvPr id="426" name="w05"/>
            <p:cNvSpPr txBox="1"/>
            <p:nvPr/>
          </p:nvSpPr>
          <p:spPr>
            <a:xfrm>
              <a:off x="1279671" y="-1"/>
              <a:ext cx="59770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7B0C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05</a:t>
              </a:r>
            </a:p>
          </p:txBody>
        </p:sp>
      </p:grpSp>
      <p:grpSp>
        <p:nvGrpSpPr>
          <p:cNvPr id="431" name="Group"/>
          <p:cNvGrpSpPr/>
          <p:nvPr/>
        </p:nvGrpSpPr>
        <p:grpSpPr>
          <a:xfrm>
            <a:off x="943218" y="3164706"/>
            <a:ext cx="1872781" cy="419101"/>
            <a:chOff x="7139" y="0"/>
            <a:chExt cx="1872780" cy="419100"/>
          </a:xfrm>
        </p:grpSpPr>
        <p:sp>
          <p:nvSpPr>
            <p:cNvPr id="428" name="w30"/>
            <p:cNvSpPr txBox="1"/>
            <p:nvPr/>
          </p:nvSpPr>
          <p:spPr>
            <a:xfrm>
              <a:off x="7139" y="-1"/>
              <a:ext cx="60243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F7A028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30</a:t>
              </a:r>
            </a:p>
          </p:txBody>
        </p:sp>
        <p:sp>
          <p:nvSpPr>
            <p:cNvPr id="429" name="w31"/>
            <p:cNvSpPr txBox="1"/>
            <p:nvPr/>
          </p:nvSpPr>
          <p:spPr>
            <a:xfrm>
              <a:off x="674055" y="-1"/>
              <a:ext cx="5630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D4FB79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31</a:t>
              </a:r>
            </a:p>
          </p:txBody>
        </p:sp>
        <p:sp>
          <p:nvSpPr>
            <p:cNvPr id="430" name="w32"/>
            <p:cNvSpPr txBox="1"/>
            <p:nvPr/>
          </p:nvSpPr>
          <p:spPr>
            <a:xfrm>
              <a:off x="1291403" y="-1"/>
              <a:ext cx="588517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FFD6D5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32</a:t>
              </a:r>
            </a:p>
          </p:txBody>
        </p:sp>
      </p:grpSp>
      <p:grpSp>
        <p:nvGrpSpPr>
          <p:cNvPr id="435" name="Group"/>
          <p:cNvGrpSpPr/>
          <p:nvPr/>
        </p:nvGrpSpPr>
        <p:grpSpPr>
          <a:xfrm>
            <a:off x="2806265" y="3177406"/>
            <a:ext cx="1863095" cy="419101"/>
            <a:chOff x="7139" y="0"/>
            <a:chExt cx="1863094" cy="419100"/>
          </a:xfrm>
        </p:grpSpPr>
        <p:sp>
          <p:nvSpPr>
            <p:cNvPr id="432" name="w33"/>
            <p:cNvSpPr txBox="1"/>
            <p:nvPr/>
          </p:nvSpPr>
          <p:spPr>
            <a:xfrm>
              <a:off x="7139" y="-1"/>
              <a:ext cx="58815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D5D379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33</a:t>
              </a:r>
            </a:p>
          </p:txBody>
        </p:sp>
        <p:sp>
          <p:nvSpPr>
            <p:cNvPr id="433" name="w34"/>
            <p:cNvSpPr txBox="1"/>
            <p:nvPr/>
          </p:nvSpPr>
          <p:spPr>
            <a:xfrm>
              <a:off x="652045" y="-1"/>
              <a:ext cx="59279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444444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34</a:t>
              </a:r>
            </a:p>
          </p:txBody>
        </p:sp>
        <p:sp>
          <p:nvSpPr>
            <p:cNvPr id="434" name="w35"/>
            <p:cNvSpPr txBox="1"/>
            <p:nvPr/>
          </p:nvSpPr>
          <p:spPr>
            <a:xfrm>
              <a:off x="1286810" y="-1"/>
              <a:ext cx="58342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1F497D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35</a:t>
              </a:r>
            </a:p>
          </p:txBody>
        </p:sp>
      </p:grpSp>
      <p:grpSp>
        <p:nvGrpSpPr>
          <p:cNvPr id="439" name="Group"/>
          <p:cNvGrpSpPr/>
          <p:nvPr/>
        </p:nvGrpSpPr>
        <p:grpSpPr>
          <a:xfrm>
            <a:off x="4734749" y="3177406"/>
            <a:ext cx="1863095" cy="419101"/>
            <a:chOff x="7139" y="0"/>
            <a:chExt cx="1863094" cy="419100"/>
          </a:xfrm>
        </p:grpSpPr>
        <p:sp>
          <p:nvSpPr>
            <p:cNvPr id="436" name="w33"/>
            <p:cNvSpPr txBox="1"/>
            <p:nvPr/>
          </p:nvSpPr>
          <p:spPr>
            <a:xfrm>
              <a:off x="7139" y="-1"/>
              <a:ext cx="58815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00CD66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33</a:t>
              </a:r>
            </a:p>
          </p:txBody>
        </p:sp>
        <p:sp>
          <p:nvSpPr>
            <p:cNvPr id="437" name="w34"/>
            <p:cNvSpPr txBox="1"/>
            <p:nvPr/>
          </p:nvSpPr>
          <p:spPr>
            <a:xfrm>
              <a:off x="652045" y="-1"/>
              <a:ext cx="59279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FFF68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34</a:t>
              </a:r>
            </a:p>
          </p:txBody>
        </p:sp>
        <p:sp>
          <p:nvSpPr>
            <p:cNvPr id="438" name="w35"/>
            <p:cNvSpPr txBox="1"/>
            <p:nvPr/>
          </p:nvSpPr>
          <p:spPr>
            <a:xfrm>
              <a:off x="1286810" y="-1"/>
              <a:ext cx="58342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CD299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35</a:t>
              </a:r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667253" y="2622111"/>
            <a:ext cx="6160294" cy="1089808"/>
            <a:chOff x="0" y="0"/>
            <a:chExt cx="6160293" cy="1089807"/>
          </a:xfrm>
        </p:grpSpPr>
        <p:grpSp>
          <p:nvGrpSpPr>
            <p:cNvPr id="442" name="Group"/>
            <p:cNvGrpSpPr/>
            <p:nvPr/>
          </p:nvGrpSpPr>
          <p:grpSpPr>
            <a:xfrm>
              <a:off x="0" y="32402"/>
              <a:ext cx="6160294" cy="1004099"/>
              <a:chOff x="0" y="0"/>
              <a:chExt cx="6160293" cy="1004098"/>
            </a:xfrm>
          </p:grpSpPr>
          <p:pic>
            <p:nvPicPr>
              <p:cNvPr id="440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 flipH="1">
                <a:off x="5841699" y="0"/>
                <a:ext cx="318595" cy="10040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1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318595" cy="10040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43" name="Line"/>
            <p:cNvSpPr/>
            <p:nvPr/>
          </p:nvSpPr>
          <p:spPr>
            <a:xfrm flipV="1">
              <a:off x="2121557" y="-1"/>
              <a:ext cx="1" cy="10898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 flipV="1">
              <a:off x="4023703" y="18712"/>
              <a:ext cx="1" cy="10523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 flipH="1" flipV="1">
              <a:off x="96873" y="510309"/>
              <a:ext cx="588392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449" name="Group"/>
          <p:cNvGrpSpPr/>
          <p:nvPr/>
        </p:nvGrpSpPr>
        <p:grpSpPr>
          <a:xfrm>
            <a:off x="4142994" y="4479492"/>
            <a:ext cx="3955133" cy="794616"/>
            <a:chOff x="-1775287" y="0"/>
            <a:chExt cx="3955132" cy="794615"/>
          </a:xfrm>
        </p:grpSpPr>
        <p:sp>
          <p:nvSpPr>
            <p:cNvPr id="447" name="Line"/>
            <p:cNvSpPr/>
            <p:nvPr/>
          </p:nvSpPr>
          <p:spPr>
            <a:xfrm flipH="1">
              <a:off x="-1" y="0"/>
              <a:ext cx="2" cy="7946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8" name="Fast Fourier   Transformation"/>
            <p:cNvSpPr txBox="1"/>
            <p:nvPr/>
          </p:nvSpPr>
          <p:spPr>
            <a:xfrm>
              <a:off x="-1775288" y="143307"/>
              <a:ext cx="3955133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Fast Fourier   Transformation</a:t>
              </a:r>
            </a:p>
          </p:txBody>
        </p:sp>
      </p:grpSp>
      <p:sp>
        <p:nvSpPr>
          <p:cNvPr id="450" name="Rounded Rectangle"/>
          <p:cNvSpPr/>
          <p:nvPr/>
        </p:nvSpPr>
        <p:spPr>
          <a:xfrm>
            <a:off x="3283496" y="6499927"/>
            <a:ext cx="562820" cy="866402"/>
          </a:xfrm>
          <a:prstGeom prst="roundRect">
            <a:avLst>
              <a:gd name="adj" fmla="val 9316"/>
            </a:avLst>
          </a:prstGeom>
          <a:ln w="25400">
            <a:solidFill>
              <a:srgbClr val="FF4D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454" name="Group"/>
          <p:cNvGrpSpPr/>
          <p:nvPr/>
        </p:nvGrpSpPr>
        <p:grpSpPr>
          <a:xfrm>
            <a:off x="10096393" y="6002525"/>
            <a:ext cx="401932" cy="1484706"/>
            <a:chOff x="0" y="0"/>
            <a:chExt cx="401931" cy="1484704"/>
          </a:xfrm>
        </p:grpSpPr>
        <p:sp>
          <p:nvSpPr>
            <p:cNvPr id="451" name="y0"/>
            <p:cNvSpPr txBox="1"/>
            <p:nvPr/>
          </p:nvSpPr>
          <p:spPr>
            <a:xfrm>
              <a:off x="0" y="-1"/>
              <a:ext cx="40193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0</a:t>
              </a:r>
            </a:p>
          </p:txBody>
        </p:sp>
        <p:sp>
          <p:nvSpPr>
            <p:cNvPr id="452" name="y1"/>
            <p:cNvSpPr txBox="1"/>
            <p:nvPr/>
          </p:nvSpPr>
          <p:spPr>
            <a:xfrm>
              <a:off x="3788" y="532802"/>
              <a:ext cx="3625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453" name="y2"/>
            <p:cNvSpPr txBox="1"/>
            <p:nvPr/>
          </p:nvSpPr>
          <p:spPr>
            <a:xfrm>
              <a:off x="2424" y="1065604"/>
              <a:ext cx="388017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</p:grpSp>
      <p:sp>
        <p:nvSpPr>
          <p:cNvPr id="455" name="Rounded Rectangle"/>
          <p:cNvSpPr/>
          <p:nvPr/>
        </p:nvSpPr>
        <p:spPr>
          <a:xfrm>
            <a:off x="10015948" y="6052894"/>
            <a:ext cx="562820" cy="1459305"/>
          </a:xfrm>
          <a:prstGeom prst="roundRect">
            <a:avLst>
              <a:gd name="adj" fmla="val 9316"/>
            </a:avLst>
          </a:prstGeom>
          <a:ln w="25400">
            <a:solidFill>
              <a:srgbClr val="FF4D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460" name="Group"/>
          <p:cNvGrpSpPr/>
          <p:nvPr/>
        </p:nvGrpSpPr>
        <p:grpSpPr>
          <a:xfrm>
            <a:off x="10025059" y="7482599"/>
            <a:ext cx="562820" cy="1484705"/>
            <a:chOff x="0" y="0"/>
            <a:chExt cx="562819" cy="1484704"/>
          </a:xfrm>
        </p:grpSpPr>
        <p:sp>
          <p:nvSpPr>
            <p:cNvPr id="456" name="y3"/>
            <p:cNvSpPr txBox="1"/>
            <p:nvPr/>
          </p:nvSpPr>
          <p:spPr>
            <a:xfrm>
              <a:off x="87584" y="-1"/>
              <a:ext cx="38765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457" name="y4"/>
            <p:cNvSpPr txBox="1"/>
            <p:nvPr/>
          </p:nvSpPr>
          <p:spPr>
            <a:xfrm>
              <a:off x="69362" y="532802"/>
              <a:ext cx="39229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4</a:t>
              </a:r>
            </a:p>
          </p:txBody>
        </p:sp>
        <p:sp>
          <p:nvSpPr>
            <p:cNvPr id="458" name="y5"/>
            <p:cNvSpPr txBox="1"/>
            <p:nvPr/>
          </p:nvSpPr>
          <p:spPr>
            <a:xfrm>
              <a:off x="85415" y="1065604"/>
              <a:ext cx="38292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5</a:t>
              </a:r>
            </a:p>
          </p:txBody>
        </p:sp>
        <p:sp>
          <p:nvSpPr>
            <p:cNvPr id="459" name="Rounded Rectangle"/>
            <p:cNvSpPr/>
            <p:nvPr/>
          </p:nvSpPr>
          <p:spPr>
            <a:xfrm>
              <a:off x="0" y="12700"/>
              <a:ext cx="562820" cy="1459305"/>
            </a:xfrm>
            <a:prstGeom prst="roundRect">
              <a:avLst>
                <a:gd name="adj" fmla="val 9316"/>
              </a:avLst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61390 0.345150" origin="layout" pathEditMode="relative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path" nodeType="click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100519" origin="layout" pathEditMode="relative">
                                      <p:cBhvr>
                                        <p:cTn id="50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path" nodeType="withEffect" presetSubtype="0" presetID="-1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1941 0.347016" origin="layout" pathEditMode="relative">
                                      <p:cBhvr>
                                        <p:cTn id="53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path" nodeType="clickEffect" presetSubtype="0" presetID="-1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100519 L 0.000000 0.203643" origin="layout" pathEditMode="relative">
                                      <p:cBhvr>
                                        <p:cTn id="61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path" nodeType="withEffect" presetSubtype="0" presetID="-1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2783 0.344411" origin="layout" pathEditMode="relative">
                                      <p:cBhvr>
                                        <p:cTn id="64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xit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path" nodeType="clickEffect" presetSubtype="0" presetID="-1" grpId="2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52723 0.284575" origin="layout" pathEditMode="relative">
                                      <p:cBhvr>
                                        <p:cTn id="83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path" nodeType="withEffect" presetSubtype="0" presetID="-1" grpId="2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203643 L 0.000000 0.002604" origin="layout" pathEditMode="relative">
                                      <p:cBhvr>
                                        <p:cTn id="8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path" nodeType="clickEffect" presetSubtype="0" presetID="-1" grpId="2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5259 0.284549" origin="layout" pathEditMode="relative">
                                      <p:cBhvr>
                                        <p:cTn id="94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path" nodeType="withEffect" presetSubtype="0" presetID="-1" grpId="2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2604 L -0.000000 0.103123" origin="layout" pathEditMode="relative">
                                      <p:cBhvr>
                                        <p:cTn id="9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xit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clickEffect" presetSubtype="0" presetID="-1" grpId="2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6702 0.282051" origin="layout" pathEditMode="relative">
                                      <p:cBhvr>
                                        <p:cTn id="105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path" nodeType="withEffect" presetSubtype="0" presetID="-1" grpId="3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0.103123 L -0.000000 0.206247" origin="layout" pathEditMode="relative">
                                      <p:cBhvr>
                                        <p:cTn id="10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xit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5"/>
      <p:bldP build="whole" bldLvl="1" animBg="1" rev="0" advAuto="0" spid="454" grpId="20"/>
      <p:bldP build="whole" bldLvl="1" animBg="1" rev="0" advAuto="0" spid="455" grpId="21"/>
      <p:bldP build="whole" bldLvl="1" animBg="1" rev="0" advAuto="0" spid="427" grpId="3"/>
      <p:bldP build="whole" bldLvl="1" animBg="1" rev="0" advAuto="0" spid="455" grpId="22"/>
      <p:bldP build="whole" bldLvl="1" animBg="1" rev="0" advAuto="0" spid="423" grpId="2"/>
      <p:bldP build="whole" bldLvl="1" animBg="1" rev="0" advAuto="0" spid="439" grpId="6"/>
      <p:bldP build="whole" bldLvl="1" animBg="1" rev="0" advAuto="0" spid="383" grpId="10"/>
      <p:bldP build="whole" bldLvl="1" animBg="1" rev="0" advAuto="0" spid="419" grpId="1"/>
      <p:bldP build="whole" bldLvl="1" animBg="1" rev="0" advAuto="0" spid="446" grpId="7"/>
      <p:bldP build="whole" bldLvl="1" animBg="1" rev="0" advAuto="0" spid="450" grpId="12"/>
      <p:bldP build="whole" bldLvl="1" animBg="1" rev="0" advAuto="0" spid="431" grpId="4"/>
      <p:bldP build="whole" bldLvl="1" animBg="1" rev="0" advAuto="0" spid="423" grpId="16"/>
      <p:bldP build="whole" bldLvl="1" animBg="1" rev="0" advAuto="0" spid="427" grpId="19"/>
      <p:bldP build="whole" bldLvl="1" animBg="1" rev="0" advAuto="0" spid="419" grpId="13"/>
      <p:bldP build="whole" bldLvl="1" animBg="1" rev="0" advAuto="0" spid="435" grpId="28"/>
      <p:bldP build="whole" bldLvl="1" animBg="1" rev="0" advAuto="0" spid="439" grpId="31"/>
      <p:bldP build="whole" bldLvl="1" animBg="1" rev="0" advAuto="0" spid="460" grpId="32"/>
      <p:bldP build="whole" bldLvl="1" animBg="1" rev="0" advAuto="0" spid="413" grpId="8"/>
      <p:bldP build="whole" bldLvl="1" animBg="1" rev="0" advAuto="0" spid="431" grpId="25"/>
      <p:bldP build="whole" bldLvl="1" animBg="1" rev="0" advAuto="0" spid="449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irculant Convolution Complexity Analysis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Circulant Convolution Complexity Analysis</a:t>
            </a: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64" name="Storage Complexity…"/>
          <p:cNvSpPr txBox="1"/>
          <p:nvPr/>
        </p:nvSpPr>
        <p:spPr>
          <a:xfrm>
            <a:off x="498079" y="5759660"/>
            <a:ext cx="5898450" cy="123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Storage Complexity</a:t>
            </a:r>
          </a:p>
          <a:p>
            <a:pPr lvl="1"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i="1" sz="2800">
                <a:latin typeface="Calibri"/>
                <a:ea typeface="Calibri"/>
                <a:cs typeface="Calibri"/>
                <a:sym typeface="Calibri"/>
              </a:defRPr>
            </a:pPr>
            <a:r>
              <a:t>reduced from </a:t>
            </a:r>
            <a:r>
              <a:rPr b="1"/>
              <a:t>O(m·n)</a:t>
            </a:r>
            <a:r>
              <a:t> to </a:t>
            </a:r>
            <a:r>
              <a:rPr b="1"/>
              <a:t>O(m·n/k)</a:t>
            </a:r>
          </a:p>
        </p:txBody>
      </p:sp>
      <p:pic>
        <p:nvPicPr>
          <p:cNvPr id="465" name="Screen Shot 2018-02-24 at 12.59.29 PM.png" descr="Screen Shot 2018-02-24 at 12.59.29 P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2747583" y="2850478"/>
            <a:ext cx="213231" cy="1100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8" name="Group"/>
          <p:cNvGrpSpPr/>
          <p:nvPr/>
        </p:nvGrpSpPr>
        <p:grpSpPr>
          <a:xfrm>
            <a:off x="260733" y="1616624"/>
            <a:ext cx="5708541" cy="3568629"/>
            <a:chOff x="0" y="0"/>
            <a:chExt cx="5708540" cy="3568628"/>
          </a:xfrm>
        </p:grpSpPr>
        <p:pic>
          <p:nvPicPr>
            <p:cNvPr id="466" name="Screen Shot 2018-02-24 at 3.20.30 PM.png" descr="Screen Shot 2018-02-24 at 3.20.30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24430"/>
              <a:ext cx="5708541" cy="3244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7" name="m x n  Matrix"/>
            <p:cNvSpPr txBox="1"/>
            <p:nvPr/>
          </p:nvSpPr>
          <p:spPr>
            <a:xfrm>
              <a:off x="2196986" y="-1"/>
              <a:ext cx="186881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/>
                <a:t>m x n</a:t>
              </a:r>
              <a:r>
                <a:t>  Matrix</a:t>
              </a:r>
            </a:p>
          </p:txBody>
        </p:sp>
      </p:grpSp>
      <p:grpSp>
        <p:nvGrpSpPr>
          <p:cNvPr id="474" name="Group"/>
          <p:cNvGrpSpPr/>
          <p:nvPr/>
        </p:nvGrpSpPr>
        <p:grpSpPr>
          <a:xfrm>
            <a:off x="445893" y="2134680"/>
            <a:ext cx="5338221" cy="3396396"/>
            <a:chOff x="0" y="0"/>
            <a:chExt cx="5338219" cy="3396395"/>
          </a:xfrm>
        </p:grpSpPr>
        <p:grpSp>
          <p:nvGrpSpPr>
            <p:cNvPr id="472" name="Group"/>
            <p:cNvGrpSpPr/>
            <p:nvPr/>
          </p:nvGrpSpPr>
          <p:grpSpPr>
            <a:xfrm>
              <a:off x="-1" y="0"/>
              <a:ext cx="5338221" cy="2880718"/>
              <a:chOff x="0" y="0"/>
              <a:chExt cx="5338219" cy="2880717"/>
            </a:xfrm>
          </p:grpSpPr>
          <p:sp>
            <p:nvSpPr>
              <p:cNvPr id="469" name="Line"/>
              <p:cNvSpPr/>
              <p:nvPr/>
            </p:nvSpPr>
            <p:spPr>
              <a:xfrm>
                <a:off x="0" y="1417534"/>
                <a:ext cx="533822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470" name="Line"/>
              <p:cNvSpPr/>
              <p:nvPr/>
            </p:nvSpPr>
            <p:spPr>
              <a:xfrm flipV="1">
                <a:off x="1769641" y="0"/>
                <a:ext cx="1" cy="288071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471" name="Line"/>
              <p:cNvSpPr/>
              <p:nvPr/>
            </p:nvSpPr>
            <p:spPr>
              <a:xfrm flipV="1">
                <a:off x="3530707" y="30916"/>
                <a:ext cx="1" cy="282067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sp>
          <p:nvSpPr>
            <p:cNvPr id="473" name="k x k Circulant Sub-Matrix"/>
            <p:cNvSpPr txBox="1"/>
            <p:nvPr/>
          </p:nvSpPr>
          <p:spPr>
            <a:xfrm>
              <a:off x="1399772" y="2888395"/>
              <a:ext cx="352803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/>
                <a:t>k x k</a:t>
              </a:r>
              <a:r>
                <a:t> Circulant Sub-Matrix</a:t>
              </a:r>
            </a:p>
          </p:txBody>
        </p:sp>
      </p:grpSp>
      <p:grpSp>
        <p:nvGrpSpPr>
          <p:cNvPr id="503" name="Group"/>
          <p:cNvGrpSpPr/>
          <p:nvPr/>
        </p:nvGrpSpPr>
        <p:grpSpPr>
          <a:xfrm>
            <a:off x="5986781" y="2159549"/>
            <a:ext cx="6820900" cy="1915412"/>
            <a:chOff x="0" y="0"/>
            <a:chExt cx="6820898" cy="1915411"/>
          </a:xfrm>
        </p:grpSpPr>
        <p:grpSp>
          <p:nvGrpSpPr>
            <p:cNvPr id="501" name="Group"/>
            <p:cNvGrpSpPr/>
            <p:nvPr/>
          </p:nvGrpSpPr>
          <p:grpSpPr>
            <a:xfrm>
              <a:off x="0" y="631697"/>
              <a:ext cx="6820899" cy="1283715"/>
              <a:chOff x="0" y="0"/>
              <a:chExt cx="6820898" cy="1283713"/>
            </a:xfrm>
          </p:grpSpPr>
          <p:sp>
            <p:nvSpPr>
              <p:cNvPr id="475" name="Line"/>
              <p:cNvSpPr/>
              <p:nvPr/>
            </p:nvSpPr>
            <p:spPr>
              <a:xfrm flipV="1">
                <a:off x="3343987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476" name="Line"/>
              <p:cNvSpPr/>
              <p:nvPr/>
            </p:nvSpPr>
            <p:spPr>
              <a:xfrm flipV="1">
                <a:off x="5094892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477" name="Line"/>
              <p:cNvSpPr/>
              <p:nvPr/>
            </p:nvSpPr>
            <p:spPr>
              <a:xfrm flipH="1" flipV="1">
                <a:off x="1766451" y="643889"/>
                <a:ext cx="501367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pic>
            <p:nvPicPr>
              <p:cNvPr id="478" name="Screen Shot 2018-02-24 at 12.59.29 PM.png" descr="Screen Shot 2018-02-24 at 12.59.29 PM.png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572542" y="38100"/>
                <a:ext cx="213231" cy="11009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9" name="w30"/>
              <p:cNvSpPr txBox="1"/>
              <p:nvPr/>
            </p:nvSpPr>
            <p:spPr>
              <a:xfrm>
                <a:off x="1664851" y="653798"/>
                <a:ext cx="5580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7A028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30</a:t>
                </a:r>
              </a:p>
            </p:txBody>
          </p:sp>
          <p:sp>
            <p:nvSpPr>
              <p:cNvPr id="480" name="w31"/>
              <p:cNvSpPr txBox="1"/>
              <p:nvPr/>
            </p:nvSpPr>
            <p:spPr>
              <a:xfrm>
                <a:off x="2218960" y="653798"/>
                <a:ext cx="5222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D4FB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31</a:t>
                </a:r>
              </a:p>
            </p:txBody>
          </p:sp>
          <p:sp>
            <p:nvSpPr>
              <p:cNvPr id="481" name="w32"/>
              <p:cNvSpPr txBox="1"/>
              <p:nvPr/>
            </p:nvSpPr>
            <p:spPr>
              <a:xfrm>
                <a:off x="2781167" y="674049"/>
                <a:ext cx="54540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D6D5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32</a:t>
                </a:r>
              </a:p>
            </p:txBody>
          </p:sp>
          <p:sp>
            <p:nvSpPr>
              <p:cNvPr id="482" name="w33"/>
              <p:cNvSpPr txBox="1"/>
              <p:nvPr/>
            </p:nvSpPr>
            <p:spPr>
              <a:xfrm>
                <a:off x="3402110" y="648733"/>
                <a:ext cx="5450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D5D3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  <p:sp>
            <p:nvSpPr>
              <p:cNvPr id="483" name="w34"/>
              <p:cNvSpPr txBox="1"/>
              <p:nvPr/>
            </p:nvSpPr>
            <p:spPr>
              <a:xfrm>
                <a:off x="3949990" y="672792"/>
                <a:ext cx="54929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444444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34</a:t>
                </a:r>
              </a:p>
            </p:txBody>
          </p:sp>
          <p:sp>
            <p:nvSpPr>
              <p:cNvPr id="484" name="w35"/>
              <p:cNvSpPr txBox="1"/>
              <p:nvPr/>
            </p:nvSpPr>
            <p:spPr>
              <a:xfrm>
                <a:off x="4527488" y="685492"/>
                <a:ext cx="5407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1F497D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35</a:t>
                </a:r>
              </a:p>
            </p:txBody>
          </p:sp>
          <p:sp>
            <p:nvSpPr>
              <p:cNvPr id="485" name="Line"/>
              <p:cNvSpPr/>
              <p:nvPr/>
            </p:nvSpPr>
            <p:spPr>
              <a:xfrm>
                <a:off x="57563" y="637540"/>
                <a:ext cx="14970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486" name="Structured…"/>
              <p:cNvSpPr txBox="1"/>
              <p:nvPr/>
            </p:nvSpPr>
            <p:spPr>
              <a:xfrm>
                <a:off x="0" y="38100"/>
                <a:ext cx="1612132" cy="1198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Structured</a:t>
                </a:r>
              </a:p>
              <a:p>
                <a: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Compress</a:t>
                </a:r>
              </a:p>
            </p:txBody>
          </p:sp>
          <p:sp>
            <p:nvSpPr>
              <p:cNvPr id="487" name="w00"/>
              <p:cNvSpPr txBox="1"/>
              <p:nvPr/>
            </p:nvSpPr>
            <p:spPr>
              <a:xfrm>
                <a:off x="1675928" y="166041"/>
                <a:ext cx="571038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00</a:t>
                </a:r>
              </a:p>
            </p:txBody>
          </p:sp>
          <p:sp>
            <p:nvSpPr>
              <p:cNvPr id="488" name="w01"/>
              <p:cNvSpPr txBox="1"/>
              <p:nvPr/>
            </p:nvSpPr>
            <p:spPr>
              <a:xfrm>
                <a:off x="2230037" y="166041"/>
                <a:ext cx="53523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4D4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01</a:t>
                </a:r>
              </a:p>
            </p:txBody>
          </p:sp>
          <p:sp>
            <p:nvSpPr>
              <p:cNvPr id="489" name="w02"/>
              <p:cNvSpPr txBox="1"/>
              <p:nvPr/>
            </p:nvSpPr>
            <p:spPr>
              <a:xfrm>
                <a:off x="2792244" y="186292"/>
                <a:ext cx="55838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00A2F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02</a:t>
                </a:r>
              </a:p>
            </p:txBody>
          </p:sp>
          <p:sp>
            <p:nvSpPr>
              <p:cNvPr id="490" name="w03"/>
              <p:cNvSpPr txBox="1"/>
              <p:nvPr/>
            </p:nvSpPr>
            <p:spPr>
              <a:xfrm>
                <a:off x="3401223" y="145087"/>
                <a:ext cx="5580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FFD7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03</a:t>
                </a:r>
              </a:p>
            </p:txBody>
          </p:sp>
          <p:sp>
            <p:nvSpPr>
              <p:cNvPr id="491" name="w04"/>
              <p:cNvSpPr txBox="1"/>
              <p:nvPr/>
            </p:nvSpPr>
            <p:spPr>
              <a:xfrm>
                <a:off x="3949103" y="169146"/>
                <a:ext cx="562274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33339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04</a:t>
                </a:r>
              </a:p>
            </p:txBody>
          </p:sp>
          <p:sp>
            <p:nvSpPr>
              <p:cNvPr id="492" name="w05"/>
              <p:cNvSpPr txBox="1"/>
              <p:nvPr/>
            </p:nvSpPr>
            <p:spPr>
              <a:xfrm>
                <a:off x="4539301" y="169146"/>
                <a:ext cx="5537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000">
                    <a:solidFill>
                      <a:srgbClr val="929292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05</a:t>
                </a:r>
              </a:p>
            </p:txBody>
          </p:sp>
          <p:grpSp>
            <p:nvGrpSpPr>
              <p:cNvPr id="496" name="Group"/>
              <p:cNvGrpSpPr/>
              <p:nvPr/>
            </p:nvGrpSpPr>
            <p:grpSpPr>
              <a:xfrm>
                <a:off x="5111697" y="162360"/>
                <a:ext cx="1682750" cy="381001"/>
                <a:chOff x="0" y="0"/>
                <a:chExt cx="1682748" cy="381000"/>
              </a:xfrm>
            </p:grpSpPr>
            <p:sp>
              <p:nvSpPr>
                <p:cNvPr id="493" name="w03"/>
                <p:cNvSpPr txBox="1"/>
                <p:nvPr/>
              </p:nvSpPr>
              <p:spPr>
                <a:xfrm>
                  <a:off x="0" y="0"/>
                  <a:ext cx="558056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000">
                      <a:solidFill>
                        <a:srgbClr val="FFADD6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03</a:t>
                  </a:r>
                </a:p>
              </p:txBody>
            </p:sp>
            <p:sp>
              <p:nvSpPr>
                <p:cNvPr id="494" name="w04"/>
                <p:cNvSpPr txBox="1"/>
                <p:nvPr/>
              </p:nvSpPr>
              <p:spPr>
                <a:xfrm>
                  <a:off x="558152" y="0"/>
                  <a:ext cx="562274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0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04</a:t>
                  </a:r>
                </a:p>
              </p:txBody>
            </p:sp>
            <p:sp>
              <p:nvSpPr>
                <p:cNvPr id="495" name="w05"/>
                <p:cNvSpPr txBox="1"/>
                <p:nvPr/>
              </p:nvSpPr>
              <p:spPr>
                <a:xfrm>
                  <a:off x="1128992" y="0"/>
                  <a:ext cx="553757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000">
                      <a:solidFill>
                        <a:srgbClr val="7B0C00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05</a:t>
                  </a:r>
                </a:p>
              </p:txBody>
            </p:sp>
          </p:grpSp>
          <p:grpSp>
            <p:nvGrpSpPr>
              <p:cNvPr id="500" name="Group"/>
              <p:cNvGrpSpPr/>
              <p:nvPr/>
            </p:nvGrpSpPr>
            <p:grpSpPr>
              <a:xfrm>
                <a:off x="5151130" y="674133"/>
                <a:ext cx="1669769" cy="381001"/>
                <a:chOff x="0" y="0"/>
                <a:chExt cx="1669767" cy="381000"/>
              </a:xfrm>
            </p:grpSpPr>
            <p:sp>
              <p:nvSpPr>
                <p:cNvPr id="497" name="w33"/>
                <p:cNvSpPr txBox="1"/>
                <p:nvPr/>
              </p:nvSpPr>
              <p:spPr>
                <a:xfrm>
                  <a:off x="0" y="0"/>
                  <a:ext cx="545075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000">
                      <a:solidFill>
                        <a:srgbClr val="00CD66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33</a:t>
                  </a:r>
                </a:p>
              </p:txBody>
            </p:sp>
            <p:sp>
              <p:nvSpPr>
                <p:cNvPr id="498" name="w34"/>
                <p:cNvSpPr txBox="1"/>
                <p:nvPr/>
              </p:nvSpPr>
              <p:spPr>
                <a:xfrm>
                  <a:off x="558152" y="0"/>
                  <a:ext cx="549293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000">
                      <a:solidFill>
                        <a:srgbClr val="FFF68F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34</a:t>
                  </a:r>
                </a:p>
              </p:txBody>
            </p:sp>
            <p:sp>
              <p:nvSpPr>
                <p:cNvPr id="499" name="w35"/>
                <p:cNvSpPr txBox="1"/>
                <p:nvPr/>
              </p:nvSpPr>
              <p:spPr>
                <a:xfrm>
                  <a:off x="1128992" y="0"/>
                  <a:ext cx="540776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1" sz="2000">
                      <a:solidFill>
                        <a:srgbClr val="CD2990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35</a:t>
                  </a:r>
                </a:p>
              </p:txBody>
            </p:sp>
          </p:grpSp>
        </p:grpSp>
        <p:sp>
          <p:nvSpPr>
            <p:cNvPr id="502" name="m/k x n Dense Circulant Matrix"/>
            <p:cNvSpPr txBox="1"/>
            <p:nvPr/>
          </p:nvSpPr>
          <p:spPr>
            <a:xfrm>
              <a:off x="2267404" y="-1"/>
              <a:ext cx="424825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m/k</a:t>
              </a:r>
              <a:r>
                <a:rPr i="1"/>
                <a:t> x n</a:t>
              </a:r>
              <a:r>
                <a:t> Dense Circulant Matrix</a:t>
              </a:r>
            </a:p>
          </p:txBody>
        </p:sp>
      </p:grpSp>
      <p:sp>
        <p:nvSpPr>
          <p:cNvPr id="504" name="Computational Complexity…"/>
          <p:cNvSpPr txBox="1"/>
          <p:nvPr/>
        </p:nvSpPr>
        <p:spPr>
          <a:xfrm>
            <a:off x="498079" y="7336378"/>
            <a:ext cx="6626840" cy="123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Computational Complexity</a:t>
            </a:r>
          </a:p>
          <a:p>
            <a:pPr lvl="1"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i="1" sz="2800">
                <a:latin typeface="Calibri"/>
                <a:ea typeface="Calibri"/>
                <a:cs typeface="Calibri"/>
                <a:sym typeface="Calibri"/>
              </a:defRPr>
            </a:pPr>
            <a:r>
              <a:t>reduced from </a:t>
            </a:r>
            <a:r>
              <a:rPr b="1"/>
              <a:t>O(m·n)</a:t>
            </a:r>
            <a:r>
              <a:t> to </a:t>
            </a:r>
            <a:r>
              <a:rPr b="1"/>
              <a:t>O(m·n·logk/k)</a:t>
            </a:r>
          </a:p>
        </p:txBody>
      </p:sp>
      <p:grpSp>
        <p:nvGrpSpPr>
          <p:cNvPr id="507" name="Group"/>
          <p:cNvGrpSpPr/>
          <p:nvPr/>
        </p:nvGrpSpPr>
        <p:grpSpPr>
          <a:xfrm>
            <a:off x="7265766" y="4771470"/>
            <a:ext cx="5485017" cy="3568629"/>
            <a:chOff x="0" y="0"/>
            <a:chExt cx="5485015" cy="3568628"/>
          </a:xfrm>
        </p:grpSpPr>
        <p:pic>
          <p:nvPicPr>
            <p:cNvPr id="505" name="ski-downhill.gif" descr="ski-downhill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43939" cy="3568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6" name="Hardware…"/>
            <p:cNvSpPr txBox="1"/>
            <p:nvPr/>
          </p:nvSpPr>
          <p:spPr>
            <a:xfrm>
              <a:off x="3839447" y="1109092"/>
              <a:ext cx="1645569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2800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Hardware</a:t>
              </a:r>
            </a:p>
            <a:p>
              <a:pPr>
                <a:defRPr b="1" sz="2800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Friendly!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3"/>
      <p:bldP build="whole" bldLvl="1" animBg="1" rev="0" advAuto="0" spid="474" grpId="2"/>
      <p:bldP build="whole" bldLvl="1" animBg="1" rev="0" advAuto="0" spid="464" grpId="4"/>
      <p:bldP build="whole" bldLvl="1" animBg="1" rev="0" advAuto="0" spid="504" grpId="5"/>
      <p:bldP build="whole" bldLvl="1" animBg="1" rev="0" advAuto="0" spid="507" grpId="6"/>
      <p:bldP build="whole" bldLvl="1" animBg="1" rev="0" advAuto="0" spid="4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Quantization Techniques Overview"/>
          <p:cNvSpPr txBox="1"/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pPr/>
            <a:r>
              <a:t>Quantization Techniques Overview</a:t>
            </a:r>
          </a:p>
        </p:txBody>
      </p:sp>
      <p:sp>
        <p:nvSpPr>
          <p:cNvPr id="510" name="Slide Number"/>
          <p:cNvSpPr txBox="1"/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29" name="Group"/>
          <p:cNvGrpSpPr/>
          <p:nvPr/>
        </p:nvGrpSpPr>
        <p:grpSpPr>
          <a:xfrm>
            <a:off x="5520813" y="2529167"/>
            <a:ext cx="3532129" cy="4463529"/>
            <a:chOff x="0" y="0"/>
            <a:chExt cx="3532128" cy="4463527"/>
          </a:xfrm>
        </p:grpSpPr>
        <p:grpSp>
          <p:nvGrpSpPr>
            <p:cNvPr id="524" name="Group"/>
            <p:cNvGrpSpPr/>
            <p:nvPr/>
          </p:nvGrpSpPr>
          <p:grpSpPr>
            <a:xfrm>
              <a:off x="-1" y="0"/>
              <a:ext cx="3525179" cy="2254663"/>
              <a:chOff x="0" y="0"/>
              <a:chExt cx="3525177" cy="2254662"/>
            </a:xfrm>
          </p:grpSpPr>
          <p:sp>
            <p:nvSpPr>
              <p:cNvPr id="511" name="Line"/>
              <p:cNvSpPr/>
              <p:nvPr/>
            </p:nvSpPr>
            <p:spPr>
              <a:xfrm flipV="1">
                <a:off x="445642" y="348258"/>
                <a:ext cx="1" cy="155814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12" name="Line"/>
              <p:cNvSpPr/>
              <p:nvPr/>
            </p:nvSpPr>
            <p:spPr>
              <a:xfrm>
                <a:off x="0" y="1127331"/>
                <a:ext cx="8912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13" name="Line"/>
              <p:cNvSpPr/>
              <p:nvPr/>
            </p:nvSpPr>
            <p:spPr>
              <a:xfrm>
                <a:off x="437420" y="355600"/>
                <a:ext cx="42601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14" name="Line"/>
              <p:cNvSpPr/>
              <p:nvPr/>
            </p:nvSpPr>
            <p:spPr>
              <a:xfrm>
                <a:off x="458993" y="1899062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grpSp>
            <p:nvGrpSpPr>
              <p:cNvPr id="517" name="Group"/>
              <p:cNvGrpSpPr/>
              <p:nvPr/>
            </p:nvGrpSpPr>
            <p:grpSpPr>
              <a:xfrm>
                <a:off x="906584" y="-1"/>
                <a:ext cx="2618594" cy="711201"/>
                <a:chOff x="0" y="38099"/>
                <a:chExt cx="2618592" cy="711200"/>
              </a:xfrm>
            </p:grpSpPr>
            <p:sp>
              <p:nvSpPr>
                <p:cNvPr id="515" name="Rounded Rectangle"/>
                <p:cNvSpPr/>
                <p:nvPr/>
              </p:nvSpPr>
              <p:spPr>
                <a:xfrm>
                  <a:off x="0" y="44214"/>
                  <a:ext cx="2618593" cy="698501"/>
                </a:xfrm>
                <a:prstGeom prst="roundRect">
                  <a:avLst>
                    <a:gd name="adj" fmla="val 17963"/>
                  </a:avLst>
                </a:prstGeom>
                <a:solidFill>
                  <a:srgbClr val="FFD8FF">
                    <a:alpha val="4007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Fixed Bitwidth…"/>
                <p:cNvSpPr txBox="1"/>
                <p:nvPr/>
              </p:nvSpPr>
              <p:spPr>
                <a:xfrm>
                  <a:off x="488968" y="38099"/>
                  <a:ext cx="1640658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Fixed Bitwidth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ICLR’16</a:t>
                  </a:r>
                </a:p>
              </p:txBody>
            </p:sp>
          </p:grpSp>
          <p:grpSp>
            <p:nvGrpSpPr>
              <p:cNvPr id="520" name="Group"/>
              <p:cNvGrpSpPr/>
              <p:nvPr/>
            </p:nvGrpSpPr>
            <p:grpSpPr>
              <a:xfrm>
                <a:off x="906584" y="772962"/>
                <a:ext cx="2618594" cy="711201"/>
                <a:chOff x="0" y="38099"/>
                <a:chExt cx="2618592" cy="711200"/>
              </a:xfrm>
            </p:grpSpPr>
            <p:sp>
              <p:nvSpPr>
                <p:cNvPr id="518" name="Rounded Rectangle"/>
                <p:cNvSpPr/>
                <p:nvPr/>
              </p:nvSpPr>
              <p:spPr>
                <a:xfrm>
                  <a:off x="0" y="44214"/>
                  <a:ext cx="2618593" cy="698501"/>
                </a:xfrm>
                <a:prstGeom prst="roundRect">
                  <a:avLst>
                    <a:gd name="adj" fmla="val 17963"/>
                  </a:avLst>
                </a:prstGeom>
                <a:solidFill>
                  <a:srgbClr val="FFD8FF">
                    <a:alpha val="4007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Tenary Bitwidth…"/>
                <p:cNvSpPr txBox="1"/>
                <p:nvPr/>
              </p:nvSpPr>
              <p:spPr>
                <a:xfrm>
                  <a:off x="414306" y="38099"/>
                  <a:ext cx="1789982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Tenary Bitwidth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NIPS’16</a:t>
                  </a:r>
                </a:p>
              </p:txBody>
            </p:sp>
          </p:grpSp>
          <p:grpSp>
            <p:nvGrpSpPr>
              <p:cNvPr id="523" name="Group"/>
              <p:cNvGrpSpPr/>
              <p:nvPr/>
            </p:nvGrpSpPr>
            <p:grpSpPr>
              <a:xfrm>
                <a:off x="906584" y="1543462"/>
                <a:ext cx="2618594" cy="711201"/>
                <a:chOff x="0" y="38099"/>
                <a:chExt cx="2618592" cy="711200"/>
              </a:xfrm>
            </p:grpSpPr>
            <p:sp>
              <p:nvSpPr>
                <p:cNvPr id="521" name="Rounded Rectangle"/>
                <p:cNvSpPr/>
                <p:nvPr/>
              </p:nvSpPr>
              <p:spPr>
                <a:xfrm>
                  <a:off x="0" y="44214"/>
                  <a:ext cx="2618593" cy="698501"/>
                </a:xfrm>
                <a:prstGeom prst="roundRect">
                  <a:avLst>
                    <a:gd name="adj" fmla="val 17963"/>
                  </a:avLst>
                </a:prstGeom>
                <a:solidFill>
                  <a:srgbClr val="FFD8FF">
                    <a:alpha val="4007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2" name="Binary Bitwidth…"/>
                <p:cNvSpPr txBox="1"/>
                <p:nvPr/>
              </p:nvSpPr>
              <p:spPr>
                <a:xfrm>
                  <a:off x="429871" y="38099"/>
                  <a:ext cx="1758852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Binary Bitwidth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ECCV’16</a:t>
                  </a:r>
                </a:p>
              </p:txBody>
            </p:sp>
          </p:grpSp>
        </p:grpSp>
        <p:sp>
          <p:nvSpPr>
            <p:cNvPr id="525" name="Line"/>
            <p:cNvSpPr/>
            <p:nvPr/>
          </p:nvSpPr>
          <p:spPr>
            <a:xfrm>
              <a:off x="6951" y="4096559"/>
              <a:ext cx="8912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grpSp>
          <p:nvGrpSpPr>
            <p:cNvPr id="528" name="Group"/>
            <p:cNvGrpSpPr/>
            <p:nvPr/>
          </p:nvGrpSpPr>
          <p:grpSpPr>
            <a:xfrm>
              <a:off x="913535" y="3729591"/>
              <a:ext cx="2618594" cy="733937"/>
              <a:chOff x="0" y="0"/>
              <a:chExt cx="2618592" cy="733935"/>
            </a:xfrm>
          </p:grpSpPr>
          <p:sp>
            <p:nvSpPr>
              <p:cNvPr id="526" name="Rounded Rectangle"/>
              <p:cNvSpPr/>
              <p:nvPr/>
            </p:nvSpPr>
            <p:spPr>
              <a:xfrm>
                <a:off x="0" y="35435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D4FB79">
                  <a:alpha val="54531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7" name="Power of Two…"/>
              <p:cNvSpPr txBox="1"/>
              <p:nvPr/>
            </p:nvSpPr>
            <p:spPr>
              <a:xfrm>
                <a:off x="520470" y="-1"/>
                <a:ext cx="1577654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Power of Two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ICCV’15</a:t>
                </a:r>
              </a:p>
            </p:txBody>
          </p:sp>
        </p:grpSp>
      </p:grpSp>
      <p:sp>
        <p:nvSpPr>
          <p:cNvPr id="530" name="Quantization…"/>
          <p:cNvSpPr txBox="1"/>
          <p:nvPr/>
        </p:nvSpPr>
        <p:spPr>
          <a:xfrm>
            <a:off x="353923" y="4815952"/>
            <a:ext cx="190879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Quantization</a:t>
            </a:r>
          </a:p>
          <a:p>
            <a:pPr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Techniques</a:t>
            </a:r>
          </a:p>
        </p:txBody>
      </p:sp>
      <p:grpSp>
        <p:nvGrpSpPr>
          <p:cNvPr id="540" name="Group"/>
          <p:cNvGrpSpPr/>
          <p:nvPr/>
        </p:nvGrpSpPr>
        <p:grpSpPr>
          <a:xfrm>
            <a:off x="2262698" y="3307484"/>
            <a:ext cx="3297116" cy="3662240"/>
            <a:chOff x="0" y="0"/>
            <a:chExt cx="3297115" cy="3662238"/>
          </a:xfrm>
        </p:grpSpPr>
        <p:sp>
          <p:nvSpPr>
            <p:cNvPr id="531" name="Line"/>
            <p:cNvSpPr/>
            <p:nvPr/>
          </p:nvSpPr>
          <p:spPr>
            <a:xfrm flipH="1">
              <a:off x="485892" y="335254"/>
              <a:ext cx="1" cy="29751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494608" y="349014"/>
              <a:ext cx="5063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0" y="1965668"/>
              <a:ext cx="4893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494608" y="3306638"/>
              <a:ext cx="5063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grpSp>
          <p:nvGrpSpPr>
            <p:cNvPr id="539" name="Group"/>
            <p:cNvGrpSpPr/>
            <p:nvPr/>
          </p:nvGrpSpPr>
          <p:grpSpPr>
            <a:xfrm>
              <a:off x="971764" y="0"/>
              <a:ext cx="2325352" cy="3662239"/>
              <a:chOff x="0" y="0"/>
              <a:chExt cx="2325351" cy="3662238"/>
            </a:xfrm>
          </p:grpSpPr>
          <p:sp>
            <p:nvSpPr>
              <p:cNvPr id="535" name="Rounded Rectangle"/>
              <p:cNvSpPr/>
              <p:nvPr/>
            </p:nvSpPr>
            <p:spPr>
              <a:xfrm>
                <a:off x="0" y="0"/>
                <a:ext cx="2320874" cy="698029"/>
              </a:xfrm>
              <a:prstGeom prst="roundRect">
                <a:avLst>
                  <a:gd name="adj" fmla="val 17975"/>
                </a:avLst>
              </a:prstGeom>
              <a:solidFill>
                <a:srgbClr val="FFD8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6" name="Equal Distance"/>
              <p:cNvSpPr txBox="1"/>
              <p:nvPr/>
            </p:nvSpPr>
            <p:spPr>
              <a:xfrm>
                <a:off x="345425" y="145814"/>
                <a:ext cx="1620814" cy="406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Equal Distance</a:t>
                </a:r>
              </a:p>
            </p:txBody>
          </p:sp>
          <p:sp>
            <p:nvSpPr>
              <p:cNvPr id="537" name="Rounded Rectangle"/>
              <p:cNvSpPr/>
              <p:nvPr/>
            </p:nvSpPr>
            <p:spPr>
              <a:xfrm>
                <a:off x="4478" y="2957624"/>
                <a:ext cx="2320874" cy="698029"/>
              </a:xfrm>
              <a:prstGeom prst="roundRect">
                <a:avLst>
                  <a:gd name="adj" fmla="val 17975"/>
                </a:avLst>
              </a:prstGeom>
              <a:solidFill>
                <a:srgbClr val="D4FB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8" name="Non-Equal…"/>
              <p:cNvSpPr txBox="1"/>
              <p:nvPr/>
            </p:nvSpPr>
            <p:spPr>
              <a:xfrm>
                <a:off x="536310" y="2951038"/>
                <a:ext cx="1247999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Non-Equal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Distance</a:t>
                </a:r>
              </a:p>
            </p:txBody>
          </p:sp>
        </p:grpSp>
      </p:grpSp>
      <p:grpSp>
        <p:nvGrpSpPr>
          <p:cNvPr id="547" name="Group"/>
          <p:cNvGrpSpPr/>
          <p:nvPr/>
        </p:nvGrpSpPr>
        <p:grpSpPr>
          <a:xfrm>
            <a:off x="9068240" y="3642739"/>
            <a:ext cx="2623286" cy="2975121"/>
            <a:chOff x="0" y="0"/>
            <a:chExt cx="2623285" cy="2975119"/>
          </a:xfrm>
        </p:grpSpPr>
        <p:sp>
          <p:nvSpPr>
            <p:cNvPr id="541" name="Line"/>
            <p:cNvSpPr/>
            <p:nvPr/>
          </p:nvSpPr>
          <p:spPr>
            <a:xfrm>
              <a:off x="0" y="9213"/>
              <a:ext cx="250284" cy="1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grpSp>
          <p:nvGrpSpPr>
            <p:cNvPr id="546" name="Group"/>
            <p:cNvGrpSpPr/>
            <p:nvPr/>
          </p:nvGrpSpPr>
          <p:grpSpPr>
            <a:xfrm>
              <a:off x="0" y="0"/>
              <a:ext cx="2623286" cy="2975120"/>
              <a:chOff x="0" y="0"/>
              <a:chExt cx="2623285" cy="2975119"/>
            </a:xfrm>
          </p:grpSpPr>
          <p:sp>
            <p:nvSpPr>
              <p:cNvPr id="542" name="Line"/>
              <p:cNvSpPr/>
              <p:nvPr/>
            </p:nvSpPr>
            <p:spPr>
              <a:xfrm>
                <a:off x="0" y="2946915"/>
                <a:ext cx="250284" cy="1"/>
              </a:xfrm>
              <a:prstGeom prst="line">
                <a:avLst/>
              </a:prstGeom>
              <a:noFill/>
              <a:ln w="254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43" name="Line"/>
              <p:cNvSpPr/>
              <p:nvPr/>
            </p:nvSpPr>
            <p:spPr>
              <a:xfrm flipV="1">
                <a:off x="248739" y="0"/>
                <a:ext cx="1" cy="2975120"/>
              </a:xfrm>
              <a:prstGeom prst="line">
                <a:avLst/>
              </a:prstGeom>
              <a:noFill/>
              <a:ln w="254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44" name="Line"/>
              <p:cNvSpPr/>
              <p:nvPr/>
            </p:nvSpPr>
            <p:spPr>
              <a:xfrm>
                <a:off x="245008" y="1197987"/>
                <a:ext cx="489340" cy="1"/>
              </a:xfrm>
              <a:prstGeom prst="line">
                <a:avLst/>
              </a:prstGeom>
              <a:noFill/>
              <a:ln w="25400" cap="flat">
                <a:solidFill>
                  <a:srgbClr val="FF4D4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545" name="Our Work:…"/>
              <p:cNvSpPr txBox="1"/>
              <p:nvPr/>
            </p:nvSpPr>
            <p:spPr>
              <a:xfrm>
                <a:off x="1178288" y="632837"/>
                <a:ext cx="1444998" cy="1130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2200">
                    <a:solidFill>
                      <a:srgbClr val="FF4D4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Our Work: </a:t>
                </a:r>
              </a:p>
              <a:p>
                <a:pPr>
                  <a:defRPr b="1" sz="2200">
                    <a:solidFill>
                      <a:srgbClr val="FF4D4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Req-YOLO</a:t>
                </a:r>
              </a:p>
              <a:p>
                <a:pPr>
                  <a:defRPr b="1" sz="2200">
                    <a:solidFill>
                      <a:srgbClr val="FF4D4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FPGA’19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2"/>
      <p:bldP build="whole" bldLvl="1" animBg="1" rev="0" advAuto="0" spid="529" grpId="3"/>
      <p:bldP build="whole" bldLvl="1" animBg="1" rev="0" advAuto="0" spid="530" grpId="1"/>
      <p:bldP build="whole" bldLvl="1" animBg="1" rev="0" advAuto="0" spid="547" grpId="4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