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4"/>
  </p:sldMasterIdLst>
  <p:notesMasterIdLst>
    <p:notesMasterId r:id="rId21"/>
  </p:notesMasterIdLst>
  <p:handoutMasterIdLst>
    <p:handoutMasterId r:id="rId22"/>
  </p:handoutMasterIdLst>
  <p:sldIdLst>
    <p:sldId id="283" r:id="rId5"/>
    <p:sldId id="296" r:id="rId6"/>
    <p:sldId id="302" r:id="rId7"/>
    <p:sldId id="286" r:id="rId8"/>
    <p:sldId id="288" r:id="rId9"/>
    <p:sldId id="303" r:id="rId10"/>
    <p:sldId id="285" r:id="rId11"/>
    <p:sldId id="287" r:id="rId12"/>
    <p:sldId id="294" r:id="rId13"/>
    <p:sldId id="289" r:id="rId14"/>
    <p:sldId id="304" r:id="rId15"/>
    <p:sldId id="291" r:id="rId16"/>
    <p:sldId id="299" r:id="rId17"/>
    <p:sldId id="292" r:id="rId18"/>
    <p:sldId id="301" r:id="rId19"/>
    <p:sldId id="29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1C2E"/>
    <a:srgbClr val="AC171F"/>
    <a:srgbClr val="648CB7"/>
    <a:srgbClr val="30364B"/>
    <a:srgbClr val="131641"/>
    <a:srgbClr val="4F1641"/>
    <a:srgbClr val="060923"/>
    <a:srgbClr val="EB1B23"/>
    <a:srgbClr val="141724"/>
    <a:srgbClr val="171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46" autoAdjust="0"/>
    <p:restoredTop sz="70706" autoAdjust="0"/>
  </p:normalViewPr>
  <p:slideViewPr>
    <p:cSldViewPr snapToGrid="0" showGuides="1">
      <p:cViewPr varScale="1">
        <p:scale>
          <a:sx n="84" d="100"/>
          <a:sy n="84" d="100"/>
        </p:scale>
        <p:origin x="1173" y="3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79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180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EEC3C-A001-4107-B54E-3DA93EFF18E7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7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E16B4-3FB2-4CDC-BEBF-CD70C72EF480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42829-8409-4711-B36D-25AE5703B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2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Name Intro</a:t>
            </a:r>
          </a:p>
          <a:p>
            <a:r>
              <a:rPr lang="en-US" dirty="0"/>
              <a:t>Principal Engineer on Arch team</a:t>
            </a:r>
          </a:p>
          <a:p>
            <a:r>
              <a:rPr lang="en-US" dirty="0"/>
              <a:t>Longmont Colorado</a:t>
            </a:r>
          </a:p>
          <a:p>
            <a:r>
              <a:rPr lang="en-US" dirty="0"/>
              <a:t>What I’m not going to cover</a:t>
            </a:r>
          </a:p>
          <a:p>
            <a:r>
              <a:rPr lang="en-US" dirty="0"/>
              <a:t>Limited time, bypass discussions on what an ACAP </a:t>
            </a:r>
            <a:r>
              <a:rPr lang="en-US" dirty="0" err="1"/>
              <a:t>is,AI</a:t>
            </a:r>
            <a:r>
              <a:rPr lang="en-US" dirty="0"/>
              <a:t> engines, and </a:t>
            </a:r>
            <a:r>
              <a:rPr lang="en-US" dirty="0" err="1"/>
              <a:t>NoC</a:t>
            </a:r>
            <a:endParaRPr lang="en-US" dirty="0"/>
          </a:p>
          <a:p>
            <a:r>
              <a:rPr lang="en-US" dirty="0" err="1"/>
              <a:t>NoC</a:t>
            </a:r>
            <a:r>
              <a:rPr lang="en-US" dirty="0"/>
              <a:t> – Ian Swarbrick later</a:t>
            </a:r>
          </a:p>
          <a:p>
            <a:r>
              <a:rPr lang="en-US" dirty="0"/>
              <a:t>Fabric architecture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42829-8409-4711-B36D-25AE5703B8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86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-Hardened features are not a fabric feature but more the absence of needing to use fabric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-In order to reach higher volume markets where hardware programming experience is more limited, raise the level of abstraction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-Hardened solutions for all of the low level requirements for </a:t>
            </a:r>
            <a:r>
              <a:rPr lang="en-US" dirty="0" err="1"/>
              <a:t>bringup</a:t>
            </a:r>
            <a:r>
              <a:rPr lang="en-US" dirty="0"/>
              <a:t> of the </a:t>
            </a:r>
            <a:r>
              <a:rPr lang="en-US" dirty="0" err="1"/>
              <a:t>systme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-Enables system to be fully operational without a user bitstream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42829-8409-4711-B36D-25AE5703B8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0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-porting </a:t>
            </a:r>
            <a:r>
              <a:rPr lang="en-US" dirty="0" err="1"/>
              <a:t>ultrascale</a:t>
            </a:r>
            <a:r>
              <a:rPr lang="en-US" dirty="0"/>
              <a:t>+ forward would have not met many of our design goals</a:t>
            </a:r>
          </a:p>
          <a:p>
            <a:r>
              <a:rPr lang="en-US" dirty="0"/>
              <a:t>-Why?   Combination of tech and economic forces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42829-8409-4711-B36D-25AE5703B8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18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Metal resistance forces a tradeoff of delay vs. </a:t>
            </a:r>
            <a:r>
              <a:rPr lang="en-US" dirty="0" err="1"/>
              <a:t>routability</a:t>
            </a:r>
            <a:endParaRPr lang="en-US" dirty="0"/>
          </a:p>
          <a:p>
            <a:r>
              <a:rPr lang="en-US" dirty="0"/>
              <a:t>Hierarchical interconnect.  Why?  Basic idea is to envelop a larger % of local routes on lower performance / cheaper wires</a:t>
            </a:r>
          </a:p>
          <a:p>
            <a:r>
              <a:rPr lang="en-US" dirty="0"/>
              <a:t>Virtual crossbar from all CLE cluster outputs to inputs</a:t>
            </a:r>
          </a:p>
          <a:p>
            <a:r>
              <a:rPr lang="en-US" dirty="0"/>
              <a:t>Internally demanded connections increase by 3X</a:t>
            </a:r>
          </a:p>
          <a:p>
            <a:r>
              <a:rPr lang="en-US" dirty="0"/>
              <a:t>Internally satisfied connections increase by 8X</a:t>
            </a:r>
          </a:p>
          <a:p>
            <a:r>
              <a:rPr lang="en-US" dirty="0"/>
              <a:t>15% of all routes are captured internally</a:t>
            </a:r>
          </a:p>
          <a:p>
            <a:r>
              <a:rPr lang="en-US" dirty="0" err="1"/>
              <a:t>Muxing</a:t>
            </a:r>
            <a:r>
              <a:rPr lang="en-US" dirty="0"/>
              <a:t> structure is optional, only pay delay penalty when congested</a:t>
            </a:r>
          </a:p>
          <a:p>
            <a:r>
              <a:rPr lang="en-US" dirty="0"/>
              <a:t>Also leverage for multi pin nets and control signal propagation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42829-8409-4711-B36D-25AE5703B8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23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SSIT explanation</a:t>
            </a:r>
          </a:p>
          <a:p>
            <a:r>
              <a:rPr lang="en-US" dirty="0"/>
              <a:t>Interposer routing – second level routing layer that sits on top of base die routing</a:t>
            </a:r>
          </a:p>
          <a:p>
            <a:r>
              <a:rPr lang="en-US" dirty="0"/>
              <a:t>Scalable in the sense that it enables large devices to route but small (monolithic) devices don’t have to pay for it</a:t>
            </a:r>
          </a:p>
          <a:p>
            <a:r>
              <a:rPr lang="en-US" dirty="0"/>
              <a:t>How?</a:t>
            </a:r>
          </a:p>
          <a:p>
            <a:r>
              <a:rPr lang="en-US" dirty="0"/>
              <a:t>   -interposer that exists not just over die to die interfaces but full device – enables full mesh not only between dice but within in all 4 directions</a:t>
            </a:r>
          </a:p>
          <a:p>
            <a:r>
              <a:rPr lang="en-US" dirty="0"/>
              <a:t>   -fully distribute the interposer interface into each CLE</a:t>
            </a:r>
          </a:p>
          <a:p>
            <a:r>
              <a:rPr lang="en-US" dirty="0"/>
              <a:t>Why?</a:t>
            </a:r>
          </a:p>
          <a:p>
            <a:r>
              <a:rPr lang="en-US" dirty="0"/>
              <a:t>   -any interposer route used frees up the on-die routing resources otherwise used</a:t>
            </a:r>
          </a:p>
          <a:p>
            <a:r>
              <a:rPr lang="en-US" dirty="0"/>
              <a:t>   -Long distance routes are 30% faster than on-die.  Single hop is 75 tiles away vertically</a:t>
            </a:r>
          </a:p>
          <a:p>
            <a:r>
              <a:rPr lang="en-US" dirty="0"/>
              <a:t>   -Reduces on-die routing congestion</a:t>
            </a:r>
          </a:p>
          <a:p>
            <a:r>
              <a:rPr lang="en-US" dirty="0"/>
              <a:t>           -concentrated die to die interfaces cause routing bottlenecks getting to the scarce interfaces</a:t>
            </a:r>
          </a:p>
          <a:p>
            <a:r>
              <a:rPr lang="en-US" dirty="0"/>
              <a:t>           -distributed approach reduces interface congestion by a factor of 2</a:t>
            </a:r>
          </a:p>
          <a:p>
            <a:r>
              <a:rPr lang="en-US" dirty="0"/>
              <a:t>More vertical tracks near die edge so no impact to inter-die bandwidth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42829-8409-4711-B36D-25AE5703B8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04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-Better to have more general purpose CLEs rather than fewer more specialized ones</a:t>
            </a:r>
          </a:p>
          <a:p>
            <a:r>
              <a:rPr lang="en-US" dirty="0"/>
              <a:t>    -some corner case designs suffer but over aggregate, most designs see a compute density improvement</a:t>
            </a:r>
          </a:p>
          <a:p>
            <a:r>
              <a:rPr lang="en-US" dirty="0"/>
              <a:t>-less used functions – wide </a:t>
            </a:r>
            <a:r>
              <a:rPr lang="en-US" dirty="0" err="1"/>
              <a:t>muxes</a:t>
            </a:r>
            <a:r>
              <a:rPr lang="en-US" dirty="0"/>
              <a:t>, wide function generators, deep </a:t>
            </a:r>
            <a:r>
              <a:rPr lang="en-US" dirty="0" err="1"/>
              <a:t>lutram</a:t>
            </a:r>
            <a:r>
              <a:rPr lang="en-US" dirty="0"/>
              <a:t>/</a:t>
            </a:r>
            <a:r>
              <a:rPr lang="en-US" dirty="0" err="1"/>
              <a:t>srl</a:t>
            </a:r>
            <a:r>
              <a:rPr lang="en-US" dirty="0"/>
              <a:t> modes – soft logic</a:t>
            </a:r>
          </a:p>
          <a:p>
            <a:r>
              <a:rPr lang="en-US" dirty="0"/>
              <a:t>-Uniform canvas for software: all CLEs have LUTRAM</a:t>
            </a:r>
          </a:p>
          <a:p>
            <a:r>
              <a:rPr lang="en-US" dirty="0"/>
              <a:t>-LUT</a:t>
            </a:r>
          </a:p>
          <a:p>
            <a:r>
              <a:rPr lang="en-US" dirty="0"/>
              <a:t>     -packing improvements for dual input</a:t>
            </a:r>
          </a:p>
          <a:p>
            <a:r>
              <a:rPr lang="en-US" dirty="0"/>
              <a:t>     -generic cascade path</a:t>
            </a:r>
          </a:p>
          <a:p>
            <a:r>
              <a:rPr lang="en-US" dirty="0"/>
              <a:t>     -lower cost carry at no performance expense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42829-8409-4711-B36D-25AE5703B8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81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</a:t>
            </a:r>
            <a:r>
              <a:rPr lang="en-US" dirty="0" err="1"/>
              <a:t>Imux</a:t>
            </a:r>
            <a:r>
              <a:rPr lang="en-US" dirty="0"/>
              <a:t> – mux on every input pin for fabric facing blocks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-Pipeline registers that exist on </a:t>
            </a:r>
            <a:r>
              <a:rPr lang="en-US" dirty="0" err="1"/>
              <a:t>imux</a:t>
            </a:r>
            <a:r>
              <a:rPr lang="en-US" dirty="0"/>
              <a:t> pins along with some sophisticated clock modulation features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-call them this because marketing hasn’t had a chance to name them something weird yet</a:t>
            </a:r>
          </a:p>
          <a:p>
            <a:r>
              <a:rPr lang="en-US" dirty="0"/>
              <a:t>-Idea behind this feature was to be generic enough to enable performance enhancement for all designs</a:t>
            </a:r>
          </a:p>
          <a:p>
            <a:r>
              <a:rPr lang="en-US" dirty="0"/>
              <a:t>-Any optional feature costs additional delay when not used</a:t>
            </a:r>
          </a:p>
          <a:p>
            <a:r>
              <a:rPr lang="en-US" dirty="0"/>
              <a:t>-Overcome with aggressive time borrowing</a:t>
            </a:r>
          </a:p>
          <a:p>
            <a:r>
              <a:rPr lang="en-US" dirty="0"/>
              <a:t>	-Min delays are often the limiter</a:t>
            </a:r>
          </a:p>
          <a:p>
            <a:r>
              <a:rPr lang="en-US" dirty="0"/>
              <a:t>	-Hold fixing mode fixes min delays</a:t>
            </a:r>
          </a:p>
          <a:p>
            <a:r>
              <a:rPr lang="en-US" dirty="0"/>
              <a:t>-Couple pipelining with time borrowing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-lower barrier to entry for customers that are willing to modify their design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	-Input registers are fully featured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42829-8409-4711-B36D-25AE5703B8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70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Original path dominated by INT delay</a:t>
            </a:r>
          </a:p>
          <a:p>
            <a:r>
              <a:rPr lang="en-US" dirty="0"/>
              <a:t>Time borrowing or retiming to move virtual location of register</a:t>
            </a:r>
          </a:p>
          <a:p>
            <a:r>
              <a:rPr lang="en-US" dirty="0"/>
              <a:t>Pipelining to isolate each level of logic</a:t>
            </a:r>
          </a:p>
          <a:p>
            <a:r>
              <a:rPr lang="en-US" dirty="0"/>
              <a:t>Pipelining + Time borrowing to break up interconnect delay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42829-8409-4711-B36D-25AE5703B8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47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-Wanted to maintain </a:t>
            </a:r>
            <a:r>
              <a:rPr lang="en-US" dirty="0" err="1"/>
              <a:t>asic</a:t>
            </a:r>
            <a:r>
              <a:rPr lang="en-US" dirty="0"/>
              <a:t> like clocking that we pioneered 2 generations ago</a:t>
            </a:r>
          </a:p>
          <a:p>
            <a:r>
              <a:rPr lang="en-US" dirty="0"/>
              <a:t>-flexible root location, </a:t>
            </a:r>
            <a:r>
              <a:rPr lang="en-US" dirty="0" err="1"/>
              <a:t>segmentable</a:t>
            </a:r>
            <a:r>
              <a:rPr lang="en-US" dirty="0"/>
              <a:t> clock tracks that allow for multiple smaller clock networks to be placed on same track layer</a:t>
            </a:r>
          </a:p>
          <a:p>
            <a:r>
              <a:rPr lang="en-US" dirty="0"/>
              <a:t>-Clocking overhead becomes substantial for high speed designs.  How to overcome?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42829-8409-4711-B36D-25AE5703B8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35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-Larger designs require longer configuration times</a:t>
            </a:r>
          </a:p>
          <a:p>
            <a:r>
              <a:rPr lang="en-US" dirty="0"/>
              <a:t>-Demand for faster configuration in the datacenter, faster debug time for emulation markets</a:t>
            </a:r>
          </a:p>
          <a:p>
            <a:r>
              <a:rPr lang="en-US" dirty="0"/>
              <a:t>-Wanted configuration / reconfiguration / debug times to scale better than a straight technology port</a:t>
            </a:r>
          </a:p>
          <a:p>
            <a:r>
              <a:rPr lang="en-US" dirty="0"/>
              <a:t>-Configuration</a:t>
            </a:r>
          </a:p>
          <a:p>
            <a:r>
              <a:rPr lang="en-US" dirty="0"/>
              <a:t>     -brute force approach – wider internal </a:t>
            </a:r>
            <a:r>
              <a:rPr lang="en-US" dirty="0" err="1"/>
              <a:t>datapath</a:t>
            </a:r>
            <a:r>
              <a:rPr lang="en-US" dirty="0"/>
              <a:t>, highly pipelined, address line buffer insertion between fabric blocks, higher config clock speed</a:t>
            </a:r>
          </a:p>
          <a:p>
            <a:r>
              <a:rPr lang="en-US" dirty="0"/>
              <a:t>      -8X speedup</a:t>
            </a:r>
          </a:p>
          <a:p>
            <a:r>
              <a:rPr lang="en-US" dirty="0"/>
              <a:t>-Readback</a:t>
            </a:r>
          </a:p>
          <a:p>
            <a:r>
              <a:rPr lang="en-US" dirty="0"/>
              <a:t>     -leverage config infrastructure plus additional enhancements </a:t>
            </a:r>
          </a:p>
          <a:p>
            <a:r>
              <a:rPr lang="en-US" dirty="0"/>
              <a:t>            -concentrate CLB flop data into minimal amount of frames</a:t>
            </a:r>
          </a:p>
          <a:p>
            <a:r>
              <a:rPr lang="en-US" dirty="0"/>
              <a:t>            -transaction reordering</a:t>
            </a:r>
          </a:p>
          <a:p>
            <a:r>
              <a:rPr lang="en-US" dirty="0"/>
              <a:t>            -parallel readback of multiple SSIT dice </a:t>
            </a:r>
          </a:p>
          <a:p>
            <a:r>
              <a:rPr lang="en-US" dirty="0"/>
              <a:t>-Design snapshotting</a:t>
            </a:r>
          </a:p>
          <a:p>
            <a:endParaRPr lang="en-US" dirty="0"/>
          </a:p>
          <a:p>
            <a:r>
              <a:rPr lang="en-US" dirty="0"/>
              <a:t>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42829-8409-4711-B36D-25AE5703B8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28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me, Title, Date"/>
          <p:cNvSpPr>
            <a:spLocks noGrp="1"/>
          </p:cNvSpPr>
          <p:nvPr>
            <p:ph type="subTitle" idx="1" hasCustomPrompt="1"/>
          </p:nvPr>
        </p:nvSpPr>
        <p:spPr>
          <a:xfrm>
            <a:off x="872570" y="4513633"/>
            <a:ext cx="7417990" cy="1092607"/>
          </a:xfrm>
        </p:spPr>
        <p:txBody>
          <a:bodyPr wrap="square">
            <a:spAutoFit/>
          </a:bodyPr>
          <a:lstStyle>
            <a:lvl1pPr marL="0" indent="0" algn="l">
              <a:spcBef>
                <a:spcPts val="300"/>
              </a:spcBef>
              <a:buNone/>
              <a:defRPr lang="en-US" sz="2000" b="0" i="0" kern="120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</a:t>
            </a:r>
          </a:p>
          <a:p>
            <a:r>
              <a:rPr lang="en-US" dirty="0"/>
              <a:t>Title</a:t>
            </a:r>
          </a:p>
          <a:p>
            <a:r>
              <a:rPr lang="en-US" dirty="0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72570" y="2122996"/>
            <a:ext cx="7417990" cy="707886"/>
          </a:xfrm>
        </p:spPr>
        <p:txBody>
          <a:bodyPr wrap="square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baseline="0" dirty="0">
                <a:solidFill>
                  <a:schemeClr val="tx1"/>
                </a:solidFill>
                <a:latin typeface="Arial" charset="0"/>
                <a:ea typeface="+mj-ea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object 6"/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F6833D8A-D81B-AA4D-BC0C-B9F9B99BDC1F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6DC90665-93DD-BA43-AEB2-9473ED9E14A5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B1B3D47F-2C53-4E4B-A632-F9836852D486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6" name="Rectangle 5"/>
          <p:cNvSpPr/>
          <p:nvPr userDrawn="1"/>
        </p:nvSpPr>
        <p:spPr>
          <a:xfrm>
            <a:off x="10832950" y="6443472"/>
            <a:ext cx="1176170" cy="371856"/>
          </a:xfrm>
          <a:prstGeom prst="rect">
            <a:avLst/>
          </a:prstGeom>
          <a:solidFill>
            <a:srgbClr val="161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ww.png">
            <a:extLst>
              <a:ext uri="{FF2B5EF4-FFF2-40B4-BE49-F238E27FC236}">
                <a16:creationId xmlns:a16="http://schemas.microsoft.com/office/drawing/2014/main" id="{BD515A1B-E781-9542-B11E-020D7530B5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5"/>
          <a:stretch/>
        </p:blipFill>
        <p:spPr>
          <a:xfrm>
            <a:off x="8912570" y="-1"/>
            <a:ext cx="3279430" cy="6858001"/>
          </a:xfrm>
          <a:prstGeom prst="rect">
            <a:avLst/>
          </a:prstGeom>
        </p:spPr>
      </p:pic>
      <p:sp>
        <p:nvSpPr>
          <p:cNvPr id="18" name="object 6">
            <a:extLst>
              <a:ext uri="{FF2B5EF4-FFF2-40B4-BE49-F238E27FC236}">
                <a16:creationId xmlns:a16="http://schemas.microsoft.com/office/drawing/2014/main" id="{30CB90D7-B2ED-5F4B-9C4A-4C5F388B6601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2" name="object 6">
            <a:extLst>
              <a:ext uri="{FF2B5EF4-FFF2-40B4-BE49-F238E27FC236}">
                <a16:creationId xmlns:a16="http://schemas.microsoft.com/office/drawing/2014/main" id="{B3322536-4D68-4C45-93CB-EBED08E3CB52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89EF4-0CD0-CE40-B328-01966A945E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70" y="6020569"/>
            <a:ext cx="1280160" cy="259781"/>
          </a:xfrm>
          <a:prstGeom prst="rect">
            <a:avLst/>
          </a:prstGeom>
        </p:spPr>
      </p:pic>
      <p:sp>
        <p:nvSpPr>
          <p:cNvPr id="14" name="object 6">
            <a:extLst>
              <a:ext uri="{FF2B5EF4-FFF2-40B4-BE49-F238E27FC236}">
                <a16:creationId xmlns:a16="http://schemas.microsoft.com/office/drawing/2014/main" id="{8C16838A-F495-2546-9F44-BF6397F12E0C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D4E9A42-40D8-6146-BC40-79DAE6208D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70" y="6020569"/>
            <a:ext cx="1280160" cy="259781"/>
          </a:xfrm>
          <a:prstGeom prst="rect">
            <a:avLst/>
          </a:prstGeom>
        </p:spPr>
      </p:pic>
      <p:sp>
        <p:nvSpPr>
          <p:cNvPr id="19" name="object 6">
            <a:extLst>
              <a:ext uri="{FF2B5EF4-FFF2-40B4-BE49-F238E27FC236}">
                <a16:creationId xmlns:a16="http://schemas.microsoft.com/office/drawing/2014/main" id="{2EF15590-5F1E-D542-BD85-EFD08C30A698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7CB4086-1311-4B49-818E-1966244940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70" y="6020569"/>
            <a:ext cx="1280160" cy="259781"/>
          </a:xfrm>
          <a:prstGeom prst="rect">
            <a:avLst/>
          </a:prstGeom>
        </p:spPr>
      </p:pic>
      <p:sp>
        <p:nvSpPr>
          <p:cNvPr id="24" name="object 6">
            <a:extLst>
              <a:ext uri="{FF2B5EF4-FFF2-40B4-BE49-F238E27FC236}">
                <a16:creationId xmlns:a16="http://schemas.microsoft.com/office/drawing/2014/main" id="{F0122A65-85C0-6541-8107-BF11595575F3}"/>
              </a:ext>
            </a:extLst>
          </p:cNvPr>
          <p:cNvSpPr/>
          <p:nvPr userDrawn="1"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6713B90-AF64-CD41-A82E-7B206B39F3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70" y="6020569"/>
            <a:ext cx="1280160" cy="25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60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&gt;&gt; </a:t>
            </a:r>
            <a:fld id="{626C978B-826E-438C-909A-E9C381D3FF0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1.png">
            <a:extLst>
              <a:ext uri="{FF2B5EF4-FFF2-40B4-BE49-F238E27FC236}">
                <a16:creationId xmlns:a16="http://schemas.microsoft.com/office/drawing/2014/main" id="{0C30E8B4-72CA-F045-86DE-DA0CF9BCF0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0" y="0"/>
            <a:ext cx="317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12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&gt;&gt; </a:t>
            </a:r>
            <a:fld id="{626C978B-826E-438C-909A-E9C381D3FF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479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&gt;&gt; </a:t>
            </a:r>
            <a:fld id="{626C978B-826E-438C-909A-E9C381D3FF0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913820" y="4884003"/>
            <a:ext cx="3078480" cy="553998"/>
          </a:xfrm>
        </p:spPr>
        <p:txBody>
          <a:bodyPr/>
          <a:lstStyle>
            <a:lvl1pPr marL="0" indent="0">
              <a:buNone/>
              <a:defRPr sz="1800">
                <a:solidFill>
                  <a:srgbClr val="171C2D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Insert additional supporting text here.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514270" y="4884003"/>
            <a:ext cx="3078480" cy="55399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Insert additional supporting text here.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8114720" y="4884003"/>
            <a:ext cx="3078480" cy="553998"/>
          </a:xfrm>
        </p:spPr>
        <p:txBody>
          <a:bodyPr/>
          <a:lstStyle>
            <a:lvl1pPr marL="0" indent="0">
              <a:buNone/>
              <a:defRPr sz="1800">
                <a:solidFill>
                  <a:srgbClr val="171C2D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Insert additional supporting text here.</a:t>
            </a:r>
          </a:p>
        </p:txBody>
      </p:sp>
      <p:sp>
        <p:nvSpPr>
          <p:cNvPr id="8" name="Picture Placeholder 426"/>
          <p:cNvSpPr>
            <a:spLocks noGrp="1"/>
          </p:cNvSpPr>
          <p:nvPr>
            <p:ph type="pic" sz="quarter" idx="11"/>
          </p:nvPr>
        </p:nvSpPr>
        <p:spPr>
          <a:xfrm>
            <a:off x="8107100" y="1455003"/>
            <a:ext cx="3086100" cy="3086100"/>
          </a:xfrm>
          <a:solidFill>
            <a:schemeClr val="accent3"/>
          </a:solidFill>
        </p:spPr>
        <p:txBody>
          <a:bodyPr tIns="1371600" bIns="0" anchor="ctr" anchorCtr="0">
            <a:no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426"/>
          <p:cNvSpPr>
            <a:spLocks noGrp="1"/>
          </p:cNvSpPr>
          <p:nvPr>
            <p:ph type="pic" sz="quarter" idx="19"/>
          </p:nvPr>
        </p:nvSpPr>
        <p:spPr>
          <a:xfrm>
            <a:off x="906201" y="1455003"/>
            <a:ext cx="3086100" cy="3086100"/>
          </a:xfrm>
          <a:solidFill>
            <a:schemeClr val="accent3"/>
          </a:solidFill>
        </p:spPr>
        <p:txBody>
          <a:bodyPr tIns="1371600" bIns="0" anchor="ctr" anchorCtr="0">
            <a:no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426"/>
          <p:cNvSpPr>
            <a:spLocks noGrp="1"/>
          </p:cNvSpPr>
          <p:nvPr>
            <p:ph type="pic" sz="quarter" idx="20"/>
          </p:nvPr>
        </p:nvSpPr>
        <p:spPr>
          <a:xfrm>
            <a:off x="4514270" y="1455003"/>
            <a:ext cx="3086100" cy="3086100"/>
          </a:xfrm>
          <a:solidFill>
            <a:schemeClr val="accent3"/>
          </a:solidFill>
        </p:spPr>
        <p:txBody>
          <a:bodyPr tIns="1371600" bIns="0" anchor="ctr" anchorCtr="0">
            <a:no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795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512AD6E-7A81-4D46-A4DC-BC3429D8CF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2286762"/>
            <a:ext cx="5772150" cy="761746"/>
          </a:xfrm>
        </p:spPr>
        <p:txBody>
          <a:bodyPr/>
          <a:lstStyle>
            <a:lvl1pPr>
              <a:defRPr lang="en-US" sz="4800" b="1" i="0" kern="1200" dirty="0">
                <a:solidFill>
                  <a:srgbClr val="171C2D"/>
                </a:solidFill>
                <a:latin typeface="Arial" charset="0"/>
                <a:ea typeface="+mj-ea"/>
                <a:cs typeface="Arial" charset="0"/>
              </a:defRPr>
            </a:lvl1pPr>
          </a:lstStyle>
          <a:p>
            <a:r>
              <a:rPr lang="en-US" dirty="0"/>
              <a:t>Simple Statement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C22C299-FDA6-164A-B353-229958A83E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7700" y="6356350"/>
            <a:ext cx="2743200" cy="365125"/>
          </a:xfrm>
        </p:spPr>
        <p:txBody>
          <a:bodyPr/>
          <a:lstStyle/>
          <a:p>
            <a:r>
              <a:rPr lang="en-US"/>
              <a:t>&gt;&gt; </a:t>
            </a:r>
            <a:fld id="{626C978B-826E-438C-909A-E9C381D3FF0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658E4E-230D-8D43-99E8-0341ED808C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2500" y="3048509"/>
            <a:ext cx="5772150" cy="1354217"/>
          </a:xfrm>
        </p:spPr>
        <p:txBody>
          <a:bodyPr/>
          <a:lstStyle>
            <a:lvl1pPr marL="0" indent="0">
              <a:buNone/>
              <a:defRPr sz="4400" b="0" i="0" baseline="0">
                <a:solidFill>
                  <a:srgbClr val="EC1C2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Introduction or Concept Slide</a:t>
            </a:r>
          </a:p>
        </p:txBody>
      </p:sp>
      <p:pic>
        <p:nvPicPr>
          <p:cNvPr id="8" name="Picture 7" descr="111.png">
            <a:extLst>
              <a:ext uri="{FF2B5EF4-FFF2-40B4-BE49-F238E27FC236}">
                <a16:creationId xmlns:a16="http://schemas.microsoft.com/office/drawing/2014/main" id="{6E287EE2-21D3-F44C-813F-02BED688E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0"/>
          <a:stretch/>
        </p:blipFill>
        <p:spPr>
          <a:xfrm>
            <a:off x="8903979" y="0"/>
            <a:ext cx="3288021" cy="688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99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Statem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512AD6E-7A81-4D46-A4DC-BC3429D8CF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2286762"/>
            <a:ext cx="5772150" cy="761746"/>
          </a:xfrm>
        </p:spPr>
        <p:txBody>
          <a:bodyPr/>
          <a:lstStyle>
            <a:lvl1pPr>
              <a:defRPr lang="en-US" sz="4800" b="1" i="0" kern="1200" dirty="0">
                <a:solidFill>
                  <a:srgbClr val="171C2D"/>
                </a:solidFill>
                <a:latin typeface="Arial" charset="0"/>
                <a:ea typeface="+mj-ea"/>
                <a:cs typeface="Arial" charset="0"/>
              </a:defRPr>
            </a:lvl1pPr>
          </a:lstStyle>
          <a:p>
            <a:r>
              <a:rPr lang="en-US" dirty="0"/>
              <a:t>Simple Statement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C22C299-FDA6-164A-B353-229958A83E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7700" y="6356350"/>
            <a:ext cx="2743200" cy="365125"/>
          </a:xfrm>
        </p:spPr>
        <p:txBody>
          <a:bodyPr/>
          <a:lstStyle/>
          <a:p>
            <a:r>
              <a:rPr lang="en-US"/>
              <a:t>&gt;&gt; </a:t>
            </a:r>
            <a:fld id="{626C978B-826E-438C-909A-E9C381D3FF0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658E4E-230D-8D43-99E8-0341ED808C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2500" y="3048509"/>
            <a:ext cx="5772150" cy="1354217"/>
          </a:xfrm>
        </p:spPr>
        <p:txBody>
          <a:bodyPr/>
          <a:lstStyle>
            <a:lvl1pPr marL="0" indent="0">
              <a:buNone/>
              <a:defRPr sz="4400" b="0" i="0" baseline="0">
                <a:solidFill>
                  <a:srgbClr val="EC1C2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Introduction or Concept Slide</a:t>
            </a:r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89EAEFDD-B284-E94B-8F1D-D7E1627370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81800" y="1200150"/>
            <a:ext cx="4457700" cy="4457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icture 8" descr="1.png">
            <a:extLst>
              <a:ext uri="{FF2B5EF4-FFF2-40B4-BE49-F238E27FC236}">
                <a16:creationId xmlns:a16="http://schemas.microsoft.com/office/drawing/2014/main" id="{D28EDF51-090C-9841-AE58-2273CEB971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0" y="0"/>
            <a:ext cx="317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87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ayou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F2364798-7D9C-B84C-856F-0C65222D95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7700" y="6356350"/>
            <a:ext cx="2743200" cy="365125"/>
          </a:xfrm>
        </p:spPr>
        <p:txBody>
          <a:bodyPr/>
          <a:lstStyle/>
          <a:p>
            <a:r>
              <a:rPr lang="en-US"/>
              <a:t>&gt;&gt; </a:t>
            </a:r>
            <a:fld id="{626C978B-826E-438C-909A-E9C381D3FF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5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ke-Away Slide (Sub-Head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17221" y="212983"/>
            <a:ext cx="10614040" cy="492443"/>
          </a:xfrm>
        </p:spPr>
        <p:txBody>
          <a:bodyPr/>
          <a:lstStyle>
            <a:lvl1pPr>
              <a:defRPr sz="3200" baseline="0"/>
            </a:lvl1pPr>
          </a:lstStyle>
          <a:p>
            <a:r>
              <a:rPr lang="en-US" dirty="0"/>
              <a:t>Take-Away Slide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60120" y="1538984"/>
            <a:ext cx="10256520" cy="508722"/>
          </a:xfrm>
          <a:noFill/>
        </p:spPr>
        <p:txBody>
          <a:bodyPr tIns="0" bIns="0" anchor="ctr"/>
          <a:lstStyle>
            <a:lvl1pPr marL="0" indent="0">
              <a:buNone/>
              <a:defRPr sz="3400" b="0">
                <a:solidFill>
                  <a:srgbClr val="FF0000"/>
                </a:solidFill>
              </a:defRPr>
            </a:lvl1pPr>
          </a:lstStyle>
          <a:p>
            <a:r>
              <a:rPr lang="en-US" kern="0" dirty="0"/>
              <a:t>List item header text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960119" y="2101122"/>
            <a:ext cx="10248939" cy="562137"/>
          </a:xfrm>
        </p:spPr>
        <p:txBody>
          <a:bodyPr lIns="0" tIns="0" rIns="0" bIns="9144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lang="en-US" b="0" dirty="0"/>
            </a:lvl1pPr>
            <a:lvl2pPr marL="171450" indent="-163513">
              <a:lnSpc>
                <a:spcPct val="150000"/>
              </a:lnSpc>
              <a:buFontTx/>
              <a:buBlip>
                <a:blip r:embed="rId2"/>
              </a:buBlip>
              <a:tabLst/>
              <a:defRPr sz="1800">
                <a:solidFill>
                  <a:srgbClr val="5D606C"/>
                </a:solidFill>
              </a:defRPr>
            </a:lvl2pPr>
            <a:lvl3pPr marL="461963" indent="-290513">
              <a:lnSpc>
                <a:spcPct val="150000"/>
              </a:lnSpc>
              <a:buFontTx/>
              <a:buBlip>
                <a:blip r:embed="rId3"/>
              </a:buBlip>
              <a:tabLst/>
              <a:defRPr sz="1800">
                <a:solidFill>
                  <a:srgbClr val="5D606C"/>
                </a:solidFill>
              </a:defRPr>
            </a:lvl3pPr>
            <a:lvl4pPr>
              <a:defRPr>
                <a:solidFill>
                  <a:srgbClr val="5D606C"/>
                </a:solidFill>
              </a:defRPr>
            </a:lvl4pPr>
            <a:lvl5pPr>
              <a:defRPr>
                <a:solidFill>
                  <a:srgbClr val="5D606C"/>
                </a:solidFill>
              </a:defRPr>
            </a:lvl5pPr>
          </a:lstStyle>
          <a:p>
            <a:pPr lvl="0"/>
            <a:r>
              <a:rPr lang="en-US" dirty="0"/>
              <a:t>List item subhead text style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do.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960120" y="3153729"/>
            <a:ext cx="10256520" cy="508722"/>
          </a:xfrm>
          <a:noFill/>
        </p:spPr>
        <p:txBody>
          <a:bodyPr tIns="0" bIns="0" anchor="ctr"/>
          <a:lstStyle>
            <a:lvl1pPr marL="0" indent="0">
              <a:buNone/>
              <a:defRPr sz="3400" b="0">
                <a:solidFill>
                  <a:srgbClr val="FF0000"/>
                </a:solidFill>
              </a:defRPr>
            </a:lvl1pPr>
          </a:lstStyle>
          <a:p>
            <a:r>
              <a:rPr lang="en-US" kern="0" dirty="0"/>
              <a:t>List item header text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960119" y="3705946"/>
            <a:ext cx="10248939" cy="562137"/>
          </a:xfrm>
        </p:spPr>
        <p:txBody>
          <a:bodyPr lIns="0" tIns="0" rIns="0" bIns="9144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lang="en-US" b="0" dirty="0"/>
            </a:lvl1pPr>
            <a:lvl2pPr marL="171450" indent="-163513">
              <a:lnSpc>
                <a:spcPct val="150000"/>
              </a:lnSpc>
              <a:buFontTx/>
              <a:buBlip>
                <a:blip r:embed="rId2"/>
              </a:buBlip>
              <a:tabLst/>
              <a:defRPr sz="1800">
                <a:solidFill>
                  <a:srgbClr val="5D606C"/>
                </a:solidFill>
              </a:defRPr>
            </a:lvl2pPr>
            <a:lvl3pPr marL="461963" indent="-290513">
              <a:lnSpc>
                <a:spcPct val="150000"/>
              </a:lnSpc>
              <a:buFontTx/>
              <a:buBlip>
                <a:blip r:embed="rId3"/>
              </a:buBlip>
              <a:tabLst/>
              <a:defRPr sz="1800">
                <a:solidFill>
                  <a:srgbClr val="5D606C"/>
                </a:solidFill>
              </a:defRPr>
            </a:lvl3pPr>
            <a:lvl4pPr>
              <a:defRPr>
                <a:solidFill>
                  <a:srgbClr val="5D606C"/>
                </a:solidFill>
              </a:defRPr>
            </a:lvl4pPr>
            <a:lvl5pPr>
              <a:defRPr>
                <a:solidFill>
                  <a:srgbClr val="5D606C"/>
                </a:solidFill>
              </a:defRPr>
            </a:lvl5pPr>
          </a:lstStyle>
          <a:p>
            <a:pPr lvl="0"/>
            <a:r>
              <a:rPr lang="en-US" dirty="0"/>
              <a:t>List item subhead text style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do.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960120" y="4768475"/>
            <a:ext cx="10256520" cy="508722"/>
          </a:xfrm>
          <a:noFill/>
        </p:spPr>
        <p:txBody>
          <a:bodyPr tIns="0" bIns="0" anchor="ctr"/>
          <a:lstStyle>
            <a:lvl1pPr marL="0" indent="0">
              <a:buNone/>
              <a:defRPr sz="3400" b="0">
                <a:solidFill>
                  <a:srgbClr val="FF0000"/>
                </a:solidFill>
              </a:defRPr>
            </a:lvl1pPr>
          </a:lstStyle>
          <a:p>
            <a:r>
              <a:rPr lang="en-US" kern="0" dirty="0"/>
              <a:t>List item header text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960119" y="5330613"/>
            <a:ext cx="10248939" cy="562137"/>
          </a:xfrm>
        </p:spPr>
        <p:txBody>
          <a:bodyPr lIns="0" tIns="0" rIns="0" bIns="9144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lang="en-US" b="0" dirty="0"/>
            </a:lvl1pPr>
            <a:lvl2pPr marL="171450" indent="-163513">
              <a:lnSpc>
                <a:spcPct val="150000"/>
              </a:lnSpc>
              <a:buFontTx/>
              <a:buBlip>
                <a:blip r:embed="rId2"/>
              </a:buBlip>
              <a:tabLst/>
              <a:defRPr sz="1800">
                <a:solidFill>
                  <a:srgbClr val="5D606C"/>
                </a:solidFill>
              </a:defRPr>
            </a:lvl2pPr>
            <a:lvl3pPr marL="461963" indent="-290513">
              <a:lnSpc>
                <a:spcPct val="150000"/>
              </a:lnSpc>
              <a:buFontTx/>
              <a:buBlip>
                <a:blip r:embed="rId3"/>
              </a:buBlip>
              <a:tabLst/>
              <a:defRPr sz="1800">
                <a:solidFill>
                  <a:srgbClr val="5D606C"/>
                </a:solidFill>
              </a:defRPr>
            </a:lvl3pPr>
            <a:lvl4pPr>
              <a:defRPr>
                <a:solidFill>
                  <a:srgbClr val="5D606C"/>
                </a:solidFill>
              </a:defRPr>
            </a:lvl4pPr>
            <a:lvl5pPr>
              <a:defRPr>
                <a:solidFill>
                  <a:srgbClr val="5D606C"/>
                </a:solidFill>
              </a:defRPr>
            </a:lvl5pPr>
          </a:lstStyle>
          <a:p>
            <a:pPr lvl="0"/>
            <a:r>
              <a:rPr lang="en-US" dirty="0"/>
              <a:t>List item subhead text style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do.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22A52D08-28C6-7046-85C5-29DDBD4D27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7700" y="6356350"/>
            <a:ext cx="2743200" cy="365125"/>
          </a:xfrm>
        </p:spPr>
        <p:txBody>
          <a:bodyPr/>
          <a:lstStyle/>
          <a:p>
            <a:r>
              <a:rPr lang="en-US"/>
              <a:t>&gt;&gt; </a:t>
            </a:r>
            <a:fld id="{626C978B-826E-438C-909A-E9C381D3FF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83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-Away Slide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21B7EA41-46BF-B947-8230-37EB3728F5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221" y="212983"/>
            <a:ext cx="10589668" cy="492443"/>
          </a:xfrm>
        </p:spPr>
        <p:txBody>
          <a:bodyPr/>
          <a:lstStyle>
            <a:lvl1pPr>
              <a:defRPr sz="3200" baseline="0"/>
            </a:lvl1pPr>
          </a:lstStyle>
          <a:p>
            <a:r>
              <a:rPr lang="en-US" dirty="0"/>
              <a:t>Take-Away Slide With Bullets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D465602-9518-D549-819E-52FFB5D1AC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120" y="1538984"/>
            <a:ext cx="10232969" cy="508722"/>
          </a:xfrm>
          <a:solidFill>
            <a:schemeClr val="bg1"/>
          </a:solidFill>
        </p:spPr>
        <p:txBody>
          <a:bodyPr tIns="0" bIns="0" anchor="ctr"/>
          <a:lstStyle>
            <a:lvl1pPr marL="0" indent="0">
              <a:buNone/>
              <a:defRPr sz="3400" b="0">
                <a:solidFill>
                  <a:srgbClr val="FF0000"/>
                </a:solidFill>
              </a:defRPr>
            </a:lvl1pPr>
          </a:lstStyle>
          <a:p>
            <a:r>
              <a:rPr lang="en-US" kern="0" dirty="0"/>
              <a:t>List item header text style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15273868-A160-3B46-8F69-A41EDF54BDA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0120" y="3195489"/>
            <a:ext cx="10232969" cy="508722"/>
          </a:xfrm>
          <a:solidFill>
            <a:schemeClr val="bg1"/>
          </a:solidFill>
        </p:spPr>
        <p:txBody>
          <a:bodyPr tIns="0" bIns="0" anchor="ctr"/>
          <a:lstStyle>
            <a:lvl1pPr marL="0" indent="0">
              <a:buNone/>
              <a:defRPr sz="3400" b="0">
                <a:solidFill>
                  <a:srgbClr val="FF0000"/>
                </a:solidFill>
              </a:defRPr>
            </a:lvl1pPr>
          </a:lstStyle>
          <a:p>
            <a:r>
              <a:rPr lang="en-US" kern="0" dirty="0"/>
              <a:t>List item header text style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2C165392-FF16-194E-BB96-47B05786B74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0120" y="4851993"/>
            <a:ext cx="10232969" cy="508722"/>
          </a:xfrm>
          <a:solidFill>
            <a:schemeClr val="bg1"/>
          </a:solidFill>
        </p:spPr>
        <p:txBody>
          <a:bodyPr tIns="0" bIns="0" anchor="ctr"/>
          <a:lstStyle>
            <a:lvl1pPr marL="0" indent="0">
              <a:buNone/>
              <a:defRPr sz="3400" b="0">
                <a:solidFill>
                  <a:srgbClr val="FF0000"/>
                </a:solidFill>
              </a:defRPr>
            </a:lvl1pPr>
          </a:lstStyle>
          <a:p>
            <a:r>
              <a:rPr lang="en-US" kern="0" dirty="0"/>
              <a:t>List item header text style</a:t>
            </a:r>
          </a:p>
        </p:txBody>
      </p: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C1986B2-675B-824C-8649-7C9AC5CE34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7700" y="6356350"/>
            <a:ext cx="2743200" cy="365125"/>
          </a:xfrm>
        </p:spPr>
        <p:txBody>
          <a:bodyPr/>
          <a:lstStyle/>
          <a:p>
            <a:r>
              <a:rPr lang="en-US"/>
              <a:t>&gt;&gt; </a:t>
            </a:r>
            <a:fld id="{626C978B-826E-438C-909A-E9C381D3FF0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9" hasCustomPrompt="1"/>
          </p:nvPr>
        </p:nvSpPr>
        <p:spPr>
          <a:xfrm>
            <a:off x="966788" y="2074225"/>
            <a:ext cx="10226675" cy="709616"/>
          </a:xfrm>
        </p:spPr>
        <p:txBody>
          <a:bodyPr/>
          <a:lstStyle>
            <a:lvl1pPr>
              <a:spcBef>
                <a:spcPts val="600"/>
              </a:spcBef>
              <a:defRPr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List item subhead text style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</a:t>
            </a:r>
          </a:p>
          <a:p>
            <a:pPr lvl="0"/>
            <a:r>
              <a:rPr lang="en-US" dirty="0"/>
              <a:t>List item subhead text style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do.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30" hasCustomPrompt="1"/>
          </p:nvPr>
        </p:nvSpPr>
        <p:spPr>
          <a:xfrm>
            <a:off x="976948" y="3738837"/>
            <a:ext cx="10226675" cy="709616"/>
          </a:xfrm>
        </p:spPr>
        <p:txBody>
          <a:bodyPr/>
          <a:lstStyle>
            <a:lvl1pPr>
              <a:spcBef>
                <a:spcPts val="600"/>
              </a:spcBef>
              <a:defRPr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List item subhead text style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</a:t>
            </a:r>
          </a:p>
          <a:p>
            <a:pPr lvl="0"/>
            <a:r>
              <a:rPr lang="en-US" dirty="0"/>
              <a:t>List item subhead text style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do.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31" hasCustomPrompt="1"/>
          </p:nvPr>
        </p:nvSpPr>
        <p:spPr>
          <a:xfrm>
            <a:off x="976948" y="5381035"/>
            <a:ext cx="10226675" cy="709616"/>
          </a:xfrm>
        </p:spPr>
        <p:txBody>
          <a:bodyPr/>
          <a:lstStyle>
            <a:lvl1pPr>
              <a:spcBef>
                <a:spcPts val="600"/>
              </a:spcBef>
              <a:defRPr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List item subhead text style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</a:t>
            </a:r>
          </a:p>
          <a:p>
            <a:pPr lvl="0"/>
            <a:r>
              <a:rPr lang="en-US" dirty="0"/>
              <a:t>List item subhead text style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do.</a:t>
            </a:r>
          </a:p>
        </p:txBody>
      </p:sp>
    </p:spTree>
    <p:extLst>
      <p:ext uri="{BB962C8B-B14F-4D97-AF65-F5344CB8AC3E}">
        <p14:creationId xmlns:p14="http://schemas.microsoft.com/office/powerpoint/2010/main" val="511571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161C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0832950" y="6443472"/>
            <a:ext cx="1176170" cy="371856"/>
          </a:xfrm>
          <a:prstGeom prst="rect">
            <a:avLst/>
          </a:prstGeom>
          <a:solidFill>
            <a:srgbClr val="161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60FB99D6-8BE6-3843-87F0-1BF2F1338A6C}"/>
              </a:ext>
            </a:extLst>
          </p:cNvPr>
          <p:cNvSpPr/>
          <p:nvPr/>
        </p:nvSpPr>
        <p:spPr>
          <a:xfrm rot="16200000">
            <a:off x="7412966" y="2078966"/>
            <a:ext cx="4779034" cy="4779034"/>
          </a:xfrm>
          <a:prstGeom prst="rtTriangle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7E68A1B2-3ABC-9D4A-B378-06C02AF8EB0C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60184228-3525-514A-86C4-3C16B3BD697F}"/>
              </a:ext>
            </a:extLst>
          </p:cNvPr>
          <p:cNvSpPr/>
          <p:nvPr/>
        </p:nvSpPr>
        <p:spPr>
          <a:xfrm rot="16200000">
            <a:off x="7412966" y="2078966"/>
            <a:ext cx="4779034" cy="4779034"/>
          </a:xfrm>
          <a:prstGeom prst="rtTriangle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DB5B8B0E-1006-BC4A-9FBE-4C9A0F8CB908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CD6377F4-2164-4C47-B26D-2B2C92B343C5}"/>
              </a:ext>
            </a:extLst>
          </p:cNvPr>
          <p:cNvSpPr/>
          <p:nvPr/>
        </p:nvSpPr>
        <p:spPr>
          <a:xfrm rot="16200000">
            <a:off x="7412966" y="2078966"/>
            <a:ext cx="4779034" cy="4779034"/>
          </a:xfrm>
          <a:prstGeom prst="rtTriangle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0D1EABC-9772-9C41-B944-B07DB09ED607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CCEBED41-AE49-0A45-88A5-DA613F2CC363}"/>
              </a:ext>
            </a:extLst>
          </p:cNvPr>
          <p:cNvSpPr/>
          <p:nvPr/>
        </p:nvSpPr>
        <p:spPr>
          <a:xfrm rot="16200000">
            <a:off x="7412966" y="2078966"/>
            <a:ext cx="4779034" cy="4779034"/>
          </a:xfrm>
          <a:prstGeom prst="rtTriangle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1003DCE0-C55E-6448-AC1E-9D71F3EBB562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31979BB4-D02E-AE4E-A8A8-2A7A55AB79CA}"/>
              </a:ext>
            </a:extLst>
          </p:cNvPr>
          <p:cNvSpPr/>
          <p:nvPr/>
        </p:nvSpPr>
        <p:spPr>
          <a:xfrm rot="16200000">
            <a:off x="7412966" y="2078966"/>
            <a:ext cx="4779034" cy="4779034"/>
          </a:xfrm>
          <a:prstGeom prst="rtTriangle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A03168C6-AAF2-8A4D-AE31-BF4FFA4AA02E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0F9A8760-B4C4-654E-B224-4A478CF0477F}"/>
              </a:ext>
            </a:extLst>
          </p:cNvPr>
          <p:cNvSpPr/>
          <p:nvPr userDrawn="1"/>
        </p:nvSpPr>
        <p:spPr>
          <a:xfrm rot="16200000">
            <a:off x="7412966" y="2078966"/>
            <a:ext cx="4779034" cy="4779034"/>
          </a:xfrm>
          <a:prstGeom prst="rtTriangle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2227A6DD-EC13-EF49-9819-F92827EA4822}"/>
              </a:ext>
            </a:extLst>
          </p:cNvPr>
          <p:cNvSpPr/>
          <p:nvPr userDrawn="1"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rgbClr val="EB1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11.png"/>
          <p:cNvPicPr>
            <a:picLocks noChangeAspect="1"/>
          </p:cNvPicPr>
          <p:nvPr userDrawn="1"/>
        </p:nvPicPr>
        <p:blipFill rotWithShape="1"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13" b="2013"/>
          <a:stretch/>
        </p:blipFill>
        <p:spPr>
          <a:xfrm>
            <a:off x="9017000" y="0"/>
            <a:ext cx="3175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F656EFA-286F-5E4A-9F0B-E6DE9CBD22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70" y="6020569"/>
            <a:ext cx="1280160" cy="2597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88527C-82D0-9645-A44A-89CA1AE03B1F}"/>
              </a:ext>
            </a:extLst>
          </p:cNvPr>
          <p:cNvSpPr txBox="1"/>
          <p:nvPr userDrawn="1"/>
        </p:nvSpPr>
        <p:spPr>
          <a:xfrm>
            <a:off x="872570" y="2644170"/>
            <a:ext cx="53902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Adaptable.</a:t>
            </a:r>
            <a:br>
              <a:rPr lang="en-US" sz="4800" b="1" dirty="0"/>
            </a:br>
            <a:r>
              <a:rPr lang="en-US" sz="4800" b="1" dirty="0">
                <a:solidFill>
                  <a:srgbClr val="FF0000"/>
                </a:solidFill>
              </a:rPr>
              <a:t>Intelligent.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133245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Layout (Custom Graphic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1F99C1-A850-AA46-A3A6-13755C4E5C5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31"/>
            <a:ext cx="8384875" cy="689423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872570" y="2122996"/>
            <a:ext cx="6259750" cy="757130"/>
          </a:xfrm>
        </p:spPr>
        <p:txBody>
          <a:bodyPr anchor="t">
            <a:norm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baseline="0" dirty="0">
                <a:solidFill>
                  <a:schemeClr val="tx1"/>
                </a:solidFill>
                <a:latin typeface="Arial" charset="0"/>
                <a:ea typeface="+mj-ea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Name, Title, Date"/>
          <p:cNvSpPr>
            <a:spLocks noGrp="1"/>
          </p:cNvSpPr>
          <p:nvPr>
            <p:ph type="subTitle" idx="1" hasCustomPrompt="1"/>
          </p:nvPr>
        </p:nvSpPr>
        <p:spPr>
          <a:xfrm>
            <a:off x="872570" y="4513633"/>
            <a:ext cx="4877066" cy="1092607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lang="en-US" sz="2000" b="0" i="0" kern="120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</a:t>
            </a:r>
          </a:p>
          <a:p>
            <a:r>
              <a:rPr lang="en-US" dirty="0"/>
              <a:t>Title</a:t>
            </a:r>
          </a:p>
          <a:p>
            <a:r>
              <a:rPr lang="en-US" dirty="0"/>
              <a:t>Date</a:t>
            </a:r>
          </a:p>
        </p:txBody>
      </p:sp>
      <p:sp>
        <p:nvSpPr>
          <p:cNvPr id="14" name="object 6"/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79F46B48-C01A-1340-8C6B-DA07FABAAD3F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0" name="object 6">
            <a:extLst>
              <a:ext uri="{FF2B5EF4-FFF2-40B4-BE49-F238E27FC236}">
                <a16:creationId xmlns:a16="http://schemas.microsoft.com/office/drawing/2014/main" id="{529EC48C-88EC-4F48-B6BB-B7BB27D37DBD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4" name="object 6">
            <a:extLst>
              <a:ext uri="{FF2B5EF4-FFF2-40B4-BE49-F238E27FC236}">
                <a16:creationId xmlns:a16="http://schemas.microsoft.com/office/drawing/2014/main" id="{14E96798-EC8B-FA4C-AC7D-DE75AF3811AF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3" name="Rectangle 22"/>
          <p:cNvSpPr/>
          <p:nvPr userDrawn="1"/>
        </p:nvSpPr>
        <p:spPr>
          <a:xfrm>
            <a:off x="10832950" y="6443472"/>
            <a:ext cx="1176170" cy="371856"/>
          </a:xfrm>
          <a:prstGeom prst="rect">
            <a:avLst/>
          </a:prstGeom>
          <a:solidFill>
            <a:srgbClr val="161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ww.png">
            <a:extLst>
              <a:ext uri="{FF2B5EF4-FFF2-40B4-BE49-F238E27FC236}">
                <a16:creationId xmlns:a16="http://schemas.microsoft.com/office/drawing/2014/main" id="{6CB568A7-486F-7E43-8841-829B657830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5"/>
          <a:stretch/>
        </p:blipFill>
        <p:spPr>
          <a:xfrm>
            <a:off x="8912570" y="-1"/>
            <a:ext cx="3279430" cy="6858001"/>
          </a:xfrm>
          <a:prstGeom prst="rect">
            <a:avLst/>
          </a:prstGeom>
        </p:spPr>
      </p:pic>
      <p:sp>
        <p:nvSpPr>
          <p:cNvPr id="26" name="object 6">
            <a:extLst>
              <a:ext uri="{FF2B5EF4-FFF2-40B4-BE49-F238E27FC236}">
                <a16:creationId xmlns:a16="http://schemas.microsoft.com/office/drawing/2014/main" id="{55A0589D-3199-824F-BB2E-0165FD1B46B8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30" name="object 6">
            <a:extLst>
              <a:ext uri="{FF2B5EF4-FFF2-40B4-BE49-F238E27FC236}">
                <a16:creationId xmlns:a16="http://schemas.microsoft.com/office/drawing/2014/main" id="{4AB8CBEA-6665-9A4C-BAFF-830C38095BF8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BC7CEB1-422C-D04C-9AF5-6F9B7A7142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70" y="6020569"/>
            <a:ext cx="1280160" cy="259781"/>
          </a:xfrm>
          <a:prstGeom prst="rect">
            <a:avLst/>
          </a:prstGeom>
        </p:spPr>
      </p:pic>
      <p:sp>
        <p:nvSpPr>
          <p:cNvPr id="15" name="object 6">
            <a:extLst>
              <a:ext uri="{FF2B5EF4-FFF2-40B4-BE49-F238E27FC236}">
                <a16:creationId xmlns:a16="http://schemas.microsoft.com/office/drawing/2014/main" id="{C6EFF017-BB71-2946-8429-D5C445CE839E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D59F683-89D6-C24E-B6D3-272BC62A26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70" y="6020569"/>
            <a:ext cx="1280160" cy="259781"/>
          </a:xfrm>
          <a:prstGeom prst="rect">
            <a:avLst/>
          </a:prstGeom>
        </p:spPr>
      </p:pic>
      <p:sp>
        <p:nvSpPr>
          <p:cNvPr id="18" name="object 6">
            <a:extLst>
              <a:ext uri="{FF2B5EF4-FFF2-40B4-BE49-F238E27FC236}">
                <a16:creationId xmlns:a16="http://schemas.microsoft.com/office/drawing/2014/main" id="{BCF7B235-4328-1747-AC5E-57DC6D753214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A880B90-D46C-0D44-8AFE-4A062DD38A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70" y="6020569"/>
            <a:ext cx="1280160" cy="259781"/>
          </a:xfrm>
          <a:prstGeom prst="rect">
            <a:avLst/>
          </a:prstGeom>
        </p:spPr>
      </p:pic>
      <p:sp>
        <p:nvSpPr>
          <p:cNvPr id="21" name="object 6">
            <a:extLst>
              <a:ext uri="{FF2B5EF4-FFF2-40B4-BE49-F238E27FC236}">
                <a16:creationId xmlns:a16="http://schemas.microsoft.com/office/drawing/2014/main" id="{EC8AB604-7AB0-AA4A-8D3F-975F013C2F51}"/>
              </a:ext>
            </a:extLst>
          </p:cNvPr>
          <p:cNvSpPr/>
          <p:nvPr userDrawn="1"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D0C4FA3-D3E2-BF43-880D-3DA206335E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70" y="6020569"/>
            <a:ext cx="1280160" cy="25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0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6"/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11" name="Picture 10" descr="ww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5"/>
          <a:stretch/>
        </p:blipFill>
        <p:spPr>
          <a:xfrm>
            <a:off x="8912570" y="0"/>
            <a:ext cx="3279430" cy="685800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89E807F-F94B-F442-B5BC-972820E2E7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792" y="210312"/>
            <a:ext cx="10541508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Agenda Slide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A49FD6F-DB7C-B74F-8B28-DE0F77ACFB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7700" y="1463040"/>
            <a:ext cx="10515600" cy="475940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 b="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tabLst>
                <a:tab pos="2627313" algn="l"/>
              </a:tabLst>
              <a:defRPr sz="1400"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Agenda Item 1</a:t>
            </a:r>
          </a:p>
          <a:p>
            <a:pPr lvl="0"/>
            <a:r>
              <a:rPr lang="en-US" dirty="0"/>
              <a:t>Agenda Item 2</a:t>
            </a:r>
          </a:p>
          <a:p>
            <a:pPr lvl="0"/>
            <a:r>
              <a:rPr lang="en-US" dirty="0"/>
              <a:t>Agenda Item 3</a:t>
            </a:r>
          </a:p>
          <a:p>
            <a:pPr lvl="0"/>
            <a:r>
              <a:rPr lang="en-US" dirty="0"/>
              <a:t>Agenda Item 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FEC80D-D41B-2941-AA64-3734E35A7D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7700" y="6356350"/>
            <a:ext cx="2743200" cy="365125"/>
          </a:xfrm>
        </p:spPr>
        <p:txBody>
          <a:bodyPr/>
          <a:lstStyle/>
          <a:p>
            <a:r>
              <a:rPr lang="en-US"/>
              <a:t>&gt;&gt; </a:t>
            </a:r>
            <a:fld id="{626C978B-826E-438C-909A-E9C381D3FF0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4ED245F3-5FE2-8B4D-AEBC-08059B7700D5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EEB66CA7-5B90-DE44-B07F-CDF1B056C556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id="{9C841668-2641-8344-93D0-BFAF1E0B06C9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id="{F5A8D482-5528-2243-9F47-5B9C75E8D18E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31" name="object 6">
            <a:extLst>
              <a:ext uri="{FF2B5EF4-FFF2-40B4-BE49-F238E27FC236}">
                <a16:creationId xmlns:a16="http://schemas.microsoft.com/office/drawing/2014/main" id="{01786C18-A62A-8D40-BE6D-E91ED01BEB52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D2F0128-2932-DB49-BB4F-4E6C92A36F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131" y="6515519"/>
            <a:ext cx="950976" cy="192980"/>
          </a:xfrm>
          <a:prstGeom prst="rect">
            <a:avLst/>
          </a:prstGeom>
        </p:spPr>
      </p:pic>
      <p:sp>
        <p:nvSpPr>
          <p:cNvPr id="15" name="object 6">
            <a:extLst>
              <a:ext uri="{FF2B5EF4-FFF2-40B4-BE49-F238E27FC236}">
                <a16:creationId xmlns:a16="http://schemas.microsoft.com/office/drawing/2014/main" id="{C4518266-97F4-5E48-8B44-08654EC29691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BDBBB27-6F71-7C43-BFA5-6B2E8E1AC9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131" y="6515519"/>
            <a:ext cx="950976" cy="192980"/>
          </a:xfrm>
          <a:prstGeom prst="rect">
            <a:avLst/>
          </a:prstGeom>
        </p:spPr>
      </p:pic>
      <p:sp>
        <p:nvSpPr>
          <p:cNvPr id="18" name="object 6">
            <a:extLst>
              <a:ext uri="{FF2B5EF4-FFF2-40B4-BE49-F238E27FC236}">
                <a16:creationId xmlns:a16="http://schemas.microsoft.com/office/drawing/2014/main" id="{33854958-1BAD-BE47-ACAC-E9903DAE90C1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8B423B7-B99A-5744-8625-DC90586726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131" y="6515519"/>
            <a:ext cx="950976" cy="192980"/>
          </a:xfrm>
          <a:prstGeom prst="rect">
            <a:avLst/>
          </a:prstGeom>
        </p:spPr>
      </p:pic>
      <p:sp>
        <p:nvSpPr>
          <p:cNvPr id="22" name="object 6">
            <a:extLst>
              <a:ext uri="{FF2B5EF4-FFF2-40B4-BE49-F238E27FC236}">
                <a16:creationId xmlns:a16="http://schemas.microsoft.com/office/drawing/2014/main" id="{838CE688-24EB-EF4C-8127-F226875D5747}"/>
              </a:ext>
            </a:extLst>
          </p:cNvPr>
          <p:cNvSpPr/>
          <p:nvPr userDrawn="1"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76E6D9E-81DB-064A-A067-E1DB17AB7C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131" y="6515519"/>
            <a:ext cx="950976" cy="19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06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463040"/>
            <a:ext cx="10515600" cy="47594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tabLst>
                <a:tab pos="2627313" algn="l"/>
              </a:tabLst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&gt;&gt; </a:t>
            </a:r>
            <a:fld id="{626C978B-826E-438C-909A-E9C381D3FF0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0" y="0"/>
            <a:ext cx="317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7488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463040"/>
            <a:ext cx="10515600" cy="47594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tabLst>
                <a:tab pos="2627313" algn="l"/>
              </a:tabLst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&gt;&gt; </a:t>
            </a:r>
            <a:fld id="{626C978B-826E-438C-909A-E9C381D3FF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10584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72570" y="2971079"/>
            <a:ext cx="6727039" cy="761747"/>
          </a:xfrm>
        </p:spPr>
        <p:txBody>
          <a:bodyPr lIns="0" tIns="0" rIns="0" bIns="0" anchor="t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1" i="0" kern="1200" baseline="0" dirty="0">
                <a:solidFill>
                  <a:schemeClr val="tx1"/>
                </a:solidFill>
                <a:latin typeface="Arial" charset="0"/>
                <a:ea typeface="+mj-ea"/>
                <a:cs typeface="Arial" charset="0"/>
              </a:defRPr>
            </a:lvl1pPr>
          </a:lstStyle>
          <a:p>
            <a:r>
              <a:rPr lang="en-US" dirty="0"/>
              <a:t>Insert Section Title Here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10832950" y="6443472"/>
            <a:ext cx="1176170" cy="371856"/>
          </a:xfrm>
          <a:prstGeom prst="rect">
            <a:avLst/>
          </a:prstGeom>
          <a:solidFill>
            <a:srgbClr val="161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60FB99D6-8BE6-3843-87F0-1BF2F1338A6C}"/>
              </a:ext>
            </a:extLst>
          </p:cNvPr>
          <p:cNvSpPr/>
          <p:nvPr/>
        </p:nvSpPr>
        <p:spPr>
          <a:xfrm rot="16200000">
            <a:off x="7412966" y="2078966"/>
            <a:ext cx="4779034" cy="4779034"/>
          </a:xfrm>
          <a:prstGeom prst="rtTriangle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7E68A1B2-3ABC-9D4A-B378-06C02AF8EB0C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60184228-3525-514A-86C4-3C16B3BD697F}"/>
              </a:ext>
            </a:extLst>
          </p:cNvPr>
          <p:cNvSpPr/>
          <p:nvPr/>
        </p:nvSpPr>
        <p:spPr>
          <a:xfrm rot="16200000">
            <a:off x="7412966" y="2078966"/>
            <a:ext cx="4779034" cy="4779034"/>
          </a:xfrm>
          <a:prstGeom prst="rtTriangle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DB5B8B0E-1006-BC4A-9FBE-4C9A0F8CB908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CD6377F4-2164-4C47-B26D-2B2C92B343C5}"/>
              </a:ext>
            </a:extLst>
          </p:cNvPr>
          <p:cNvSpPr/>
          <p:nvPr/>
        </p:nvSpPr>
        <p:spPr>
          <a:xfrm rot="16200000">
            <a:off x="7412966" y="2078966"/>
            <a:ext cx="4779034" cy="4779034"/>
          </a:xfrm>
          <a:prstGeom prst="rtTriangle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0D1EABC-9772-9C41-B944-B07DB09ED607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CCEBED41-AE49-0A45-88A5-DA613F2CC363}"/>
              </a:ext>
            </a:extLst>
          </p:cNvPr>
          <p:cNvSpPr/>
          <p:nvPr/>
        </p:nvSpPr>
        <p:spPr>
          <a:xfrm rot="16200000">
            <a:off x="7412966" y="2078966"/>
            <a:ext cx="4779034" cy="4779034"/>
          </a:xfrm>
          <a:prstGeom prst="rtTriangle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1003DCE0-C55E-6448-AC1E-9D71F3EBB562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31979BB4-D02E-AE4E-A8A8-2A7A55AB79CA}"/>
              </a:ext>
            </a:extLst>
          </p:cNvPr>
          <p:cNvSpPr/>
          <p:nvPr/>
        </p:nvSpPr>
        <p:spPr>
          <a:xfrm rot="16200000">
            <a:off x="7412966" y="2078966"/>
            <a:ext cx="4779034" cy="4779034"/>
          </a:xfrm>
          <a:prstGeom prst="rtTriangle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A03168C6-AAF2-8A4D-AE31-BF4FFA4AA02E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0F9A8760-B4C4-654E-B224-4A478CF0477F}"/>
              </a:ext>
            </a:extLst>
          </p:cNvPr>
          <p:cNvSpPr/>
          <p:nvPr userDrawn="1"/>
        </p:nvSpPr>
        <p:spPr>
          <a:xfrm rot="16200000">
            <a:off x="7412966" y="2078966"/>
            <a:ext cx="4779034" cy="4779034"/>
          </a:xfrm>
          <a:prstGeom prst="rtTriangle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2227A6DD-EC13-EF49-9819-F92827EA4822}"/>
              </a:ext>
            </a:extLst>
          </p:cNvPr>
          <p:cNvSpPr/>
          <p:nvPr userDrawn="1"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11.png"/>
          <p:cNvPicPr>
            <a:picLocks noChangeAspect="1"/>
          </p:cNvPicPr>
          <p:nvPr userDrawn="1"/>
        </p:nvPicPr>
        <p:blipFill rotWithShape="1"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13" b="2013"/>
          <a:stretch/>
        </p:blipFill>
        <p:spPr>
          <a:xfrm>
            <a:off x="9017000" y="0"/>
            <a:ext cx="3175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F656EFA-286F-5E4A-9F0B-E6DE9CBD22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70" y="6020569"/>
            <a:ext cx="1280160" cy="25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4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(with Pictur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960121" y="2971079"/>
            <a:ext cx="5440678" cy="2686771"/>
          </a:xfrm>
        </p:spPr>
        <p:txBody>
          <a:bodyPr lIns="0" tIns="0" rIns="0" bIns="0" anchor="t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1" i="0" kern="1200" baseline="0" dirty="0">
                <a:solidFill>
                  <a:schemeClr val="tx1"/>
                </a:solidFill>
                <a:latin typeface="Arial" charset="0"/>
                <a:ea typeface="+mj-ea"/>
                <a:cs typeface="Arial" charset="0"/>
              </a:defRPr>
            </a:lvl1pPr>
          </a:lstStyle>
          <a:p>
            <a:r>
              <a:rPr lang="en-US" dirty="0"/>
              <a:t>Insert Section Title Here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0832950" y="6443472"/>
            <a:ext cx="1176170" cy="371856"/>
          </a:xfrm>
          <a:prstGeom prst="rect">
            <a:avLst/>
          </a:prstGeom>
          <a:solidFill>
            <a:srgbClr val="161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30B7BA82-6A86-384D-B04E-8D5191D59474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71A1DA86-877F-0F49-BEED-32E9369C39C3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E398C142-ECE9-DD49-BB91-2DA6D9B51231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228A73BA-1743-4F4E-913D-21292EC9018A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48DF7FB5-0303-8F4D-A597-E38379253F50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8BDABBB2-33CA-9440-B11D-5EAC9D5D4358}"/>
              </a:ext>
            </a:extLst>
          </p:cNvPr>
          <p:cNvSpPr/>
          <p:nvPr userDrawn="1"/>
        </p:nvSpPr>
        <p:spPr>
          <a:xfrm rot="16200000">
            <a:off x="7412966" y="2078966"/>
            <a:ext cx="4779034" cy="4779034"/>
          </a:xfrm>
          <a:prstGeom prst="rtTriangle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5CE9204F-1C73-5D4A-8857-934625F01F43}"/>
              </a:ext>
            </a:extLst>
          </p:cNvPr>
          <p:cNvSpPr/>
          <p:nvPr userDrawn="1"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26"/>
          <p:cNvSpPr>
            <a:spLocks noGrp="1"/>
          </p:cNvSpPr>
          <p:nvPr>
            <p:ph type="pic" sz="quarter" idx="11"/>
          </p:nvPr>
        </p:nvSpPr>
        <p:spPr>
          <a:xfrm>
            <a:off x="6820345" y="1200150"/>
            <a:ext cx="4457700" cy="4457700"/>
          </a:xfrm>
          <a:solidFill>
            <a:schemeClr val="accent3"/>
          </a:solidFill>
        </p:spPr>
        <p:txBody>
          <a:bodyPr tIns="1371600" bIns="0" anchor="ctr" anchorCtr="0">
            <a:noAutofit/>
          </a:bodyPr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360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792" y="1463040"/>
            <a:ext cx="5181600" cy="483584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5792" y="1463040"/>
            <a:ext cx="5181600" cy="483584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&gt;&gt; </a:t>
            </a:r>
            <a:fld id="{626C978B-826E-438C-909A-E9C381D3FF0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1.png">
            <a:extLst>
              <a:ext uri="{FF2B5EF4-FFF2-40B4-BE49-F238E27FC236}">
                <a16:creationId xmlns:a16="http://schemas.microsoft.com/office/drawing/2014/main" id="{175C80C8-C178-9C4A-9F97-6978E22E31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0" y="0"/>
            <a:ext cx="317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7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792" y="1463040"/>
            <a:ext cx="5181600" cy="483584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5792" y="1463040"/>
            <a:ext cx="5181600" cy="483584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&gt;&gt; </a:t>
            </a:r>
            <a:fld id="{626C978B-826E-438C-909A-E9C381D3FF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354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1792" y="210312"/>
            <a:ext cx="10541508" cy="5029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700" y="1344168"/>
            <a:ext cx="10515600" cy="47563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object 6"/>
          <p:cNvSpPr/>
          <p:nvPr userDrawn="1"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47700" y="6356350"/>
            <a:ext cx="903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&gt;&gt; </a:t>
            </a:r>
            <a:fld id="{626C978B-826E-438C-909A-E9C381D3FF0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4F068DF-C691-E142-9A8F-9F62E4FF6DF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131" y="6517141"/>
            <a:ext cx="950976" cy="192980"/>
          </a:xfrm>
          <a:prstGeom prst="rect">
            <a:avLst/>
          </a:prstGeom>
        </p:spPr>
      </p:pic>
      <p:sp>
        <p:nvSpPr>
          <p:cNvPr id="4" name="fc" descr="© Copyright 2019 Xilinx">
            <a:extLst>
              <a:ext uri="{FF2B5EF4-FFF2-40B4-BE49-F238E27FC236}">
                <a16:creationId xmlns:a16="http://schemas.microsoft.com/office/drawing/2014/main" id="{2506B8BB-C943-4372-B832-47670308F7CE}"/>
              </a:ext>
            </a:extLst>
          </p:cNvPr>
          <p:cNvSpPr txBox="1"/>
          <p:nvPr userDrawn="1"/>
        </p:nvSpPr>
        <p:spPr>
          <a:xfrm>
            <a:off x="0" y="6515100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0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© Copyright 2019 Xilinx</a:t>
            </a:r>
          </a:p>
        </p:txBody>
      </p:sp>
    </p:spTree>
    <p:extLst>
      <p:ext uri="{BB962C8B-B14F-4D97-AF65-F5344CB8AC3E}">
        <p14:creationId xmlns:p14="http://schemas.microsoft.com/office/powerpoint/2010/main" val="386889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6" r:id="rId15"/>
    <p:sldLayoutId id="2147483947" r:id="rId16"/>
    <p:sldLayoutId id="2147483948" r:id="rId17"/>
    <p:sldLayoutId id="2147483949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b="1" i="0" kern="1200" dirty="0" smtClean="0">
          <a:solidFill>
            <a:srgbClr val="EC1C24"/>
          </a:solidFill>
          <a:latin typeface="Arial" charset="0"/>
          <a:ea typeface="+mj-ea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buClr>
          <a:srgbClr val="FF0000"/>
        </a:buClr>
        <a:buFont typeface="Calibri" panose="020F0502020204030204" pitchFamily="34" charset="0"/>
        <a:buChar char="˃"/>
        <a:defRPr sz="2000" b="1" kern="1200">
          <a:solidFill>
            <a:schemeClr val="tx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‒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72570" y="4513633"/>
            <a:ext cx="7417990" cy="1092607"/>
          </a:xfrm>
        </p:spPr>
        <p:txBody>
          <a:bodyPr/>
          <a:lstStyle/>
          <a:p>
            <a:r>
              <a:rPr lang="en-US" dirty="0"/>
              <a:t>Brian Gaide</a:t>
            </a:r>
          </a:p>
          <a:p>
            <a:r>
              <a:rPr lang="en-US" dirty="0"/>
              <a:t>Dinesh Gaitonde, Chirag Ravishankar, Trevor Bauer</a:t>
            </a:r>
          </a:p>
          <a:p>
            <a:r>
              <a:rPr lang="en-US" dirty="0"/>
              <a:t>2/25/19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72570" y="2122996"/>
            <a:ext cx="7417990" cy="1938992"/>
          </a:xfrm>
        </p:spPr>
        <p:txBody>
          <a:bodyPr/>
          <a:lstStyle/>
          <a:p>
            <a:r>
              <a:rPr lang="en-US" dirty="0"/>
              <a:t>Xilinx Adaptive Compute Acceleration Platform: </a:t>
            </a:r>
            <a:br>
              <a:rPr lang="en-US" dirty="0"/>
            </a:br>
            <a:r>
              <a:rPr lang="en-US" dirty="0" err="1"/>
              <a:t>Versal</a:t>
            </a:r>
            <a:r>
              <a:rPr lang="en-US" dirty="0"/>
              <a:t> Architecture</a:t>
            </a:r>
          </a:p>
        </p:txBody>
      </p:sp>
    </p:spTree>
    <p:extLst>
      <p:ext uri="{BB962C8B-B14F-4D97-AF65-F5344CB8AC3E}">
        <p14:creationId xmlns:p14="http://schemas.microsoft.com/office/powerpoint/2010/main" val="631370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Clocking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47700" y="1380419"/>
            <a:ext cx="5419441" cy="4842025"/>
          </a:xfrm>
        </p:spPr>
        <p:txBody>
          <a:bodyPr/>
          <a:lstStyle/>
          <a:p>
            <a:r>
              <a:rPr lang="en-US" dirty="0"/>
              <a:t>Challenge – reduce clocking overhead without sacrificing capacity or flexibility</a:t>
            </a:r>
          </a:p>
          <a:p>
            <a:endParaRPr lang="en-US" dirty="0"/>
          </a:p>
          <a:p>
            <a:r>
              <a:rPr lang="en-US" dirty="0"/>
              <a:t>3 pronged approach to reducing clocking overhead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1)</a:t>
            </a:r>
            <a:r>
              <a:rPr lang="en-US" dirty="0"/>
              <a:t> Isolated global clocking supply – jitter reduction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2) Active clock </a:t>
            </a:r>
            <a:r>
              <a:rPr lang="en-US" dirty="0" err="1"/>
              <a:t>deskew</a:t>
            </a:r>
            <a:r>
              <a:rPr lang="en-US" dirty="0"/>
              <a:t> – intra clock domain skew reduction</a:t>
            </a:r>
          </a:p>
          <a:p>
            <a:pPr lvl="2"/>
            <a:r>
              <a:rPr lang="en-US" dirty="0"/>
              <a:t>Also between dice in SSIT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chemeClr val="tx1"/>
                </a:solidFill>
              </a:rPr>
              <a:t>3) </a:t>
            </a:r>
            <a:r>
              <a:rPr lang="en-US" dirty="0"/>
              <a:t>Local clock dividers – inter clock domain skew reduction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&gt;&gt; </a:t>
            </a:r>
            <a:fld id="{626C978B-826E-438C-909A-E9C381D3FF0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8A6FFB-25F1-4FCA-BCDC-EDABCE6CD0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362" y="3565663"/>
            <a:ext cx="1840299" cy="3168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4C86E65-105A-4B97-8207-E3BDC87B4D03}"/>
              </a:ext>
            </a:extLst>
          </p:cNvPr>
          <p:cNvGrpSpPr/>
          <p:nvPr/>
        </p:nvGrpSpPr>
        <p:grpSpPr>
          <a:xfrm rot="5400000">
            <a:off x="11085443" y="1936753"/>
            <a:ext cx="342333" cy="445924"/>
            <a:chOff x="8613694" y="888936"/>
            <a:chExt cx="530306" cy="730377"/>
          </a:xfrm>
        </p:grpSpPr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F9ACBD21-2EF7-434E-B20B-02350AA4B7DA}"/>
                </a:ext>
              </a:extLst>
            </p:cNvPr>
            <p:cNvSpPr/>
            <p:nvPr/>
          </p:nvSpPr>
          <p:spPr bwMode="auto">
            <a:xfrm rot="5400000">
              <a:off x="8938131" y="1262807"/>
              <a:ext cx="208805" cy="202932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id="{EE584E58-8062-477B-ADFE-AB9C084975E8}"/>
                </a:ext>
              </a:extLst>
            </p:cNvPr>
            <p:cNvSpPr/>
            <p:nvPr/>
          </p:nvSpPr>
          <p:spPr bwMode="auto">
            <a:xfrm rot="5400000">
              <a:off x="8435515" y="1297202"/>
              <a:ext cx="510081" cy="134142"/>
            </a:xfrm>
            <a:prstGeom prst="trapezoid">
              <a:avLst/>
            </a:prstGeom>
            <a:solidFill>
              <a:srgbClr val="0070C0"/>
            </a:solidFill>
            <a:ln w="31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5E6518A-36AE-49DE-9899-BC3AADFE2E03}"/>
                </a:ext>
              </a:extLst>
            </p:cNvPr>
            <p:cNvCxnSpPr>
              <a:cxnSpLocks/>
              <a:stCxn id="11" idx="0"/>
              <a:endCxn id="10" idx="3"/>
            </p:cNvCxnSpPr>
            <p:nvPr/>
          </p:nvCxnSpPr>
          <p:spPr bwMode="auto">
            <a:xfrm>
              <a:off x="8757627" y="1364273"/>
              <a:ext cx="183441" cy="1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ACAE592-4532-4109-8D45-53177F1F0842}"/>
                </a:ext>
              </a:extLst>
            </p:cNvPr>
            <p:cNvCxnSpPr>
              <a:cxnSpLocks/>
              <a:endCxn id="11" idx="1"/>
            </p:cNvCxnSpPr>
            <p:nvPr/>
          </p:nvCxnSpPr>
          <p:spPr bwMode="auto">
            <a:xfrm>
              <a:off x="8690555" y="1005066"/>
              <a:ext cx="1" cy="120935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F6FF9D8-8F21-4DEE-B13E-C0D2517FA124}"/>
                </a:ext>
              </a:extLst>
            </p:cNvPr>
            <p:cNvSpPr/>
            <p:nvPr/>
          </p:nvSpPr>
          <p:spPr bwMode="auto">
            <a:xfrm>
              <a:off x="8613694" y="888936"/>
              <a:ext cx="151791" cy="105825"/>
            </a:xfrm>
            <a:prstGeom prst="rect">
              <a:avLst/>
            </a:prstGeom>
            <a:solidFill>
              <a:srgbClr val="0070C0"/>
            </a:solidFill>
            <a:ln w="31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21AC2F6-15A9-45ED-9D8C-E68FF4994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2727" y="623639"/>
            <a:ext cx="921089" cy="77227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en-US" sz="9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9A4F39-563F-4DB4-9589-A283F96DC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5094" y="623639"/>
            <a:ext cx="921089" cy="77227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en-US" sz="9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12CCDB-D648-4943-9E7D-8506AB209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1653" y="1387442"/>
            <a:ext cx="921089" cy="77227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en-US" sz="9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E861C4-AE1C-44FA-B7AB-418838A08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4020" y="1387442"/>
            <a:ext cx="921089" cy="77227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en-US" sz="9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24C81C-A2BA-44B5-A54E-94175C05E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0359" y="623639"/>
            <a:ext cx="921089" cy="77227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en-US" sz="9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BF7EAF-D340-4FFB-B5C8-A1F48B4D7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285" y="1387442"/>
            <a:ext cx="921089" cy="77227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en-US" sz="9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A642D2-E09C-4ADA-9CD3-E3CC11DB3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0360" y="2160434"/>
            <a:ext cx="921089" cy="77227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en-US" sz="9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291500-A381-4AA0-A366-C5FC78A23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2728" y="2160434"/>
            <a:ext cx="921089" cy="77227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en-US" sz="9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1F6EEB-2901-4F4C-899A-52C07CA28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5096" y="2160434"/>
            <a:ext cx="921089" cy="77227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en-US" sz="90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AB46027-D7EA-48AA-8833-5C95333FEA3C}"/>
              </a:ext>
            </a:extLst>
          </p:cNvPr>
          <p:cNvCxnSpPr>
            <a:cxnSpLocks/>
          </p:cNvCxnSpPr>
          <p:nvPr/>
        </p:nvCxnSpPr>
        <p:spPr bwMode="auto">
          <a:xfrm>
            <a:off x="7270893" y="1955084"/>
            <a:ext cx="1498887" cy="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EDC3040-F108-4025-8EB9-35C46E733916}"/>
              </a:ext>
            </a:extLst>
          </p:cNvPr>
          <p:cNvCxnSpPr>
            <a:cxnSpLocks/>
          </p:cNvCxnSpPr>
          <p:nvPr/>
        </p:nvCxnSpPr>
        <p:spPr bwMode="auto">
          <a:xfrm rot="10800000" flipH="1">
            <a:off x="7446979" y="2546330"/>
            <a:ext cx="2765825" cy="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5013299-CD37-46B2-BEA3-F851A68AD157}"/>
              </a:ext>
            </a:extLst>
          </p:cNvPr>
          <p:cNvCxnSpPr>
            <a:cxnSpLocks/>
          </p:cNvCxnSpPr>
          <p:nvPr/>
        </p:nvCxnSpPr>
        <p:spPr bwMode="auto">
          <a:xfrm>
            <a:off x="8769779" y="1001783"/>
            <a:ext cx="0" cy="1544547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51790B2-E7B4-41BF-BDB7-A5CFFA5F5150}"/>
              </a:ext>
            </a:extLst>
          </p:cNvPr>
          <p:cNvCxnSpPr>
            <a:cxnSpLocks/>
          </p:cNvCxnSpPr>
          <p:nvPr/>
        </p:nvCxnSpPr>
        <p:spPr bwMode="auto">
          <a:xfrm rot="10800000" flipH="1">
            <a:off x="7427892" y="1735727"/>
            <a:ext cx="2765825" cy="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062BE23-9AD3-48D5-AE75-C9AB59C06E03}"/>
              </a:ext>
            </a:extLst>
          </p:cNvPr>
          <p:cNvCxnSpPr>
            <a:cxnSpLocks/>
          </p:cNvCxnSpPr>
          <p:nvPr/>
        </p:nvCxnSpPr>
        <p:spPr bwMode="auto">
          <a:xfrm rot="10800000" flipH="1">
            <a:off x="7427892" y="1002456"/>
            <a:ext cx="2765825" cy="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34F375B2-BDFF-4CCD-AE9C-B432ECBD6413}"/>
              </a:ext>
            </a:extLst>
          </p:cNvPr>
          <p:cNvSpPr/>
          <p:nvPr/>
        </p:nvSpPr>
        <p:spPr bwMode="auto">
          <a:xfrm>
            <a:off x="6992960" y="1795932"/>
            <a:ext cx="279382" cy="276999"/>
          </a:xfrm>
          <a:prstGeom prst="rect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719A09C-4A5B-4A37-A8F2-8ECDD4DF9076}"/>
              </a:ext>
            </a:extLst>
          </p:cNvPr>
          <p:cNvSpPr txBox="1"/>
          <p:nvPr/>
        </p:nvSpPr>
        <p:spPr bwMode="auto">
          <a:xfrm>
            <a:off x="7003512" y="1783194"/>
            <a:ext cx="25103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7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PLL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6C1E691-4ACC-4C8C-9EF2-7F64393349A3}"/>
              </a:ext>
            </a:extLst>
          </p:cNvPr>
          <p:cNvCxnSpPr/>
          <p:nvPr/>
        </p:nvCxnSpPr>
        <p:spPr bwMode="auto">
          <a:xfrm>
            <a:off x="9909590" y="2269329"/>
            <a:ext cx="0" cy="58561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F293EA1-6EB4-4631-A6E8-944D288375F7}"/>
              </a:ext>
            </a:extLst>
          </p:cNvPr>
          <p:cNvCxnSpPr/>
          <p:nvPr/>
        </p:nvCxnSpPr>
        <p:spPr bwMode="auto">
          <a:xfrm>
            <a:off x="9785697" y="2269327"/>
            <a:ext cx="0" cy="58561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2E54023-C79C-4FF7-8CC3-A27497E85400}"/>
              </a:ext>
            </a:extLst>
          </p:cNvPr>
          <p:cNvCxnSpPr/>
          <p:nvPr/>
        </p:nvCxnSpPr>
        <p:spPr bwMode="auto">
          <a:xfrm>
            <a:off x="9631871" y="2269327"/>
            <a:ext cx="0" cy="58561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2775285-A91F-44E8-9CB2-6061B698A56B}"/>
              </a:ext>
            </a:extLst>
          </p:cNvPr>
          <p:cNvCxnSpPr/>
          <p:nvPr/>
        </p:nvCxnSpPr>
        <p:spPr bwMode="auto">
          <a:xfrm>
            <a:off x="9473054" y="2269327"/>
            <a:ext cx="0" cy="58561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D0B8C19-57B3-4F9F-9C00-5C2DE57D37C1}"/>
              </a:ext>
            </a:extLst>
          </p:cNvPr>
          <p:cNvCxnSpPr/>
          <p:nvPr/>
        </p:nvCxnSpPr>
        <p:spPr bwMode="auto">
          <a:xfrm>
            <a:off x="9917904" y="1490390"/>
            <a:ext cx="0" cy="58561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C286B52-203C-46B7-896B-1FF0B48520C6}"/>
              </a:ext>
            </a:extLst>
          </p:cNvPr>
          <p:cNvCxnSpPr/>
          <p:nvPr/>
        </p:nvCxnSpPr>
        <p:spPr bwMode="auto">
          <a:xfrm>
            <a:off x="9794012" y="1490388"/>
            <a:ext cx="0" cy="58561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7013313-D8B2-46E4-AAE7-9321F2BEB485}"/>
              </a:ext>
            </a:extLst>
          </p:cNvPr>
          <p:cNvCxnSpPr/>
          <p:nvPr/>
        </p:nvCxnSpPr>
        <p:spPr bwMode="auto">
          <a:xfrm>
            <a:off x="9640184" y="1490388"/>
            <a:ext cx="0" cy="58561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5146B1C-6A49-444E-B2B6-21A6F65B8C25}"/>
              </a:ext>
            </a:extLst>
          </p:cNvPr>
          <p:cNvCxnSpPr/>
          <p:nvPr/>
        </p:nvCxnSpPr>
        <p:spPr bwMode="auto">
          <a:xfrm>
            <a:off x="9481368" y="1490388"/>
            <a:ext cx="0" cy="58561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AAB52AF-5AF1-4577-BC46-7D03624AF7B2}"/>
              </a:ext>
            </a:extLst>
          </p:cNvPr>
          <p:cNvCxnSpPr/>
          <p:nvPr/>
        </p:nvCxnSpPr>
        <p:spPr bwMode="auto">
          <a:xfrm>
            <a:off x="9909590" y="716972"/>
            <a:ext cx="0" cy="58561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B26EC9E-84E2-4D6F-B2A3-73E39A261205}"/>
              </a:ext>
            </a:extLst>
          </p:cNvPr>
          <p:cNvCxnSpPr/>
          <p:nvPr/>
        </p:nvCxnSpPr>
        <p:spPr bwMode="auto">
          <a:xfrm>
            <a:off x="9785697" y="716970"/>
            <a:ext cx="0" cy="58561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091C089-5526-4BCB-A36F-622FBBBF4F67}"/>
              </a:ext>
            </a:extLst>
          </p:cNvPr>
          <p:cNvCxnSpPr/>
          <p:nvPr/>
        </p:nvCxnSpPr>
        <p:spPr bwMode="auto">
          <a:xfrm>
            <a:off x="9631871" y="716970"/>
            <a:ext cx="0" cy="58561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FCB2945-5E25-4177-8804-0A4811BAD3A1}"/>
              </a:ext>
            </a:extLst>
          </p:cNvPr>
          <p:cNvCxnSpPr/>
          <p:nvPr/>
        </p:nvCxnSpPr>
        <p:spPr bwMode="auto">
          <a:xfrm>
            <a:off x="9473054" y="716970"/>
            <a:ext cx="0" cy="58561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CE9DC86-C270-4FAF-99F9-6A74F017B16F}"/>
              </a:ext>
            </a:extLst>
          </p:cNvPr>
          <p:cNvCxnSpPr/>
          <p:nvPr/>
        </p:nvCxnSpPr>
        <p:spPr bwMode="auto">
          <a:xfrm>
            <a:off x="8139336" y="716972"/>
            <a:ext cx="0" cy="58561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7F15AB3-7546-43AE-92BB-081E40EADB93}"/>
              </a:ext>
            </a:extLst>
          </p:cNvPr>
          <p:cNvCxnSpPr/>
          <p:nvPr/>
        </p:nvCxnSpPr>
        <p:spPr bwMode="auto">
          <a:xfrm>
            <a:off x="8015443" y="716970"/>
            <a:ext cx="0" cy="58561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9FFA245-1C7D-4BC2-8085-EB86FCEB02A8}"/>
              </a:ext>
            </a:extLst>
          </p:cNvPr>
          <p:cNvCxnSpPr/>
          <p:nvPr/>
        </p:nvCxnSpPr>
        <p:spPr bwMode="auto">
          <a:xfrm>
            <a:off x="7861616" y="716970"/>
            <a:ext cx="0" cy="58561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CB8C8D8-B3AE-4482-AC97-56D51F998F41}"/>
              </a:ext>
            </a:extLst>
          </p:cNvPr>
          <p:cNvCxnSpPr/>
          <p:nvPr/>
        </p:nvCxnSpPr>
        <p:spPr bwMode="auto">
          <a:xfrm>
            <a:off x="7702800" y="716970"/>
            <a:ext cx="0" cy="58561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CC5B856-9EC4-4487-A0D1-D9E7F8994D68}"/>
              </a:ext>
            </a:extLst>
          </p:cNvPr>
          <p:cNvCxnSpPr/>
          <p:nvPr/>
        </p:nvCxnSpPr>
        <p:spPr bwMode="auto">
          <a:xfrm>
            <a:off x="8080300" y="2269329"/>
            <a:ext cx="0" cy="58561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AD35C30-D115-4B1E-9EB1-8D47B838596F}"/>
              </a:ext>
            </a:extLst>
          </p:cNvPr>
          <p:cNvCxnSpPr/>
          <p:nvPr/>
        </p:nvCxnSpPr>
        <p:spPr bwMode="auto">
          <a:xfrm>
            <a:off x="7956407" y="2269327"/>
            <a:ext cx="0" cy="58561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49C652F-90B5-437C-989A-9AF683527D76}"/>
              </a:ext>
            </a:extLst>
          </p:cNvPr>
          <p:cNvCxnSpPr/>
          <p:nvPr/>
        </p:nvCxnSpPr>
        <p:spPr bwMode="auto">
          <a:xfrm>
            <a:off x="7802580" y="2269327"/>
            <a:ext cx="0" cy="58561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DC8DDAA-5B3B-4618-9893-BA71AF7F7ADD}"/>
              </a:ext>
            </a:extLst>
          </p:cNvPr>
          <p:cNvCxnSpPr/>
          <p:nvPr/>
        </p:nvCxnSpPr>
        <p:spPr bwMode="auto">
          <a:xfrm>
            <a:off x="7643764" y="2269327"/>
            <a:ext cx="0" cy="58561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B491DC0-CF24-45A3-AEC8-9DC7BDF2A864}"/>
              </a:ext>
            </a:extLst>
          </p:cNvPr>
          <p:cNvCxnSpPr/>
          <p:nvPr/>
        </p:nvCxnSpPr>
        <p:spPr bwMode="auto">
          <a:xfrm>
            <a:off x="8994114" y="2269327"/>
            <a:ext cx="0" cy="58561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F678C93-7482-49DC-AF98-317EFA4471C2}"/>
              </a:ext>
            </a:extLst>
          </p:cNvPr>
          <p:cNvCxnSpPr/>
          <p:nvPr/>
        </p:nvCxnSpPr>
        <p:spPr bwMode="auto">
          <a:xfrm>
            <a:off x="8716394" y="2269326"/>
            <a:ext cx="0" cy="58561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093B98D-77C5-4EA4-8E65-7ED2CF59C015}"/>
              </a:ext>
            </a:extLst>
          </p:cNvPr>
          <p:cNvCxnSpPr/>
          <p:nvPr/>
        </p:nvCxnSpPr>
        <p:spPr bwMode="auto">
          <a:xfrm>
            <a:off x="8557578" y="2269326"/>
            <a:ext cx="0" cy="58561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918FD26-72C2-4669-AAD1-670E8E16872A}"/>
              </a:ext>
            </a:extLst>
          </p:cNvPr>
          <p:cNvCxnSpPr/>
          <p:nvPr/>
        </p:nvCxnSpPr>
        <p:spPr bwMode="auto">
          <a:xfrm>
            <a:off x="8994114" y="708978"/>
            <a:ext cx="0" cy="58561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DE5110A-434F-4395-A84B-71CF486FA3D2}"/>
              </a:ext>
            </a:extLst>
          </p:cNvPr>
          <p:cNvCxnSpPr/>
          <p:nvPr/>
        </p:nvCxnSpPr>
        <p:spPr bwMode="auto">
          <a:xfrm>
            <a:off x="8870221" y="708977"/>
            <a:ext cx="0" cy="58561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6071E1F-921A-4AF1-B8C2-F541124B36E8}"/>
              </a:ext>
            </a:extLst>
          </p:cNvPr>
          <p:cNvCxnSpPr/>
          <p:nvPr/>
        </p:nvCxnSpPr>
        <p:spPr bwMode="auto">
          <a:xfrm>
            <a:off x="8716394" y="708977"/>
            <a:ext cx="0" cy="58561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67108CD-8F1F-48CD-9A43-097991F034AD}"/>
              </a:ext>
            </a:extLst>
          </p:cNvPr>
          <p:cNvCxnSpPr/>
          <p:nvPr/>
        </p:nvCxnSpPr>
        <p:spPr bwMode="auto">
          <a:xfrm>
            <a:off x="8557578" y="708977"/>
            <a:ext cx="0" cy="58561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0315C04-2D9D-454A-AAD2-187C5BC09D01}"/>
              </a:ext>
            </a:extLst>
          </p:cNvPr>
          <p:cNvCxnSpPr/>
          <p:nvPr/>
        </p:nvCxnSpPr>
        <p:spPr bwMode="auto">
          <a:xfrm>
            <a:off x="8994114" y="1518521"/>
            <a:ext cx="0" cy="58561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1E0907F-CDD9-4929-A0D7-B128C7DF0A44}"/>
              </a:ext>
            </a:extLst>
          </p:cNvPr>
          <p:cNvCxnSpPr/>
          <p:nvPr/>
        </p:nvCxnSpPr>
        <p:spPr bwMode="auto">
          <a:xfrm>
            <a:off x="8870221" y="1518520"/>
            <a:ext cx="0" cy="58561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15B3CFF-B6A7-4854-BABC-E8125D30629C}"/>
              </a:ext>
            </a:extLst>
          </p:cNvPr>
          <p:cNvCxnSpPr/>
          <p:nvPr/>
        </p:nvCxnSpPr>
        <p:spPr bwMode="auto">
          <a:xfrm>
            <a:off x="8716394" y="1518520"/>
            <a:ext cx="0" cy="58561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A7F2799-49E0-4540-828A-16D9BA1437E4}"/>
              </a:ext>
            </a:extLst>
          </p:cNvPr>
          <p:cNvCxnSpPr/>
          <p:nvPr/>
        </p:nvCxnSpPr>
        <p:spPr bwMode="auto">
          <a:xfrm>
            <a:off x="8557578" y="1518520"/>
            <a:ext cx="0" cy="58561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20E77F0-73F3-4FFA-A1C9-31B9B63D9B34}"/>
              </a:ext>
            </a:extLst>
          </p:cNvPr>
          <p:cNvCxnSpPr/>
          <p:nvPr/>
        </p:nvCxnSpPr>
        <p:spPr bwMode="auto">
          <a:xfrm>
            <a:off x="8080300" y="1500057"/>
            <a:ext cx="0" cy="58561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5380F62-F338-416F-B990-893DBA0B3274}"/>
              </a:ext>
            </a:extLst>
          </p:cNvPr>
          <p:cNvCxnSpPr/>
          <p:nvPr/>
        </p:nvCxnSpPr>
        <p:spPr bwMode="auto">
          <a:xfrm>
            <a:off x="7956407" y="1500056"/>
            <a:ext cx="0" cy="58561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5DFA4E4-4DDE-4DF7-AD8D-27B0D878C7C7}"/>
              </a:ext>
            </a:extLst>
          </p:cNvPr>
          <p:cNvCxnSpPr/>
          <p:nvPr/>
        </p:nvCxnSpPr>
        <p:spPr bwMode="auto">
          <a:xfrm>
            <a:off x="7802580" y="1500056"/>
            <a:ext cx="0" cy="58561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161B257-F8B6-40B7-AC22-897D27535ACE}"/>
              </a:ext>
            </a:extLst>
          </p:cNvPr>
          <p:cNvCxnSpPr/>
          <p:nvPr/>
        </p:nvCxnSpPr>
        <p:spPr bwMode="auto">
          <a:xfrm>
            <a:off x="7643764" y="1500056"/>
            <a:ext cx="0" cy="58561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76D53B2-0D1B-435C-A325-24275EB64D9C}"/>
              </a:ext>
            </a:extLst>
          </p:cNvPr>
          <p:cNvGrpSpPr/>
          <p:nvPr/>
        </p:nvGrpSpPr>
        <p:grpSpPr>
          <a:xfrm>
            <a:off x="9421064" y="2457726"/>
            <a:ext cx="98327" cy="177207"/>
            <a:chOff x="5347274" y="4513120"/>
            <a:chExt cx="161049" cy="274511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94BA66DA-5DD4-43A2-AC6C-EA7081A18A65}"/>
                </a:ext>
              </a:extLst>
            </p:cNvPr>
            <p:cNvSpPr/>
            <p:nvPr/>
          </p:nvSpPr>
          <p:spPr bwMode="auto">
            <a:xfrm>
              <a:off x="5356532" y="4681806"/>
              <a:ext cx="151791" cy="105825"/>
            </a:xfrm>
            <a:prstGeom prst="rect">
              <a:avLst/>
            </a:prstGeom>
            <a:solidFill>
              <a:srgbClr val="0070C0"/>
            </a:solidFill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FD66877-8271-4C39-B974-74EBF8DECBF9}"/>
                </a:ext>
              </a:extLst>
            </p:cNvPr>
            <p:cNvSpPr/>
            <p:nvPr/>
          </p:nvSpPr>
          <p:spPr bwMode="auto">
            <a:xfrm>
              <a:off x="5347274" y="4513120"/>
              <a:ext cx="151791" cy="105825"/>
            </a:xfrm>
            <a:prstGeom prst="rect">
              <a:avLst/>
            </a:prstGeom>
            <a:solidFill>
              <a:srgbClr val="0070C0"/>
            </a:solidFill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3C84D4B-273A-49C2-AB9F-3E7CBB386A2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434013" y="4619625"/>
              <a:ext cx="2" cy="64294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B89ACF6-4BA4-485F-9F40-8A3B4F669792}"/>
              </a:ext>
            </a:extLst>
          </p:cNvPr>
          <p:cNvGrpSpPr/>
          <p:nvPr/>
        </p:nvGrpSpPr>
        <p:grpSpPr>
          <a:xfrm>
            <a:off x="9732392" y="2456096"/>
            <a:ext cx="98327" cy="177207"/>
            <a:chOff x="5347274" y="4513120"/>
            <a:chExt cx="161049" cy="274511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0A6729B-20E2-4D91-BC87-658DE11F1B03}"/>
                </a:ext>
              </a:extLst>
            </p:cNvPr>
            <p:cNvSpPr/>
            <p:nvPr/>
          </p:nvSpPr>
          <p:spPr bwMode="auto">
            <a:xfrm>
              <a:off x="5356532" y="4681806"/>
              <a:ext cx="151791" cy="105825"/>
            </a:xfrm>
            <a:prstGeom prst="rect">
              <a:avLst/>
            </a:prstGeom>
            <a:solidFill>
              <a:srgbClr val="0070C0"/>
            </a:solidFill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68C97D8-72D1-49E4-BFA3-948EC8EAF954}"/>
                </a:ext>
              </a:extLst>
            </p:cNvPr>
            <p:cNvSpPr/>
            <p:nvPr/>
          </p:nvSpPr>
          <p:spPr bwMode="auto">
            <a:xfrm>
              <a:off x="5347274" y="4513120"/>
              <a:ext cx="151791" cy="105825"/>
            </a:xfrm>
            <a:prstGeom prst="rect">
              <a:avLst/>
            </a:prstGeom>
            <a:solidFill>
              <a:srgbClr val="0070C0"/>
            </a:solidFill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2449EB03-68BE-4C9C-9BD1-052E568BC8D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434013" y="4619625"/>
              <a:ext cx="2" cy="64294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7A5D53D-8CAC-4D63-9821-9B442151C011}"/>
              </a:ext>
            </a:extLst>
          </p:cNvPr>
          <p:cNvGrpSpPr/>
          <p:nvPr/>
        </p:nvGrpSpPr>
        <p:grpSpPr>
          <a:xfrm>
            <a:off x="8504604" y="2456096"/>
            <a:ext cx="98327" cy="177207"/>
            <a:chOff x="5347274" y="4513120"/>
            <a:chExt cx="161049" cy="274511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62031C5-AFBB-44A9-9104-EEDE04542ABF}"/>
                </a:ext>
              </a:extLst>
            </p:cNvPr>
            <p:cNvSpPr/>
            <p:nvPr/>
          </p:nvSpPr>
          <p:spPr bwMode="auto">
            <a:xfrm>
              <a:off x="5356532" y="4681806"/>
              <a:ext cx="151791" cy="105825"/>
            </a:xfrm>
            <a:prstGeom prst="rect">
              <a:avLst/>
            </a:prstGeom>
            <a:solidFill>
              <a:srgbClr val="0070C0"/>
            </a:solidFill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7C2A25D7-CBBA-4558-B6C6-733BCBD5701D}"/>
                </a:ext>
              </a:extLst>
            </p:cNvPr>
            <p:cNvSpPr/>
            <p:nvPr/>
          </p:nvSpPr>
          <p:spPr bwMode="auto">
            <a:xfrm>
              <a:off x="5347274" y="4513120"/>
              <a:ext cx="151791" cy="105825"/>
            </a:xfrm>
            <a:prstGeom prst="rect">
              <a:avLst/>
            </a:prstGeom>
            <a:solidFill>
              <a:srgbClr val="0070C0"/>
            </a:solidFill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D99DCCF-F542-49F3-9ABD-A1C10BC368F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434013" y="4619625"/>
              <a:ext cx="2" cy="64294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3ACA630-2E3A-4651-8E22-ACDA07E108EC}"/>
              </a:ext>
            </a:extLst>
          </p:cNvPr>
          <p:cNvGrpSpPr/>
          <p:nvPr/>
        </p:nvGrpSpPr>
        <p:grpSpPr>
          <a:xfrm>
            <a:off x="7913005" y="2466481"/>
            <a:ext cx="98327" cy="177207"/>
            <a:chOff x="5347274" y="4513120"/>
            <a:chExt cx="161049" cy="274511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2894AF7A-3179-4317-A063-B9868CFCBC22}"/>
                </a:ext>
              </a:extLst>
            </p:cNvPr>
            <p:cNvSpPr/>
            <p:nvPr/>
          </p:nvSpPr>
          <p:spPr bwMode="auto">
            <a:xfrm>
              <a:off x="5356532" y="4681806"/>
              <a:ext cx="151791" cy="105825"/>
            </a:xfrm>
            <a:prstGeom prst="rect">
              <a:avLst/>
            </a:prstGeom>
            <a:solidFill>
              <a:srgbClr val="0070C0"/>
            </a:solidFill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AE5D6EFF-BA50-40E8-8060-533565898CE7}"/>
                </a:ext>
              </a:extLst>
            </p:cNvPr>
            <p:cNvSpPr/>
            <p:nvPr/>
          </p:nvSpPr>
          <p:spPr bwMode="auto">
            <a:xfrm>
              <a:off x="5347274" y="4513120"/>
              <a:ext cx="151791" cy="105825"/>
            </a:xfrm>
            <a:prstGeom prst="rect">
              <a:avLst/>
            </a:prstGeom>
            <a:solidFill>
              <a:srgbClr val="0070C0"/>
            </a:solidFill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CABBC4F4-3B56-41D0-9C04-FE05606F66D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434013" y="4619625"/>
              <a:ext cx="2" cy="64294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CDE88FD-865B-4005-996D-5692655D9518}"/>
              </a:ext>
            </a:extLst>
          </p:cNvPr>
          <p:cNvGrpSpPr/>
          <p:nvPr/>
        </p:nvGrpSpPr>
        <p:grpSpPr>
          <a:xfrm>
            <a:off x="7596410" y="2460552"/>
            <a:ext cx="98327" cy="177207"/>
            <a:chOff x="5347274" y="4513120"/>
            <a:chExt cx="161049" cy="274511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3009E4A-24A5-4967-9ACA-223925D90792}"/>
                </a:ext>
              </a:extLst>
            </p:cNvPr>
            <p:cNvSpPr/>
            <p:nvPr/>
          </p:nvSpPr>
          <p:spPr bwMode="auto">
            <a:xfrm>
              <a:off x="5356532" y="4681806"/>
              <a:ext cx="151791" cy="105825"/>
            </a:xfrm>
            <a:prstGeom prst="rect">
              <a:avLst/>
            </a:prstGeom>
            <a:solidFill>
              <a:srgbClr val="0070C0"/>
            </a:solidFill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37A8C5F7-5490-4779-8F72-DAAA5BF0814B}"/>
                </a:ext>
              </a:extLst>
            </p:cNvPr>
            <p:cNvSpPr/>
            <p:nvPr/>
          </p:nvSpPr>
          <p:spPr bwMode="auto">
            <a:xfrm>
              <a:off x="5347274" y="4513120"/>
              <a:ext cx="151791" cy="105825"/>
            </a:xfrm>
            <a:prstGeom prst="rect">
              <a:avLst/>
            </a:prstGeom>
            <a:solidFill>
              <a:srgbClr val="0070C0"/>
            </a:solidFill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6F1646A-A242-4E70-9E2A-93A03E61800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434013" y="4619625"/>
              <a:ext cx="2" cy="64294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396B800-281D-41FF-A579-2F5BABBBAC6F}"/>
              </a:ext>
            </a:extLst>
          </p:cNvPr>
          <p:cNvGrpSpPr/>
          <p:nvPr/>
        </p:nvGrpSpPr>
        <p:grpSpPr>
          <a:xfrm>
            <a:off x="8507399" y="1645106"/>
            <a:ext cx="98327" cy="177207"/>
            <a:chOff x="5347274" y="4513120"/>
            <a:chExt cx="161049" cy="274511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05C7A191-DC52-4FC9-A8A3-28D30362B944}"/>
                </a:ext>
              </a:extLst>
            </p:cNvPr>
            <p:cNvSpPr/>
            <p:nvPr/>
          </p:nvSpPr>
          <p:spPr bwMode="auto">
            <a:xfrm>
              <a:off x="5356532" y="4681806"/>
              <a:ext cx="151791" cy="105825"/>
            </a:xfrm>
            <a:prstGeom prst="rect">
              <a:avLst/>
            </a:prstGeom>
            <a:solidFill>
              <a:srgbClr val="0070C0"/>
            </a:solidFill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DFA5987-865C-4C44-BE03-CE7EE5BDA63B}"/>
                </a:ext>
              </a:extLst>
            </p:cNvPr>
            <p:cNvSpPr/>
            <p:nvPr/>
          </p:nvSpPr>
          <p:spPr bwMode="auto">
            <a:xfrm>
              <a:off x="5347274" y="4513120"/>
              <a:ext cx="151791" cy="105825"/>
            </a:xfrm>
            <a:prstGeom prst="rect">
              <a:avLst/>
            </a:prstGeom>
            <a:solidFill>
              <a:srgbClr val="0070C0"/>
            </a:solidFill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D152D6B-7555-48FC-8015-6A2F4637B61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434013" y="4619625"/>
              <a:ext cx="2" cy="64294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6F88BCB-D6E9-47A9-A2B5-10B95B55660D}"/>
              </a:ext>
            </a:extLst>
          </p:cNvPr>
          <p:cNvGrpSpPr/>
          <p:nvPr/>
        </p:nvGrpSpPr>
        <p:grpSpPr>
          <a:xfrm>
            <a:off x="7583695" y="1644692"/>
            <a:ext cx="98327" cy="177207"/>
            <a:chOff x="5347274" y="4513120"/>
            <a:chExt cx="161049" cy="274511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C557C19A-3AC4-489A-A850-402AF22A022F}"/>
                </a:ext>
              </a:extLst>
            </p:cNvPr>
            <p:cNvSpPr/>
            <p:nvPr/>
          </p:nvSpPr>
          <p:spPr bwMode="auto">
            <a:xfrm>
              <a:off x="5356532" y="4681806"/>
              <a:ext cx="151791" cy="105825"/>
            </a:xfrm>
            <a:prstGeom prst="rect">
              <a:avLst/>
            </a:prstGeom>
            <a:solidFill>
              <a:srgbClr val="0070C0"/>
            </a:solidFill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6009CC6-2460-4017-8E13-6607D68A8DE4}"/>
                </a:ext>
              </a:extLst>
            </p:cNvPr>
            <p:cNvSpPr/>
            <p:nvPr/>
          </p:nvSpPr>
          <p:spPr bwMode="auto">
            <a:xfrm>
              <a:off x="5347274" y="4513120"/>
              <a:ext cx="151791" cy="105825"/>
            </a:xfrm>
            <a:prstGeom prst="rect">
              <a:avLst/>
            </a:prstGeom>
            <a:solidFill>
              <a:srgbClr val="0070C0"/>
            </a:solidFill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D63C53C-C474-48FF-93D9-4310B7271DD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434013" y="4619625"/>
              <a:ext cx="2" cy="64294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8DB5209-C1A8-4394-AA39-17AFE8D4A643}"/>
              </a:ext>
            </a:extLst>
          </p:cNvPr>
          <p:cNvGrpSpPr/>
          <p:nvPr/>
        </p:nvGrpSpPr>
        <p:grpSpPr>
          <a:xfrm>
            <a:off x="7909758" y="1647056"/>
            <a:ext cx="98327" cy="177207"/>
            <a:chOff x="5347274" y="4513120"/>
            <a:chExt cx="161049" cy="274511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8A852B17-45AD-4CCA-9B7E-CC38FCAE0449}"/>
                </a:ext>
              </a:extLst>
            </p:cNvPr>
            <p:cNvSpPr/>
            <p:nvPr/>
          </p:nvSpPr>
          <p:spPr bwMode="auto">
            <a:xfrm>
              <a:off x="5356532" y="4681806"/>
              <a:ext cx="151791" cy="105825"/>
            </a:xfrm>
            <a:prstGeom prst="rect">
              <a:avLst/>
            </a:prstGeom>
            <a:solidFill>
              <a:srgbClr val="0070C0"/>
            </a:solidFill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506796AF-4C7E-4150-B215-C5DE34E53F66}"/>
                </a:ext>
              </a:extLst>
            </p:cNvPr>
            <p:cNvSpPr/>
            <p:nvPr/>
          </p:nvSpPr>
          <p:spPr bwMode="auto">
            <a:xfrm>
              <a:off x="5347274" y="4513120"/>
              <a:ext cx="151791" cy="105825"/>
            </a:xfrm>
            <a:prstGeom prst="rect">
              <a:avLst/>
            </a:prstGeom>
            <a:solidFill>
              <a:srgbClr val="0070C0"/>
            </a:solidFill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DEAB66E-ED7F-4DC8-A9F8-17CB0D0903E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434013" y="4619625"/>
              <a:ext cx="2" cy="64294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385D8BD-5ED3-4DBB-94D5-594FFC8B3BF4}"/>
              </a:ext>
            </a:extLst>
          </p:cNvPr>
          <p:cNvGrpSpPr/>
          <p:nvPr/>
        </p:nvGrpSpPr>
        <p:grpSpPr>
          <a:xfrm>
            <a:off x="8820385" y="1644212"/>
            <a:ext cx="98327" cy="177207"/>
            <a:chOff x="5347274" y="4513120"/>
            <a:chExt cx="161049" cy="274511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CD1339FD-5984-4DE4-84BF-AF85F373DE39}"/>
                </a:ext>
              </a:extLst>
            </p:cNvPr>
            <p:cNvSpPr/>
            <p:nvPr/>
          </p:nvSpPr>
          <p:spPr bwMode="auto">
            <a:xfrm>
              <a:off x="5356532" y="4681806"/>
              <a:ext cx="151791" cy="105825"/>
            </a:xfrm>
            <a:prstGeom prst="rect">
              <a:avLst/>
            </a:prstGeom>
            <a:solidFill>
              <a:srgbClr val="0070C0"/>
            </a:solidFill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A897EDA-7F4B-48F2-BD03-4E534AD5933D}"/>
                </a:ext>
              </a:extLst>
            </p:cNvPr>
            <p:cNvSpPr/>
            <p:nvPr/>
          </p:nvSpPr>
          <p:spPr bwMode="auto">
            <a:xfrm>
              <a:off x="5347274" y="4513120"/>
              <a:ext cx="151791" cy="105825"/>
            </a:xfrm>
            <a:prstGeom prst="rect">
              <a:avLst/>
            </a:prstGeom>
            <a:solidFill>
              <a:srgbClr val="0070C0"/>
            </a:solidFill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A3D8D9B3-CED7-491F-A7CF-85FD0A1A190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434013" y="4619625"/>
              <a:ext cx="2" cy="64294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AB219B9-131F-499E-8C62-96E3B28CE3AC}"/>
              </a:ext>
            </a:extLst>
          </p:cNvPr>
          <p:cNvGrpSpPr/>
          <p:nvPr/>
        </p:nvGrpSpPr>
        <p:grpSpPr>
          <a:xfrm>
            <a:off x="9430655" y="1647254"/>
            <a:ext cx="98327" cy="177207"/>
            <a:chOff x="5347274" y="4513120"/>
            <a:chExt cx="161049" cy="274511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4D966535-CBF6-4077-8763-7B5A08BD5E3F}"/>
                </a:ext>
              </a:extLst>
            </p:cNvPr>
            <p:cNvSpPr/>
            <p:nvPr/>
          </p:nvSpPr>
          <p:spPr bwMode="auto">
            <a:xfrm>
              <a:off x="5356532" y="4681806"/>
              <a:ext cx="151791" cy="105825"/>
            </a:xfrm>
            <a:prstGeom prst="rect">
              <a:avLst/>
            </a:prstGeom>
            <a:solidFill>
              <a:srgbClr val="0070C0"/>
            </a:solidFill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ABE5AB13-B14B-41A2-898C-41BADD16AC26}"/>
                </a:ext>
              </a:extLst>
            </p:cNvPr>
            <p:cNvSpPr/>
            <p:nvPr/>
          </p:nvSpPr>
          <p:spPr bwMode="auto">
            <a:xfrm>
              <a:off x="5347274" y="4513120"/>
              <a:ext cx="151791" cy="105825"/>
            </a:xfrm>
            <a:prstGeom prst="rect">
              <a:avLst/>
            </a:prstGeom>
            <a:solidFill>
              <a:srgbClr val="0070C0"/>
            </a:solidFill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36961399-6A1D-453B-8754-EDF0F3C947B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434013" y="4619625"/>
              <a:ext cx="2" cy="64294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7C1F5A4D-A7D4-4AE0-90C4-AF6576CFD905}"/>
              </a:ext>
            </a:extLst>
          </p:cNvPr>
          <p:cNvGrpSpPr/>
          <p:nvPr/>
        </p:nvGrpSpPr>
        <p:grpSpPr>
          <a:xfrm>
            <a:off x="9739869" y="1652223"/>
            <a:ext cx="98327" cy="177207"/>
            <a:chOff x="5347274" y="4513120"/>
            <a:chExt cx="161049" cy="274511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15289C08-933D-4F19-8D79-F2C1A0D3DD0F}"/>
                </a:ext>
              </a:extLst>
            </p:cNvPr>
            <p:cNvSpPr/>
            <p:nvPr/>
          </p:nvSpPr>
          <p:spPr bwMode="auto">
            <a:xfrm>
              <a:off x="5356532" y="4681806"/>
              <a:ext cx="151791" cy="105825"/>
            </a:xfrm>
            <a:prstGeom prst="rect">
              <a:avLst/>
            </a:prstGeom>
            <a:solidFill>
              <a:srgbClr val="0070C0"/>
            </a:solidFill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F3ED1E4F-DE61-4604-A52C-8AFCC0273A30}"/>
                </a:ext>
              </a:extLst>
            </p:cNvPr>
            <p:cNvSpPr/>
            <p:nvPr/>
          </p:nvSpPr>
          <p:spPr bwMode="auto">
            <a:xfrm>
              <a:off x="5347274" y="4513120"/>
              <a:ext cx="151791" cy="105825"/>
            </a:xfrm>
            <a:prstGeom prst="rect">
              <a:avLst/>
            </a:prstGeom>
            <a:solidFill>
              <a:srgbClr val="0070C0"/>
            </a:solidFill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556261D-E7E7-4FCA-A4EC-0CC092450BE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434013" y="4619625"/>
              <a:ext cx="2" cy="64294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19D7E29-E5F8-4AD2-B5B7-568381BEDC01}"/>
              </a:ext>
            </a:extLst>
          </p:cNvPr>
          <p:cNvGrpSpPr/>
          <p:nvPr/>
        </p:nvGrpSpPr>
        <p:grpSpPr>
          <a:xfrm>
            <a:off x="9734230" y="912882"/>
            <a:ext cx="98327" cy="177207"/>
            <a:chOff x="5347274" y="4513120"/>
            <a:chExt cx="161049" cy="274511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6C0337C1-1764-4636-9419-45FD74DD72B9}"/>
                </a:ext>
              </a:extLst>
            </p:cNvPr>
            <p:cNvSpPr/>
            <p:nvPr/>
          </p:nvSpPr>
          <p:spPr bwMode="auto">
            <a:xfrm>
              <a:off x="5356532" y="4681806"/>
              <a:ext cx="151791" cy="105825"/>
            </a:xfrm>
            <a:prstGeom prst="rect">
              <a:avLst/>
            </a:prstGeom>
            <a:solidFill>
              <a:srgbClr val="0070C0"/>
            </a:solidFill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AF685DF9-F79F-44A4-BD30-7A28B85AB2AB}"/>
                </a:ext>
              </a:extLst>
            </p:cNvPr>
            <p:cNvSpPr/>
            <p:nvPr/>
          </p:nvSpPr>
          <p:spPr bwMode="auto">
            <a:xfrm>
              <a:off x="5347274" y="4513120"/>
              <a:ext cx="151791" cy="105825"/>
            </a:xfrm>
            <a:prstGeom prst="rect">
              <a:avLst/>
            </a:prstGeom>
            <a:solidFill>
              <a:srgbClr val="0070C0"/>
            </a:solidFill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98760E57-3003-4165-BBBF-FA90B407A0C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434013" y="4619625"/>
              <a:ext cx="2" cy="64294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A808A87-5774-4585-BAD5-01F061D71584}"/>
              </a:ext>
            </a:extLst>
          </p:cNvPr>
          <p:cNvGrpSpPr/>
          <p:nvPr/>
        </p:nvGrpSpPr>
        <p:grpSpPr>
          <a:xfrm>
            <a:off x="9419377" y="917851"/>
            <a:ext cx="98327" cy="177207"/>
            <a:chOff x="5347274" y="4513120"/>
            <a:chExt cx="161049" cy="274511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494F8352-BE10-4CCD-8D70-AA51C7B69241}"/>
                </a:ext>
              </a:extLst>
            </p:cNvPr>
            <p:cNvSpPr/>
            <p:nvPr/>
          </p:nvSpPr>
          <p:spPr bwMode="auto">
            <a:xfrm>
              <a:off x="5356532" y="4681806"/>
              <a:ext cx="151791" cy="105825"/>
            </a:xfrm>
            <a:prstGeom prst="rect">
              <a:avLst/>
            </a:prstGeom>
            <a:solidFill>
              <a:srgbClr val="0070C0"/>
            </a:solidFill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216F510D-E7AD-4689-BF23-D376A8E3CB6E}"/>
                </a:ext>
              </a:extLst>
            </p:cNvPr>
            <p:cNvSpPr/>
            <p:nvPr/>
          </p:nvSpPr>
          <p:spPr bwMode="auto">
            <a:xfrm>
              <a:off x="5347274" y="4513120"/>
              <a:ext cx="151791" cy="105825"/>
            </a:xfrm>
            <a:prstGeom prst="rect">
              <a:avLst/>
            </a:prstGeom>
            <a:solidFill>
              <a:srgbClr val="0070C0"/>
            </a:solidFill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FA485622-B3FF-4181-8CAF-6E6C43C3A5F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434013" y="4619625"/>
              <a:ext cx="2" cy="64294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32880C47-C2CA-4F33-9134-D2D92BC1D653}"/>
              </a:ext>
            </a:extLst>
          </p:cNvPr>
          <p:cNvGrpSpPr/>
          <p:nvPr/>
        </p:nvGrpSpPr>
        <p:grpSpPr>
          <a:xfrm>
            <a:off x="8818806" y="918844"/>
            <a:ext cx="98327" cy="177207"/>
            <a:chOff x="5347274" y="4513120"/>
            <a:chExt cx="161049" cy="274511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424DB4EB-B750-43F2-B77B-F9091E5F862A}"/>
                </a:ext>
              </a:extLst>
            </p:cNvPr>
            <p:cNvSpPr/>
            <p:nvPr/>
          </p:nvSpPr>
          <p:spPr bwMode="auto">
            <a:xfrm>
              <a:off x="5356532" y="4681806"/>
              <a:ext cx="151791" cy="105825"/>
            </a:xfrm>
            <a:prstGeom prst="rect">
              <a:avLst/>
            </a:prstGeom>
            <a:solidFill>
              <a:srgbClr val="0070C0"/>
            </a:solidFill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34D19929-94FA-4A41-8517-C7A078EC5127}"/>
                </a:ext>
              </a:extLst>
            </p:cNvPr>
            <p:cNvSpPr/>
            <p:nvPr/>
          </p:nvSpPr>
          <p:spPr bwMode="auto">
            <a:xfrm>
              <a:off x="5347274" y="4513120"/>
              <a:ext cx="151791" cy="105825"/>
            </a:xfrm>
            <a:prstGeom prst="rect">
              <a:avLst/>
            </a:prstGeom>
            <a:solidFill>
              <a:srgbClr val="0070C0"/>
            </a:solidFill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803E127C-FC16-42AB-A24B-4D59F9AC35E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434013" y="4619625"/>
              <a:ext cx="2" cy="64294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976368DA-1837-4899-915A-F6D2E9F6991D}"/>
              </a:ext>
            </a:extLst>
          </p:cNvPr>
          <p:cNvGrpSpPr/>
          <p:nvPr/>
        </p:nvGrpSpPr>
        <p:grpSpPr>
          <a:xfrm>
            <a:off x="8505833" y="909901"/>
            <a:ext cx="98327" cy="177207"/>
            <a:chOff x="5347274" y="4513120"/>
            <a:chExt cx="161049" cy="274511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DA2B0F2E-AB48-4375-BCBA-A51C9DD0E4D4}"/>
                </a:ext>
              </a:extLst>
            </p:cNvPr>
            <p:cNvSpPr/>
            <p:nvPr/>
          </p:nvSpPr>
          <p:spPr bwMode="auto">
            <a:xfrm>
              <a:off x="5356532" y="4681806"/>
              <a:ext cx="151791" cy="105825"/>
            </a:xfrm>
            <a:prstGeom prst="rect">
              <a:avLst/>
            </a:prstGeom>
            <a:solidFill>
              <a:srgbClr val="0070C0"/>
            </a:solidFill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31BACA49-318C-4FA0-9F42-9474C05C981E}"/>
                </a:ext>
              </a:extLst>
            </p:cNvPr>
            <p:cNvSpPr/>
            <p:nvPr/>
          </p:nvSpPr>
          <p:spPr bwMode="auto">
            <a:xfrm>
              <a:off x="5347274" y="4513120"/>
              <a:ext cx="151791" cy="105825"/>
            </a:xfrm>
            <a:prstGeom prst="rect">
              <a:avLst/>
            </a:prstGeom>
            <a:solidFill>
              <a:srgbClr val="0070C0"/>
            </a:solidFill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BFFC6226-C783-4711-8E4B-171222164F8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434013" y="4619625"/>
              <a:ext cx="2" cy="64294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0B516C8-2BA0-411D-8FF4-A076D9C87188}"/>
              </a:ext>
            </a:extLst>
          </p:cNvPr>
          <p:cNvGrpSpPr/>
          <p:nvPr/>
        </p:nvGrpSpPr>
        <p:grpSpPr>
          <a:xfrm>
            <a:off x="7961654" y="916857"/>
            <a:ext cx="98327" cy="177207"/>
            <a:chOff x="5347274" y="4513120"/>
            <a:chExt cx="161049" cy="274511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8E1693B3-CF6A-45AB-98A0-2C84859C6557}"/>
                </a:ext>
              </a:extLst>
            </p:cNvPr>
            <p:cNvSpPr/>
            <p:nvPr/>
          </p:nvSpPr>
          <p:spPr bwMode="auto">
            <a:xfrm>
              <a:off x="5356532" y="4681806"/>
              <a:ext cx="151791" cy="105825"/>
            </a:xfrm>
            <a:prstGeom prst="rect">
              <a:avLst/>
            </a:prstGeom>
            <a:solidFill>
              <a:srgbClr val="0070C0"/>
            </a:solidFill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800381A2-14B1-4FA6-89B2-02247C855DDA}"/>
                </a:ext>
              </a:extLst>
            </p:cNvPr>
            <p:cNvSpPr/>
            <p:nvPr/>
          </p:nvSpPr>
          <p:spPr bwMode="auto">
            <a:xfrm>
              <a:off x="5347274" y="4513120"/>
              <a:ext cx="151791" cy="105825"/>
            </a:xfrm>
            <a:prstGeom prst="rect">
              <a:avLst/>
            </a:prstGeom>
            <a:solidFill>
              <a:srgbClr val="0070C0"/>
            </a:solidFill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49B1E788-7963-42C1-AB45-8C4BCEA86AA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434013" y="4619625"/>
              <a:ext cx="2" cy="64294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B8CA2256-FFC9-4C1B-BF8A-50D5895AE997}"/>
              </a:ext>
            </a:extLst>
          </p:cNvPr>
          <p:cNvGrpSpPr/>
          <p:nvPr/>
        </p:nvGrpSpPr>
        <p:grpSpPr>
          <a:xfrm>
            <a:off x="7648681" y="913876"/>
            <a:ext cx="98327" cy="177207"/>
            <a:chOff x="5347274" y="4513120"/>
            <a:chExt cx="161049" cy="274511"/>
          </a:xfrm>
        </p:grpSpPr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CADC4D7D-2DE1-498A-9390-C3576223C952}"/>
                </a:ext>
              </a:extLst>
            </p:cNvPr>
            <p:cNvSpPr/>
            <p:nvPr/>
          </p:nvSpPr>
          <p:spPr bwMode="auto">
            <a:xfrm>
              <a:off x="5356532" y="4681806"/>
              <a:ext cx="151791" cy="105825"/>
            </a:xfrm>
            <a:prstGeom prst="rect">
              <a:avLst/>
            </a:prstGeom>
            <a:solidFill>
              <a:srgbClr val="0070C0"/>
            </a:solidFill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B84F85AC-1610-45F1-80F7-C3A138BC3AF2}"/>
                </a:ext>
              </a:extLst>
            </p:cNvPr>
            <p:cNvSpPr/>
            <p:nvPr/>
          </p:nvSpPr>
          <p:spPr bwMode="auto">
            <a:xfrm>
              <a:off x="5347274" y="4513120"/>
              <a:ext cx="151791" cy="105825"/>
            </a:xfrm>
            <a:prstGeom prst="rect">
              <a:avLst/>
            </a:prstGeom>
            <a:solidFill>
              <a:srgbClr val="0070C0"/>
            </a:solidFill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358CB62D-2587-4694-90F5-627130E8B93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434013" y="4619625"/>
              <a:ext cx="2" cy="64294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3A05386B-A098-4F3D-AEF5-40FB512D4C04}"/>
              </a:ext>
            </a:extLst>
          </p:cNvPr>
          <p:cNvSpPr/>
          <p:nvPr/>
        </p:nvSpPr>
        <p:spPr bwMode="auto">
          <a:xfrm rot="5400000">
            <a:off x="10826465" y="1412113"/>
            <a:ext cx="382061" cy="318673"/>
          </a:xfrm>
          <a:prstGeom prst="rect">
            <a:avLst/>
          </a:prstGeom>
          <a:solidFill>
            <a:srgbClr val="0070C0"/>
          </a:solidFill>
          <a:ln w="31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193C68C6-F9E1-4577-AD10-E9FEFF09A462}"/>
              </a:ext>
            </a:extLst>
          </p:cNvPr>
          <p:cNvSpPr txBox="1"/>
          <p:nvPr/>
        </p:nvSpPr>
        <p:spPr bwMode="auto">
          <a:xfrm>
            <a:off x="10889950" y="1418629"/>
            <a:ext cx="3552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700" kern="0" dirty="0">
                <a:solidFill>
                  <a:schemeClr val="bg1"/>
                </a:solidFill>
              </a:rPr>
              <a:t>Clock</a:t>
            </a:r>
          </a:p>
          <a:p>
            <a:pPr>
              <a:lnSpc>
                <a:spcPct val="100000"/>
              </a:lnSpc>
            </a:pPr>
            <a:r>
              <a:rPr lang="en-US" sz="700" kern="0" dirty="0">
                <a:solidFill>
                  <a:schemeClr val="bg1"/>
                </a:solidFill>
              </a:rPr>
              <a:t>divider</a:t>
            </a: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4737B978-EDED-4FBC-95FD-FB2DBBE8E7F0}"/>
              </a:ext>
            </a:extLst>
          </p:cNvPr>
          <p:cNvCxnSpPr>
            <a:stCxn id="137" idx="1"/>
          </p:cNvCxnSpPr>
          <p:nvPr/>
        </p:nvCxnSpPr>
        <p:spPr bwMode="auto">
          <a:xfrm flipV="1">
            <a:off x="11017495" y="1101766"/>
            <a:ext cx="153" cy="278654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CFB37DFE-F3AE-4DC1-9BEE-B448BBA8052A}"/>
              </a:ext>
            </a:extLst>
          </p:cNvPr>
          <p:cNvCxnSpPr>
            <a:cxnSpLocks/>
          </p:cNvCxnSpPr>
          <p:nvPr/>
        </p:nvCxnSpPr>
        <p:spPr bwMode="auto">
          <a:xfrm flipV="1">
            <a:off x="11246722" y="623639"/>
            <a:ext cx="0" cy="1368804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5B142857-8E09-479A-AC82-6E5C3C9F379C}"/>
              </a:ext>
            </a:extLst>
          </p:cNvPr>
          <p:cNvCxnSpPr/>
          <p:nvPr/>
        </p:nvCxnSpPr>
        <p:spPr bwMode="auto">
          <a:xfrm>
            <a:off x="11017495" y="1101766"/>
            <a:ext cx="235606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4F2E9969-2E8C-46A8-9CFE-D0F7E4BE5065}"/>
              </a:ext>
            </a:extLst>
          </p:cNvPr>
          <p:cNvCxnSpPr>
            <a:cxnSpLocks/>
          </p:cNvCxnSpPr>
          <p:nvPr/>
        </p:nvCxnSpPr>
        <p:spPr bwMode="auto">
          <a:xfrm flipV="1">
            <a:off x="11033648" y="1891833"/>
            <a:ext cx="82772" cy="3027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4FEF3A1C-DFFE-4E90-BEE6-34EC962D11F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1020511" y="1767724"/>
            <a:ext cx="5726" cy="12865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2591BD4-749E-41DA-BA76-F96A44C4B84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1112125" y="1896374"/>
            <a:ext cx="4075" cy="104972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60D61084-45F6-423E-B8B8-0229817B8E78}"/>
              </a:ext>
            </a:extLst>
          </p:cNvPr>
          <p:cNvCxnSpPr/>
          <p:nvPr/>
        </p:nvCxnSpPr>
        <p:spPr bwMode="auto">
          <a:xfrm>
            <a:off x="10781454" y="623639"/>
            <a:ext cx="811649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6" name="TextBox 145">
            <a:extLst>
              <a:ext uri="{FF2B5EF4-FFF2-40B4-BE49-F238E27FC236}">
                <a16:creationId xmlns:a16="http://schemas.microsoft.com/office/drawing/2014/main" id="{62B22D83-4903-431E-8D9E-A87B82F85A77}"/>
              </a:ext>
            </a:extLst>
          </p:cNvPr>
          <p:cNvSpPr txBox="1"/>
          <p:nvPr/>
        </p:nvSpPr>
        <p:spPr bwMode="auto">
          <a:xfrm>
            <a:off x="10565075" y="447796"/>
            <a:ext cx="135710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Horizontal clock spines (24)</a:t>
            </a: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283CAD06-8FFC-43D2-8AFB-8E98534EB174}"/>
              </a:ext>
            </a:extLst>
          </p:cNvPr>
          <p:cNvCxnSpPr>
            <a:cxnSpLocks/>
          </p:cNvCxnSpPr>
          <p:nvPr/>
        </p:nvCxnSpPr>
        <p:spPr bwMode="auto">
          <a:xfrm flipV="1">
            <a:off x="11187278" y="2330883"/>
            <a:ext cx="0" cy="95492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E4D84E6E-C70D-4ACA-B6BA-27C2E313CED4}"/>
              </a:ext>
            </a:extLst>
          </p:cNvPr>
          <p:cNvSpPr txBox="1"/>
          <p:nvPr/>
        </p:nvSpPr>
        <p:spPr bwMode="auto">
          <a:xfrm rot="5400000">
            <a:off x="11045329" y="2763430"/>
            <a:ext cx="4991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Clock Leaf</a:t>
            </a:r>
          </a:p>
        </p:txBody>
      </p: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3BE88760-7C76-4055-9068-6404BD379E20}"/>
              </a:ext>
            </a:extLst>
          </p:cNvPr>
          <p:cNvCxnSpPr>
            <a:cxnSpLocks/>
            <a:endCxn id="110" idx="3"/>
          </p:cNvCxnSpPr>
          <p:nvPr/>
        </p:nvCxnSpPr>
        <p:spPr bwMode="auto">
          <a:xfrm flipH="1" flipV="1">
            <a:off x="9838196" y="1795273"/>
            <a:ext cx="943258" cy="26146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530285F0-1C27-48D4-97A6-807C2614896A}"/>
              </a:ext>
            </a:extLst>
          </p:cNvPr>
          <p:cNvGrpSpPr/>
          <p:nvPr/>
        </p:nvGrpSpPr>
        <p:grpSpPr>
          <a:xfrm rot="5400000">
            <a:off x="11205212" y="708466"/>
            <a:ext cx="211332" cy="445924"/>
            <a:chOff x="8613694" y="888936"/>
            <a:chExt cx="327374" cy="730377"/>
          </a:xfrm>
        </p:grpSpPr>
        <p:sp>
          <p:nvSpPr>
            <p:cNvPr id="152" name="Trapezoid 151">
              <a:extLst>
                <a:ext uri="{FF2B5EF4-FFF2-40B4-BE49-F238E27FC236}">
                  <a16:creationId xmlns:a16="http://schemas.microsoft.com/office/drawing/2014/main" id="{3450801C-A845-48D5-AF7D-FF70CCCACAAD}"/>
                </a:ext>
              </a:extLst>
            </p:cNvPr>
            <p:cNvSpPr/>
            <p:nvPr/>
          </p:nvSpPr>
          <p:spPr bwMode="auto">
            <a:xfrm rot="5400000">
              <a:off x="8435515" y="1297202"/>
              <a:ext cx="510081" cy="134142"/>
            </a:xfrm>
            <a:prstGeom prst="trapezoid">
              <a:avLst/>
            </a:prstGeom>
            <a:solidFill>
              <a:srgbClr val="0070C0"/>
            </a:solidFill>
            <a:ln w="31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7E90310E-E519-4684-9F59-22FD8F838CE0}"/>
                </a:ext>
              </a:extLst>
            </p:cNvPr>
            <p:cNvCxnSpPr>
              <a:cxnSpLocks/>
              <a:stCxn id="152" idx="0"/>
            </p:cNvCxnSpPr>
            <p:nvPr/>
          </p:nvCxnSpPr>
          <p:spPr bwMode="auto">
            <a:xfrm>
              <a:off x="8757627" y="1364273"/>
              <a:ext cx="183441" cy="1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4B5485A6-1252-4732-8FCB-B90BC0531A23}"/>
                </a:ext>
              </a:extLst>
            </p:cNvPr>
            <p:cNvCxnSpPr>
              <a:cxnSpLocks/>
              <a:endCxn id="152" idx="1"/>
            </p:cNvCxnSpPr>
            <p:nvPr/>
          </p:nvCxnSpPr>
          <p:spPr bwMode="auto">
            <a:xfrm>
              <a:off x="8690555" y="1005066"/>
              <a:ext cx="1" cy="120935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22A48CFD-5D84-4D70-B972-900E2455D255}"/>
                </a:ext>
              </a:extLst>
            </p:cNvPr>
            <p:cNvSpPr/>
            <p:nvPr/>
          </p:nvSpPr>
          <p:spPr bwMode="auto">
            <a:xfrm>
              <a:off x="8613694" y="888936"/>
              <a:ext cx="151791" cy="105825"/>
            </a:xfrm>
            <a:prstGeom prst="rect">
              <a:avLst/>
            </a:prstGeom>
            <a:solidFill>
              <a:srgbClr val="0070C0"/>
            </a:solidFill>
            <a:ln w="31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56" name="TextBox 155">
            <a:extLst>
              <a:ext uri="{FF2B5EF4-FFF2-40B4-BE49-F238E27FC236}">
                <a16:creationId xmlns:a16="http://schemas.microsoft.com/office/drawing/2014/main" id="{C30A5C23-E70B-43F3-9B49-6C7429FE9DFC}"/>
              </a:ext>
            </a:extLst>
          </p:cNvPr>
          <p:cNvSpPr txBox="1"/>
          <p:nvPr/>
        </p:nvSpPr>
        <p:spPr bwMode="auto">
          <a:xfrm>
            <a:off x="10750541" y="715658"/>
            <a:ext cx="4720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6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Leaf selection mux</a:t>
            </a:r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8BE641D9-8193-4C03-BAC2-42DF00001330}"/>
              </a:ext>
            </a:extLst>
          </p:cNvPr>
          <p:cNvGrpSpPr/>
          <p:nvPr/>
        </p:nvGrpSpPr>
        <p:grpSpPr>
          <a:xfrm>
            <a:off x="6393674" y="3616264"/>
            <a:ext cx="3161253" cy="2922648"/>
            <a:chOff x="7032777" y="1884207"/>
            <a:chExt cx="3161257" cy="2922642"/>
          </a:xfrm>
        </p:grpSpPr>
        <p:sp>
          <p:nvSpPr>
            <p:cNvPr id="158" name="Parallelogram 157">
              <a:extLst>
                <a:ext uri="{FF2B5EF4-FFF2-40B4-BE49-F238E27FC236}">
                  <a16:creationId xmlns:a16="http://schemas.microsoft.com/office/drawing/2014/main" id="{EA6BE207-5CAB-4C5B-B7B1-87D5F5EB1939}"/>
                </a:ext>
              </a:extLst>
            </p:cNvPr>
            <p:cNvSpPr/>
            <p:nvPr/>
          </p:nvSpPr>
          <p:spPr>
            <a:xfrm>
              <a:off x="9085289" y="3456697"/>
              <a:ext cx="956346" cy="478172"/>
            </a:xfrm>
            <a:prstGeom prst="parallelogram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Arrow: Down 158">
              <a:extLst>
                <a:ext uri="{FF2B5EF4-FFF2-40B4-BE49-F238E27FC236}">
                  <a16:creationId xmlns:a16="http://schemas.microsoft.com/office/drawing/2014/main" id="{561A73C7-F10A-448D-9644-71318EF3A457}"/>
                </a:ext>
              </a:extLst>
            </p:cNvPr>
            <p:cNvSpPr/>
            <p:nvPr/>
          </p:nvSpPr>
          <p:spPr>
            <a:xfrm rot="10800000">
              <a:off x="9415445" y="3318722"/>
              <a:ext cx="283312" cy="412521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Parallelogram 159">
              <a:extLst>
                <a:ext uri="{FF2B5EF4-FFF2-40B4-BE49-F238E27FC236}">
                  <a16:creationId xmlns:a16="http://schemas.microsoft.com/office/drawing/2014/main" id="{55B691AF-6840-4C0B-A311-231D56130056}"/>
                </a:ext>
              </a:extLst>
            </p:cNvPr>
            <p:cNvSpPr/>
            <p:nvPr/>
          </p:nvSpPr>
          <p:spPr>
            <a:xfrm>
              <a:off x="8945470" y="4135992"/>
              <a:ext cx="956346" cy="478172"/>
            </a:xfrm>
            <a:prstGeom prst="parallelogram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Arrow: Down 160">
              <a:extLst>
                <a:ext uri="{FF2B5EF4-FFF2-40B4-BE49-F238E27FC236}">
                  <a16:creationId xmlns:a16="http://schemas.microsoft.com/office/drawing/2014/main" id="{FF7AA8B0-C3DC-47B5-AD9B-BF6C1E95244D}"/>
                </a:ext>
              </a:extLst>
            </p:cNvPr>
            <p:cNvSpPr/>
            <p:nvPr/>
          </p:nvSpPr>
          <p:spPr>
            <a:xfrm rot="10800000">
              <a:off x="9281987" y="3868542"/>
              <a:ext cx="283312" cy="506535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Parallelogram 161">
              <a:extLst>
                <a:ext uri="{FF2B5EF4-FFF2-40B4-BE49-F238E27FC236}">
                  <a16:creationId xmlns:a16="http://schemas.microsoft.com/office/drawing/2014/main" id="{767F8F19-2E28-44D9-8FCF-A3D4D7A74A4A}"/>
                </a:ext>
              </a:extLst>
            </p:cNvPr>
            <p:cNvSpPr/>
            <p:nvPr/>
          </p:nvSpPr>
          <p:spPr>
            <a:xfrm>
              <a:off x="8128943" y="3390370"/>
              <a:ext cx="956346" cy="478172"/>
            </a:xfrm>
            <a:prstGeom prst="parallelogram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Arrow: Down 162">
              <a:extLst>
                <a:ext uri="{FF2B5EF4-FFF2-40B4-BE49-F238E27FC236}">
                  <a16:creationId xmlns:a16="http://schemas.microsoft.com/office/drawing/2014/main" id="{EA9A06E5-FC8C-4778-B241-702B0D31DBC1}"/>
                </a:ext>
              </a:extLst>
            </p:cNvPr>
            <p:cNvSpPr/>
            <p:nvPr/>
          </p:nvSpPr>
          <p:spPr>
            <a:xfrm rot="10800000">
              <a:off x="8471820" y="3317410"/>
              <a:ext cx="283312" cy="309150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Parallelogram 163">
              <a:extLst>
                <a:ext uri="{FF2B5EF4-FFF2-40B4-BE49-F238E27FC236}">
                  <a16:creationId xmlns:a16="http://schemas.microsoft.com/office/drawing/2014/main" id="{ACC5D5DA-383D-420C-8284-C933A4ACAB9B}"/>
                </a:ext>
              </a:extLst>
            </p:cNvPr>
            <p:cNvSpPr/>
            <p:nvPr/>
          </p:nvSpPr>
          <p:spPr>
            <a:xfrm>
              <a:off x="7987283" y="4328677"/>
              <a:ext cx="956346" cy="478172"/>
            </a:xfrm>
            <a:prstGeom prst="parallelogram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Arrow: Down 164">
              <a:extLst>
                <a:ext uri="{FF2B5EF4-FFF2-40B4-BE49-F238E27FC236}">
                  <a16:creationId xmlns:a16="http://schemas.microsoft.com/office/drawing/2014/main" id="{5095E5E1-DF80-42B5-9B83-5F1D5BB2E62A}"/>
                </a:ext>
              </a:extLst>
            </p:cNvPr>
            <p:cNvSpPr/>
            <p:nvPr/>
          </p:nvSpPr>
          <p:spPr>
            <a:xfrm rot="10800000">
              <a:off x="8306861" y="3894015"/>
              <a:ext cx="283312" cy="663480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Parallelogram 165">
              <a:extLst>
                <a:ext uri="{FF2B5EF4-FFF2-40B4-BE49-F238E27FC236}">
                  <a16:creationId xmlns:a16="http://schemas.microsoft.com/office/drawing/2014/main" id="{61C8E019-8DF0-40AA-9283-04900C9BE8A4}"/>
                </a:ext>
              </a:extLst>
            </p:cNvPr>
            <p:cNvSpPr/>
            <p:nvPr/>
          </p:nvSpPr>
          <p:spPr>
            <a:xfrm>
              <a:off x="7032777" y="4196691"/>
              <a:ext cx="956346" cy="478172"/>
            </a:xfrm>
            <a:prstGeom prst="parallelogram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Arrow: Down 166">
              <a:extLst>
                <a:ext uri="{FF2B5EF4-FFF2-40B4-BE49-F238E27FC236}">
                  <a16:creationId xmlns:a16="http://schemas.microsoft.com/office/drawing/2014/main" id="{FF931580-879C-403C-882B-15F6EBA3EBFE}"/>
                </a:ext>
              </a:extLst>
            </p:cNvPr>
            <p:cNvSpPr/>
            <p:nvPr/>
          </p:nvSpPr>
          <p:spPr>
            <a:xfrm rot="10800000">
              <a:off x="7369295" y="3894015"/>
              <a:ext cx="283312" cy="552724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41162534-A6A0-4B94-A8F4-A820421B6A63}"/>
                </a:ext>
              </a:extLst>
            </p:cNvPr>
            <p:cNvGrpSpPr/>
            <p:nvPr/>
          </p:nvGrpSpPr>
          <p:grpSpPr>
            <a:xfrm>
              <a:off x="7032778" y="2505050"/>
              <a:ext cx="3161256" cy="1630943"/>
              <a:chOff x="6026091" y="2974837"/>
              <a:chExt cx="3161252" cy="1630947"/>
            </a:xfrm>
          </p:grpSpPr>
          <p:sp>
            <p:nvSpPr>
              <p:cNvPr id="177" name="Parallelogram 176">
                <a:extLst>
                  <a:ext uri="{FF2B5EF4-FFF2-40B4-BE49-F238E27FC236}">
                    <a16:creationId xmlns:a16="http://schemas.microsoft.com/office/drawing/2014/main" id="{51286BAD-2F7A-4E2E-8CDC-4596B72E5410}"/>
                  </a:ext>
                </a:extLst>
              </p:cNvPr>
              <p:cNvSpPr/>
              <p:nvPr/>
            </p:nvSpPr>
            <p:spPr>
              <a:xfrm>
                <a:off x="6165909" y="3556932"/>
                <a:ext cx="956345" cy="478173"/>
              </a:xfrm>
              <a:prstGeom prst="parallelogram">
                <a:avLst/>
              </a:prstGeom>
              <a:solidFill>
                <a:schemeClr val="accent2">
                  <a:alpha val="48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Parallelogram 177">
                <a:extLst>
                  <a:ext uri="{FF2B5EF4-FFF2-40B4-BE49-F238E27FC236}">
                    <a16:creationId xmlns:a16="http://schemas.microsoft.com/office/drawing/2014/main" id="{7AC50A76-9216-4E1B-B5A9-1BACDDFCB631}"/>
                  </a:ext>
                </a:extLst>
              </p:cNvPr>
              <p:cNvSpPr/>
              <p:nvPr/>
            </p:nvSpPr>
            <p:spPr>
              <a:xfrm>
                <a:off x="6982434" y="4127608"/>
                <a:ext cx="956345" cy="478173"/>
              </a:xfrm>
              <a:prstGeom prst="parallelogram">
                <a:avLst/>
              </a:prstGeom>
              <a:solidFill>
                <a:schemeClr val="accent2">
                  <a:alpha val="48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Parallelogram 178">
                <a:extLst>
                  <a:ext uri="{FF2B5EF4-FFF2-40B4-BE49-F238E27FC236}">
                    <a16:creationId xmlns:a16="http://schemas.microsoft.com/office/drawing/2014/main" id="{B742416D-24C3-4E9C-A5E4-D6BD05607CA7}"/>
                  </a:ext>
                </a:extLst>
              </p:cNvPr>
              <p:cNvSpPr/>
              <p:nvPr/>
            </p:nvSpPr>
            <p:spPr>
              <a:xfrm>
                <a:off x="6318308" y="2974838"/>
                <a:ext cx="956345" cy="478173"/>
              </a:xfrm>
              <a:prstGeom prst="parallelogram">
                <a:avLst/>
              </a:prstGeom>
              <a:solidFill>
                <a:schemeClr val="accent2">
                  <a:alpha val="48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Parallelogram 179">
                <a:extLst>
                  <a:ext uri="{FF2B5EF4-FFF2-40B4-BE49-F238E27FC236}">
                    <a16:creationId xmlns:a16="http://schemas.microsoft.com/office/drawing/2014/main" id="{7B0A60C3-1276-4A32-BA4C-97B518F1D98F}"/>
                  </a:ext>
                </a:extLst>
              </p:cNvPr>
              <p:cNvSpPr/>
              <p:nvPr/>
            </p:nvSpPr>
            <p:spPr>
              <a:xfrm>
                <a:off x="7122254" y="3556932"/>
                <a:ext cx="956345" cy="478173"/>
              </a:xfrm>
              <a:prstGeom prst="parallelogram">
                <a:avLst/>
              </a:prstGeom>
              <a:solidFill>
                <a:schemeClr val="accent2">
                  <a:alpha val="48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Parallelogram 180">
                <a:extLst>
                  <a:ext uri="{FF2B5EF4-FFF2-40B4-BE49-F238E27FC236}">
                    <a16:creationId xmlns:a16="http://schemas.microsoft.com/office/drawing/2014/main" id="{96C740AD-6692-4DB1-AFE5-A9DB2A863E6F}"/>
                  </a:ext>
                </a:extLst>
              </p:cNvPr>
              <p:cNvSpPr/>
              <p:nvPr/>
            </p:nvSpPr>
            <p:spPr>
              <a:xfrm>
                <a:off x="6026091" y="4127611"/>
                <a:ext cx="956345" cy="478173"/>
              </a:xfrm>
              <a:prstGeom prst="parallelogram">
                <a:avLst/>
              </a:prstGeom>
              <a:solidFill>
                <a:schemeClr val="accent2">
                  <a:alpha val="48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Parallelogram 181">
                <a:extLst>
                  <a:ext uri="{FF2B5EF4-FFF2-40B4-BE49-F238E27FC236}">
                    <a16:creationId xmlns:a16="http://schemas.microsoft.com/office/drawing/2014/main" id="{4833C142-B38D-47A9-A13C-249C6404C8B5}"/>
                  </a:ext>
                </a:extLst>
              </p:cNvPr>
              <p:cNvSpPr/>
              <p:nvPr/>
            </p:nvSpPr>
            <p:spPr>
              <a:xfrm>
                <a:off x="7274653" y="2974837"/>
                <a:ext cx="956345" cy="478173"/>
              </a:xfrm>
              <a:prstGeom prst="parallelogram">
                <a:avLst/>
              </a:prstGeom>
              <a:solidFill>
                <a:schemeClr val="accent2">
                  <a:alpha val="48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Parallelogram 182">
                <a:extLst>
                  <a:ext uri="{FF2B5EF4-FFF2-40B4-BE49-F238E27FC236}">
                    <a16:creationId xmlns:a16="http://schemas.microsoft.com/office/drawing/2014/main" id="{C3FD41CC-4156-42AD-BC30-9BCEE33B9EB5}"/>
                  </a:ext>
                </a:extLst>
              </p:cNvPr>
              <p:cNvSpPr/>
              <p:nvPr/>
            </p:nvSpPr>
            <p:spPr>
              <a:xfrm>
                <a:off x="7938781" y="4127610"/>
                <a:ext cx="956345" cy="478173"/>
              </a:xfrm>
              <a:prstGeom prst="parallelogram">
                <a:avLst/>
              </a:prstGeom>
              <a:solidFill>
                <a:schemeClr val="accent2">
                  <a:alpha val="48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Parallelogram 183">
                <a:extLst>
                  <a:ext uri="{FF2B5EF4-FFF2-40B4-BE49-F238E27FC236}">
                    <a16:creationId xmlns:a16="http://schemas.microsoft.com/office/drawing/2014/main" id="{E9AEA9BC-0CF0-4AA2-A253-8202726F6BA3}"/>
                  </a:ext>
                </a:extLst>
              </p:cNvPr>
              <p:cNvSpPr/>
              <p:nvPr/>
            </p:nvSpPr>
            <p:spPr>
              <a:xfrm>
                <a:off x="8078599" y="3556932"/>
                <a:ext cx="956345" cy="478173"/>
              </a:xfrm>
              <a:prstGeom prst="parallelogram">
                <a:avLst/>
              </a:prstGeom>
              <a:solidFill>
                <a:schemeClr val="accent2">
                  <a:alpha val="48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Parallelogram 184">
                <a:extLst>
                  <a:ext uri="{FF2B5EF4-FFF2-40B4-BE49-F238E27FC236}">
                    <a16:creationId xmlns:a16="http://schemas.microsoft.com/office/drawing/2014/main" id="{1FBCC506-7205-4ABB-A36A-D1E7EA8CBBBE}"/>
                  </a:ext>
                </a:extLst>
              </p:cNvPr>
              <p:cNvSpPr/>
              <p:nvPr/>
            </p:nvSpPr>
            <p:spPr>
              <a:xfrm>
                <a:off x="8230998" y="2974837"/>
                <a:ext cx="956345" cy="478173"/>
              </a:xfrm>
              <a:prstGeom prst="parallelogram">
                <a:avLst/>
              </a:prstGeom>
              <a:solidFill>
                <a:schemeClr val="accent2">
                  <a:alpha val="48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9" name="Parallelogram 168">
              <a:extLst>
                <a:ext uri="{FF2B5EF4-FFF2-40B4-BE49-F238E27FC236}">
                  <a16:creationId xmlns:a16="http://schemas.microsoft.com/office/drawing/2014/main" id="{0F906F84-3B52-4C8F-9893-78923BBABA4F}"/>
                </a:ext>
              </a:extLst>
            </p:cNvPr>
            <p:cNvSpPr/>
            <p:nvPr/>
          </p:nvSpPr>
          <p:spPr>
            <a:xfrm>
              <a:off x="7172595" y="2790390"/>
              <a:ext cx="956346" cy="478172"/>
            </a:xfrm>
            <a:prstGeom prst="parallelogram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Parallelogram 169">
              <a:extLst>
                <a:ext uri="{FF2B5EF4-FFF2-40B4-BE49-F238E27FC236}">
                  <a16:creationId xmlns:a16="http://schemas.microsoft.com/office/drawing/2014/main" id="{C383B2DA-EFD1-4A87-8005-E96863A0827B}"/>
                </a:ext>
              </a:extLst>
            </p:cNvPr>
            <p:cNvSpPr/>
            <p:nvPr/>
          </p:nvSpPr>
          <p:spPr>
            <a:xfrm>
              <a:off x="7324994" y="1884207"/>
              <a:ext cx="956346" cy="478172"/>
            </a:xfrm>
            <a:prstGeom prst="parallelogram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Parallelogram 170">
              <a:extLst>
                <a:ext uri="{FF2B5EF4-FFF2-40B4-BE49-F238E27FC236}">
                  <a16:creationId xmlns:a16="http://schemas.microsoft.com/office/drawing/2014/main" id="{70F99791-94F8-4A3A-90CF-15A706AE499F}"/>
                </a:ext>
              </a:extLst>
            </p:cNvPr>
            <p:cNvSpPr/>
            <p:nvPr/>
          </p:nvSpPr>
          <p:spPr>
            <a:xfrm>
              <a:off x="8281341" y="2123294"/>
              <a:ext cx="956346" cy="478172"/>
            </a:xfrm>
            <a:prstGeom prst="parallelogram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Parallelogram 171">
              <a:extLst>
                <a:ext uri="{FF2B5EF4-FFF2-40B4-BE49-F238E27FC236}">
                  <a16:creationId xmlns:a16="http://schemas.microsoft.com/office/drawing/2014/main" id="{54DB9AA5-4B39-4A9D-A431-E7AB966A2AD0}"/>
                </a:ext>
              </a:extLst>
            </p:cNvPr>
            <p:cNvSpPr/>
            <p:nvPr/>
          </p:nvSpPr>
          <p:spPr>
            <a:xfrm>
              <a:off x="9237686" y="2362377"/>
              <a:ext cx="956346" cy="478172"/>
            </a:xfrm>
            <a:prstGeom prst="parallelogram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Arrow: Down 172">
              <a:extLst>
                <a:ext uri="{FF2B5EF4-FFF2-40B4-BE49-F238E27FC236}">
                  <a16:creationId xmlns:a16="http://schemas.microsoft.com/office/drawing/2014/main" id="{EC531717-14AF-429C-A9FE-B8576529E293}"/>
                </a:ext>
              </a:extLst>
            </p:cNvPr>
            <p:cNvSpPr/>
            <p:nvPr/>
          </p:nvSpPr>
          <p:spPr>
            <a:xfrm>
              <a:off x="7650767" y="2364757"/>
              <a:ext cx="283312" cy="364933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Arrow: Down 173">
              <a:extLst>
                <a:ext uri="{FF2B5EF4-FFF2-40B4-BE49-F238E27FC236}">
                  <a16:creationId xmlns:a16="http://schemas.microsoft.com/office/drawing/2014/main" id="{EB508D1D-8D0A-4858-88D4-DCA0A4CED0A6}"/>
                </a:ext>
              </a:extLst>
            </p:cNvPr>
            <p:cNvSpPr/>
            <p:nvPr/>
          </p:nvSpPr>
          <p:spPr>
            <a:xfrm>
              <a:off x="8607113" y="2601465"/>
              <a:ext cx="283312" cy="128225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Arrow: Down 174">
              <a:extLst>
                <a:ext uri="{FF2B5EF4-FFF2-40B4-BE49-F238E27FC236}">
                  <a16:creationId xmlns:a16="http://schemas.microsoft.com/office/drawing/2014/main" id="{E0D460A1-33EA-4EF0-BC33-4359D5499545}"/>
                </a:ext>
              </a:extLst>
            </p:cNvPr>
            <p:cNvSpPr/>
            <p:nvPr/>
          </p:nvSpPr>
          <p:spPr>
            <a:xfrm>
              <a:off x="9552079" y="2840546"/>
              <a:ext cx="283312" cy="45719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Arrow: Down 175">
              <a:extLst>
                <a:ext uri="{FF2B5EF4-FFF2-40B4-BE49-F238E27FC236}">
                  <a16:creationId xmlns:a16="http://schemas.microsoft.com/office/drawing/2014/main" id="{76A3D6B3-2D38-490C-81EF-A77CB38CA2C9}"/>
                </a:ext>
              </a:extLst>
            </p:cNvPr>
            <p:cNvSpPr/>
            <p:nvPr/>
          </p:nvSpPr>
          <p:spPr>
            <a:xfrm>
              <a:off x="7509103" y="3267897"/>
              <a:ext cx="283312" cy="104591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9292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BA2800-8278-45FA-95E2-1D7597622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Scalable Platform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2BDCB-5F13-42C8-AE17-0EDE7724C0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903288" cy="365125"/>
          </a:xfrm>
        </p:spPr>
        <p:txBody>
          <a:bodyPr/>
          <a:lstStyle/>
          <a:p>
            <a:r>
              <a:rPr lang="en-US"/>
              <a:t>&gt;&gt; </a:t>
            </a:r>
            <a:fld id="{626C978B-826E-438C-909A-E9C381D3FF0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296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47700" y="1352871"/>
            <a:ext cx="10515600" cy="4759404"/>
          </a:xfrm>
        </p:spPr>
        <p:txBody>
          <a:bodyPr/>
          <a:lstStyle/>
          <a:p>
            <a:r>
              <a:rPr lang="en-US" dirty="0"/>
              <a:t>Fabric blocks:</a:t>
            </a:r>
          </a:p>
          <a:p>
            <a:pPr lvl="1"/>
            <a:r>
              <a:rPr lang="en-US" dirty="0"/>
              <a:t>8X reduction in configuration time per bit</a:t>
            </a:r>
          </a:p>
          <a:p>
            <a:pPr lvl="2"/>
            <a:r>
              <a:rPr lang="en-US" dirty="0"/>
              <a:t>Fully pipelined data path</a:t>
            </a:r>
            <a:endParaRPr lang="en-US" dirty="0">
              <a:solidFill>
                <a:schemeClr val="tx1"/>
              </a:solidFill>
            </a:endParaRPr>
          </a:p>
          <a:p>
            <a:pPr lvl="2"/>
            <a:r>
              <a:rPr lang="en-US" dirty="0"/>
              <a:t>Aligned repeated fabric blocks for address buffer insertion</a:t>
            </a:r>
            <a:endParaRPr lang="en-US" dirty="0">
              <a:solidFill>
                <a:schemeClr val="tx1"/>
              </a:solidFill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Increased internal config bus width by 4X</a:t>
            </a:r>
          </a:p>
          <a:p>
            <a:pPr lvl="1"/>
            <a:r>
              <a:rPr lang="en-US" dirty="0"/>
              <a:t>56X-300X readback enhancements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Leverages same configuration path speedups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Concentrate CLB flop data into minimal number of frames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Read pipeline efficiency gains</a:t>
            </a:r>
          </a:p>
          <a:p>
            <a:pPr lvl="2"/>
            <a:r>
              <a:rPr lang="en-US" dirty="0"/>
              <a:t>Parallel readback of multiple dice in SSIT dice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Design state snapshotting (50Mhz </a:t>
            </a:r>
            <a:r>
              <a:rPr lang="en-US" dirty="0" err="1">
                <a:solidFill>
                  <a:schemeClr val="tx1"/>
                </a:solidFill>
              </a:rPr>
              <a:t>Fmax</a:t>
            </a:r>
            <a:r>
              <a:rPr lang="en-US" dirty="0">
                <a:solidFill>
                  <a:schemeClr val="tx1"/>
                </a:solidFill>
              </a:rPr>
              <a:t> or less)</a:t>
            </a:r>
          </a:p>
          <a:p>
            <a:pPr lvl="2"/>
            <a:r>
              <a:rPr lang="en-US" dirty="0"/>
              <a:t>Capture design state without stopping the clock</a:t>
            </a:r>
          </a:p>
          <a:p>
            <a:pPr lvl="2"/>
            <a:r>
              <a:rPr lang="en-US" dirty="0"/>
              <a:t>Read out in the background</a:t>
            </a:r>
          </a:p>
          <a:p>
            <a:r>
              <a:rPr lang="en-US" dirty="0">
                <a:solidFill>
                  <a:schemeClr val="tx1"/>
                </a:solidFill>
              </a:rPr>
              <a:t>Perimeter blocks:</a:t>
            </a:r>
          </a:p>
          <a:p>
            <a:pPr lvl="1"/>
            <a:r>
              <a:rPr lang="en-US" dirty="0"/>
              <a:t>Separate </a:t>
            </a:r>
            <a:r>
              <a:rPr lang="en-US" dirty="0" err="1"/>
              <a:t>NoC</a:t>
            </a:r>
            <a:r>
              <a:rPr lang="en-US" dirty="0"/>
              <a:t> based configuration scheme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Lower overhead, more flexible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&gt;&gt; </a:t>
            </a:r>
            <a:fld id="{626C978B-826E-438C-909A-E9C381D3FF04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2AB21-32E6-4AFC-AC4D-7E728A620F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05" t="27839" r="50500" b="20748"/>
          <a:stretch/>
        </p:blipFill>
        <p:spPr>
          <a:xfrm>
            <a:off x="8155008" y="662162"/>
            <a:ext cx="3132814" cy="2623932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BED90F2-84B1-4C2E-A134-63E0B1E5FB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202419"/>
              </p:ext>
            </p:extLst>
          </p:nvPr>
        </p:nvGraphicFramePr>
        <p:xfrm>
          <a:off x="8155008" y="3609212"/>
          <a:ext cx="2757987" cy="2885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Visio" r:id="rId5" imgW="4924523" imgH="5200785" progId="Visio.Drawing.15">
                  <p:embed/>
                </p:oleObj>
              </mc:Choice>
              <mc:Fallback>
                <p:oleObj name="Visio" r:id="rId5" imgW="4924523" imgH="5200785" progId="Visio.Drawing.15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EB23C9F-878D-4166-97A4-584F05C1AC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5008" y="3609212"/>
                        <a:ext cx="2757987" cy="28852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ADECB0F5-71FA-40D8-A141-95BDC7D218C3}"/>
              </a:ext>
            </a:extLst>
          </p:cNvPr>
          <p:cNvSpPr/>
          <p:nvPr/>
        </p:nvSpPr>
        <p:spPr>
          <a:xfrm>
            <a:off x="8053754" y="4249615"/>
            <a:ext cx="1148861" cy="451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64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Hardened Features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Everything required for shell</a:t>
            </a:r>
          </a:p>
          <a:p>
            <a:pPr lvl="1"/>
            <a:r>
              <a:rPr lang="en-US" dirty="0"/>
              <a:t>Controller - processor subsystem / platform management</a:t>
            </a:r>
          </a:p>
          <a:p>
            <a:pPr lvl="1"/>
            <a:r>
              <a:rPr lang="en-US" dirty="0"/>
              <a:t>Data channel - </a:t>
            </a:r>
            <a:r>
              <a:rPr lang="en-US" dirty="0" err="1"/>
              <a:t>NoC</a:t>
            </a:r>
            <a:endParaRPr lang="en-US" dirty="0"/>
          </a:p>
          <a:p>
            <a:pPr lvl="1"/>
            <a:r>
              <a:rPr lang="en-US" dirty="0"/>
              <a:t>Communication protocol - CPM / PCIE</a:t>
            </a:r>
          </a:p>
          <a:p>
            <a:pPr lvl="1"/>
            <a:r>
              <a:rPr lang="en-US" dirty="0"/>
              <a:t>External communication interface</a:t>
            </a:r>
          </a:p>
          <a:p>
            <a:pPr lvl="2"/>
            <a:r>
              <a:rPr lang="en-US" dirty="0"/>
              <a:t>Memory controller</a:t>
            </a:r>
          </a:p>
          <a:p>
            <a:pPr lvl="2"/>
            <a:r>
              <a:rPr lang="en-US" dirty="0"/>
              <a:t>DDR / HBM Interface</a:t>
            </a:r>
          </a:p>
          <a:p>
            <a:endParaRPr lang="en-US" dirty="0"/>
          </a:p>
          <a:p>
            <a:r>
              <a:rPr lang="en-US" dirty="0"/>
              <a:t>Shell system is fully operational without a bitstream</a:t>
            </a:r>
          </a:p>
          <a:p>
            <a:endParaRPr lang="en-US" dirty="0"/>
          </a:p>
          <a:p>
            <a:r>
              <a:rPr lang="en-US" dirty="0"/>
              <a:t>Additional market specific features</a:t>
            </a:r>
          </a:p>
          <a:p>
            <a:pPr lvl="1"/>
            <a:r>
              <a:rPr lang="en-US" dirty="0"/>
              <a:t>Wired </a:t>
            </a:r>
            <a:r>
              <a:rPr lang="en-US" dirty="0" err="1"/>
              <a:t>comms</a:t>
            </a:r>
            <a:r>
              <a:rPr lang="en-US" dirty="0"/>
              <a:t> – various protocols</a:t>
            </a:r>
          </a:p>
          <a:p>
            <a:pPr lvl="1"/>
            <a:r>
              <a:rPr lang="en-US" dirty="0"/>
              <a:t>Wireless / Machine learning – AI engines</a:t>
            </a:r>
          </a:p>
          <a:p>
            <a:pPr lvl="1"/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&gt;&gt; </a:t>
            </a:r>
            <a:fld id="{626C978B-826E-438C-909A-E9C381D3FF0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589745-281C-4E98-BBDE-CDA56961B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171" y="657532"/>
            <a:ext cx="1982912" cy="24401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2AA78C-A760-42CB-AEA2-F73C4C3B70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425" y="3726546"/>
            <a:ext cx="2829320" cy="249589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1289225-26BA-442E-AF2A-4AA3FEE38DA5}"/>
              </a:ext>
            </a:extLst>
          </p:cNvPr>
          <p:cNvSpPr/>
          <p:nvPr/>
        </p:nvSpPr>
        <p:spPr>
          <a:xfrm>
            <a:off x="9662400" y="1463040"/>
            <a:ext cx="1072800" cy="851695"/>
          </a:xfrm>
          <a:prstGeom prst="roundRect">
            <a:avLst/>
          </a:prstGeom>
          <a:solidFill>
            <a:srgbClr val="FF0000">
              <a:alpha val="48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54A3232C-41F7-4F5C-A5B0-F2CF6DBAC45B}"/>
              </a:ext>
            </a:extLst>
          </p:cNvPr>
          <p:cNvSpPr/>
          <p:nvPr/>
        </p:nvSpPr>
        <p:spPr>
          <a:xfrm>
            <a:off x="9547154" y="3242440"/>
            <a:ext cx="290945" cy="374073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D131C91-00EB-4752-B219-2A1E73606883}"/>
              </a:ext>
            </a:extLst>
          </p:cNvPr>
          <p:cNvSpPr/>
          <p:nvPr/>
        </p:nvSpPr>
        <p:spPr>
          <a:xfrm>
            <a:off x="8669425" y="5166163"/>
            <a:ext cx="712081" cy="605246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outerShdw blurRad="50800" dist="50800" dir="54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DA93267-C7D3-4B4A-8878-EB51A889309E}"/>
              </a:ext>
            </a:extLst>
          </p:cNvPr>
          <p:cNvSpPr/>
          <p:nvPr/>
        </p:nvSpPr>
        <p:spPr>
          <a:xfrm>
            <a:off x="8701171" y="5776806"/>
            <a:ext cx="2797574" cy="208357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outerShdw blurRad="50800" dist="50800" dir="54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577281C-8C56-427B-AA46-0F17FA8539C6}"/>
              </a:ext>
            </a:extLst>
          </p:cNvPr>
          <p:cNvSpPr/>
          <p:nvPr/>
        </p:nvSpPr>
        <p:spPr>
          <a:xfrm rot="16200000">
            <a:off x="8952697" y="5050990"/>
            <a:ext cx="1368567" cy="78075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outerShdw blurRad="50800" dist="50800" dir="54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ADC2606-9410-41C2-B91B-7F41298DA7AE}"/>
              </a:ext>
            </a:extLst>
          </p:cNvPr>
          <p:cNvSpPr/>
          <p:nvPr/>
        </p:nvSpPr>
        <p:spPr>
          <a:xfrm rot="16200000">
            <a:off x="9475479" y="5048088"/>
            <a:ext cx="1368567" cy="78075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outerShdw blurRad="50800" dist="50800" dir="54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A22847A-2249-40F3-A6F2-55F01A54DD65}"/>
              </a:ext>
            </a:extLst>
          </p:cNvPr>
          <p:cNvSpPr/>
          <p:nvPr/>
        </p:nvSpPr>
        <p:spPr>
          <a:xfrm rot="16200000">
            <a:off x="9927544" y="5047099"/>
            <a:ext cx="1368567" cy="78075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outerShdw blurRad="50800" dist="50800" dir="54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698D323-1CF4-42B2-AF32-893D3F4A746C}"/>
              </a:ext>
            </a:extLst>
          </p:cNvPr>
          <p:cNvSpPr/>
          <p:nvPr/>
        </p:nvSpPr>
        <p:spPr>
          <a:xfrm>
            <a:off x="8685298" y="4305440"/>
            <a:ext cx="2797574" cy="103212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outerShdw blurRad="50800" dist="50800" dir="54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55A332F-CEBA-48C3-B072-429B926A7EF2}"/>
              </a:ext>
            </a:extLst>
          </p:cNvPr>
          <p:cNvSpPr/>
          <p:nvPr/>
        </p:nvSpPr>
        <p:spPr>
          <a:xfrm>
            <a:off x="8694054" y="4401853"/>
            <a:ext cx="391454" cy="764310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outerShdw blurRad="50800" dist="50800" dir="54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25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Versal</a:t>
            </a:r>
            <a:r>
              <a:rPr lang="en-US" dirty="0"/>
              <a:t> enables a scalable fabric solution for next generation designs</a:t>
            </a:r>
          </a:p>
          <a:p>
            <a:endParaRPr lang="en-US" dirty="0"/>
          </a:p>
          <a:p>
            <a:r>
              <a:rPr lang="en-US" dirty="0"/>
              <a:t>Scalable Interconnect</a:t>
            </a:r>
          </a:p>
          <a:p>
            <a:pPr lvl="1"/>
            <a:r>
              <a:rPr lang="en-US" dirty="0"/>
              <a:t>Hierarchical approach reduces metal demand</a:t>
            </a:r>
          </a:p>
          <a:p>
            <a:pPr lvl="1"/>
            <a:r>
              <a:rPr lang="en-US" dirty="0"/>
              <a:t>Interposer routing adds extra routing level to larger devices</a:t>
            </a:r>
          </a:p>
          <a:p>
            <a:r>
              <a:rPr lang="en-US" dirty="0"/>
              <a:t>Scalable Compute</a:t>
            </a:r>
          </a:p>
          <a:p>
            <a:pPr lvl="1"/>
            <a:r>
              <a:rPr lang="en-US" dirty="0"/>
              <a:t>Compute density optimized architecture</a:t>
            </a:r>
          </a:p>
          <a:p>
            <a:pPr lvl="1"/>
            <a:r>
              <a:rPr lang="en-US" dirty="0"/>
              <a:t>Pipelining/Time Borrowing with minimal design perturbation</a:t>
            </a:r>
          </a:p>
          <a:p>
            <a:pPr lvl="1"/>
            <a:r>
              <a:rPr lang="en-US" dirty="0"/>
              <a:t>Lower clocking overhead</a:t>
            </a:r>
          </a:p>
          <a:p>
            <a:r>
              <a:rPr lang="en-US" dirty="0"/>
              <a:t>Scalable Platform</a:t>
            </a:r>
          </a:p>
          <a:p>
            <a:pPr lvl="1"/>
            <a:r>
              <a:rPr lang="en-US" dirty="0"/>
              <a:t>Substantial reductions in config and readback times</a:t>
            </a:r>
          </a:p>
          <a:p>
            <a:pPr lvl="1"/>
            <a:r>
              <a:rPr lang="en-US" dirty="0"/>
              <a:t>Hardened shell features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&gt;&gt; </a:t>
            </a:r>
            <a:fld id="{626C978B-826E-438C-909A-E9C381D3FF0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224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064888-F949-4B1D-BDEE-90705A91B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8180A-155F-4AB4-9295-2CC24ABC7E9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903288" cy="365125"/>
          </a:xfrm>
        </p:spPr>
        <p:txBody>
          <a:bodyPr/>
          <a:lstStyle/>
          <a:p>
            <a:r>
              <a:rPr lang="en-US"/>
              <a:t>&gt;&gt; </a:t>
            </a:r>
            <a:fld id="{626C978B-826E-438C-909A-E9C381D3FF0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76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Versal</a:t>
            </a:r>
            <a:r>
              <a:rPr lang="en-US" dirty="0"/>
              <a:t> Architecture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47700" y="1463040"/>
            <a:ext cx="6961115" cy="4759404"/>
          </a:xfrm>
        </p:spPr>
        <p:txBody>
          <a:bodyPr/>
          <a:lstStyle/>
          <a:p>
            <a:r>
              <a:rPr lang="en-US" dirty="0"/>
              <a:t>Architecture behind the first Adaptive Compute Acceleration Platform (ACAP)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r>
              <a:rPr lang="en-US" dirty="0"/>
              <a:t>Tight integration between </a:t>
            </a:r>
          </a:p>
          <a:p>
            <a:pPr lvl="1"/>
            <a:r>
              <a:rPr lang="en-US" dirty="0"/>
              <a:t>1) SW programmable processor (ARM cores)</a:t>
            </a:r>
          </a:p>
          <a:p>
            <a:pPr lvl="1"/>
            <a:r>
              <a:rPr lang="en-US" dirty="0"/>
              <a:t>2) SW programmable accelerators (AI engines)</a:t>
            </a:r>
          </a:p>
          <a:p>
            <a:pPr lvl="1"/>
            <a:r>
              <a:rPr lang="en-US" dirty="0"/>
              <a:t>3) HW programmable fabric (traditional FPGA)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Raise abstraction level through critical function hardening</a:t>
            </a:r>
          </a:p>
          <a:p>
            <a:endParaRPr lang="en-US" dirty="0"/>
          </a:p>
          <a:p>
            <a:r>
              <a:rPr lang="en-US" dirty="0"/>
              <a:t>Single integrated platform is key</a:t>
            </a:r>
          </a:p>
          <a:p>
            <a:pPr lvl="1"/>
            <a:r>
              <a:rPr lang="en-US" dirty="0"/>
              <a:t>Higher system performance, lower system power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&gt;&gt; </a:t>
            </a:r>
            <a:fld id="{626C978B-826E-438C-909A-E9C381D3FF0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6989F8-C82F-43CA-9F55-F50337AD3563}"/>
              </a:ext>
            </a:extLst>
          </p:cNvPr>
          <p:cNvSpPr/>
          <p:nvPr/>
        </p:nvSpPr>
        <p:spPr>
          <a:xfrm>
            <a:off x="8065223" y="2181340"/>
            <a:ext cx="1837202" cy="15295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Microprocessor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A790AC-3615-402F-AD43-E771482FB6A7}"/>
              </a:ext>
            </a:extLst>
          </p:cNvPr>
          <p:cNvSpPr/>
          <p:nvPr/>
        </p:nvSpPr>
        <p:spPr>
          <a:xfrm>
            <a:off x="10125512" y="2181340"/>
            <a:ext cx="1661019" cy="15295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Domain Specific Compute Array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8E8722-4375-4E41-BB5F-04A070BF0247}"/>
              </a:ext>
            </a:extLst>
          </p:cNvPr>
          <p:cNvSpPr/>
          <p:nvPr/>
        </p:nvSpPr>
        <p:spPr>
          <a:xfrm>
            <a:off x="8065223" y="3889965"/>
            <a:ext cx="3721308" cy="12889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Hardware-programmable Logic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681078-0E6E-43A1-90CE-167064BB3E87}"/>
              </a:ext>
            </a:extLst>
          </p:cNvPr>
          <p:cNvSpPr/>
          <p:nvPr/>
        </p:nvSpPr>
        <p:spPr>
          <a:xfrm>
            <a:off x="8065223" y="3710848"/>
            <a:ext cx="3721308" cy="17911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11A473-5CBB-45B7-BA5A-EA618A4C667C}"/>
              </a:ext>
            </a:extLst>
          </p:cNvPr>
          <p:cNvSpPr/>
          <p:nvPr/>
        </p:nvSpPr>
        <p:spPr>
          <a:xfrm rot="16200000">
            <a:off x="9243988" y="2839780"/>
            <a:ext cx="1539968" cy="2230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450994-FD99-473B-B2F8-D4A199F17F57}"/>
              </a:ext>
            </a:extLst>
          </p:cNvPr>
          <p:cNvSpPr/>
          <p:nvPr/>
        </p:nvSpPr>
        <p:spPr>
          <a:xfrm>
            <a:off x="7608815" y="1730729"/>
            <a:ext cx="456408" cy="34482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BCCA89-F151-4C54-809D-6A3817F15124}"/>
              </a:ext>
            </a:extLst>
          </p:cNvPr>
          <p:cNvSpPr/>
          <p:nvPr/>
        </p:nvSpPr>
        <p:spPr>
          <a:xfrm rot="16200000">
            <a:off x="9697673" y="98276"/>
            <a:ext cx="456408" cy="3721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5A136A-0C5A-4526-8709-5E823BD357FC}"/>
              </a:ext>
            </a:extLst>
          </p:cNvPr>
          <p:cNvSpPr txBox="1"/>
          <p:nvPr/>
        </p:nvSpPr>
        <p:spPr>
          <a:xfrm>
            <a:off x="8324061" y="1791501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Hardened Shell Functions</a:t>
            </a:r>
          </a:p>
        </p:txBody>
      </p:sp>
    </p:spTree>
    <p:extLst>
      <p:ext uri="{BB962C8B-B14F-4D97-AF65-F5344CB8AC3E}">
        <p14:creationId xmlns:p14="http://schemas.microsoft.com/office/powerpoint/2010/main" val="1034872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6C136-60D8-4F50-B25E-101EA95D2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Search of a Scalable Fabric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4DE62-90AE-4804-8BFF-C00E67414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384300"/>
            <a:ext cx="7077808" cy="4838144"/>
          </a:xfrm>
        </p:spPr>
        <p:txBody>
          <a:bodyPr/>
          <a:lstStyle/>
          <a:p>
            <a:r>
              <a:rPr lang="en-US" dirty="0"/>
              <a:t>Technology scaling alone insufficient to meet project goals</a:t>
            </a:r>
          </a:p>
          <a:p>
            <a:pPr lvl="1"/>
            <a:r>
              <a:rPr lang="en-US" dirty="0"/>
              <a:t>Slowed pace of Moore’s Law </a:t>
            </a:r>
            <a:r>
              <a:rPr lang="en-US" dirty="0">
                <a:sym typeface="Wingdings" panose="05000000000000000000" pitchFamily="2" charset="2"/>
              </a:rPr>
              <a:t> compute efficiency not scaling well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Metal resistance is a primary issue, especially for FPGAs</a:t>
            </a:r>
          </a:p>
          <a:p>
            <a:r>
              <a:rPr lang="en-US" dirty="0">
                <a:sym typeface="Wingdings" panose="05000000000000000000" pitchFamily="2" charset="2"/>
              </a:rPr>
              <a:t>Economic challenges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Heterogeneous compute  higher volume, more cost sensitive markets</a:t>
            </a:r>
          </a:p>
          <a:p>
            <a:pPr lvl="1"/>
            <a:r>
              <a:rPr lang="en-US" dirty="0"/>
              <a:t>Competition w/ non FPGA based solutions</a:t>
            </a:r>
          </a:p>
          <a:p>
            <a:r>
              <a:rPr lang="en-US" dirty="0"/>
              <a:t>Need scalable fabric solutions to address these new challenges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2F35E-7C66-4410-BC84-FB00DE5A47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&gt;&gt; </a:t>
            </a:r>
            <a:fld id="{626C978B-826E-438C-909A-E9C381D3FF0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83F966-52A3-46B2-9C0E-4D092F96B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552" y="1972052"/>
            <a:ext cx="4170073" cy="260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289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BA2800-8278-45FA-95E2-1D7597622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Scalable Routing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2BDCB-5F13-42C8-AE17-0EDE7724C0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903288" cy="365125"/>
          </a:xfrm>
        </p:spPr>
        <p:txBody>
          <a:bodyPr/>
          <a:lstStyle/>
          <a:p>
            <a:r>
              <a:rPr lang="en-US"/>
              <a:t>&gt;&gt; </a:t>
            </a:r>
            <a:fld id="{626C978B-826E-438C-909A-E9C381D3FF0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589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Interconnect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1792" y="1155089"/>
            <a:ext cx="6701683" cy="4759404"/>
          </a:xfrm>
        </p:spPr>
        <p:txBody>
          <a:bodyPr/>
          <a:lstStyle/>
          <a:p>
            <a:r>
              <a:rPr lang="en-US" sz="1800" dirty="0"/>
              <a:t>Metal not scaling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More layers but fewer tracks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Leverage local connections in cheaper metal</a:t>
            </a:r>
          </a:p>
          <a:p>
            <a:pPr lvl="1"/>
            <a:r>
              <a:rPr lang="en-US" sz="1600" dirty="0"/>
              <a:t>Hierarchical routing without the delay penalty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800" dirty="0"/>
              <a:t>Coarser CLE + local crossbar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Small amount of </a:t>
            </a:r>
            <a:r>
              <a:rPr lang="en-US" sz="1600" dirty="0" err="1">
                <a:solidFill>
                  <a:schemeClr val="tx1"/>
                </a:solidFill>
              </a:rPr>
              <a:t>muxes</a:t>
            </a:r>
            <a:r>
              <a:rPr lang="en-US" sz="1600" dirty="0">
                <a:solidFill>
                  <a:schemeClr val="tx1"/>
                </a:solidFill>
              </a:rPr>
              <a:t> capture a disproportionate number of internal routes</a:t>
            </a:r>
          </a:p>
          <a:p>
            <a:pPr lvl="1"/>
            <a:r>
              <a:rPr lang="en-US" sz="1600" dirty="0"/>
              <a:t>Both the demanded fraction and realized fraction of internal routes increase</a:t>
            </a:r>
            <a:endParaRPr lang="en-US" sz="1600" dirty="0">
              <a:solidFill>
                <a:schemeClr val="tx1"/>
              </a:solidFill>
            </a:endParaRPr>
          </a:p>
          <a:p>
            <a:pPr lvl="1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&gt;&gt; </a:t>
            </a:r>
            <a:fld id="{626C978B-826E-438C-909A-E9C381D3FF0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68D5CD-3A7A-4130-A3B6-6FF29BEF9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65" y="3842742"/>
            <a:ext cx="4386570" cy="28864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E8C94-4D9B-4F0A-8F88-E33EF06441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715" y="146538"/>
            <a:ext cx="2453971" cy="3361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62C53F-500B-4EE2-B4D1-9C277DD513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402" y="3842742"/>
            <a:ext cx="4618312" cy="288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13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Interposer Routing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47700" y="1463040"/>
            <a:ext cx="6046715" cy="4759404"/>
          </a:xfrm>
        </p:spPr>
        <p:txBody>
          <a:bodyPr/>
          <a:lstStyle/>
          <a:p>
            <a:r>
              <a:rPr lang="en-US" dirty="0"/>
              <a:t>Distributed die to die interface</a:t>
            </a:r>
          </a:p>
          <a:p>
            <a:pPr lvl="1"/>
            <a:r>
              <a:rPr lang="en-US" dirty="0"/>
              <a:t>Reduces congestion to/from interface</a:t>
            </a:r>
          </a:p>
          <a:p>
            <a:r>
              <a:rPr lang="en-US" dirty="0"/>
              <a:t>Leverage interposer for long distance routing</a:t>
            </a:r>
          </a:p>
          <a:p>
            <a:pPr lvl="1"/>
            <a:r>
              <a:rPr lang="en-US" dirty="0"/>
              <a:t>30% faster than standard interconnect </a:t>
            </a:r>
          </a:p>
          <a:p>
            <a:r>
              <a:rPr lang="en-US" dirty="0"/>
              <a:t>Interconnect capacity scaling</a:t>
            </a:r>
          </a:p>
          <a:p>
            <a:pPr lvl="1"/>
            <a:r>
              <a:rPr lang="en-US" dirty="0"/>
              <a:t>Only pay for more routing on larger devices that require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&gt;&gt; </a:t>
            </a:r>
            <a:fld id="{626C978B-826E-438C-909A-E9C381D3FF0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C9FAA0-8A86-4559-8665-5B7A4C8510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179" y="822433"/>
            <a:ext cx="5665821" cy="51149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4300E0-FA3E-468B-88A6-0D7B6BE4DE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744" y="3789836"/>
            <a:ext cx="3665435" cy="274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45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BA2800-8278-45FA-95E2-1D7597622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Scalable Compute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2BDCB-5F13-42C8-AE17-0EDE7724C0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903288" cy="365125"/>
          </a:xfrm>
        </p:spPr>
        <p:txBody>
          <a:bodyPr/>
          <a:lstStyle/>
          <a:p>
            <a:r>
              <a:rPr lang="en-US"/>
              <a:t>&gt;&gt; </a:t>
            </a:r>
            <a:fld id="{626C978B-826E-438C-909A-E9C381D3FF0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437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1792" y="210312"/>
            <a:ext cx="10541508" cy="502920"/>
          </a:xfrm>
        </p:spPr>
        <p:txBody>
          <a:bodyPr/>
          <a:lstStyle/>
          <a:p>
            <a:r>
              <a:rPr lang="en-US" dirty="0"/>
              <a:t>Streamlined CLB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47700" y="1463040"/>
            <a:ext cx="5049208" cy="4759404"/>
          </a:xfrm>
        </p:spPr>
        <p:txBody>
          <a:bodyPr/>
          <a:lstStyle/>
          <a:p>
            <a:r>
              <a:rPr lang="en-US" dirty="0"/>
              <a:t>Less is more philosophy</a:t>
            </a:r>
          </a:p>
          <a:p>
            <a:pPr lvl="1"/>
            <a:r>
              <a:rPr lang="en-US" dirty="0"/>
              <a:t>More, general purpose CLEs better than fewer specialized ones</a:t>
            </a:r>
          </a:p>
          <a:p>
            <a:r>
              <a:rPr lang="en-US" dirty="0"/>
              <a:t>Use soft logic for</a:t>
            </a:r>
          </a:p>
          <a:p>
            <a:pPr lvl="1"/>
            <a:r>
              <a:rPr lang="en-US" dirty="0"/>
              <a:t>Wide </a:t>
            </a:r>
            <a:r>
              <a:rPr lang="en-US" dirty="0" err="1"/>
              <a:t>muxes</a:t>
            </a:r>
            <a:r>
              <a:rPr lang="en-US" dirty="0"/>
              <a:t>, wide functions</a:t>
            </a:r>
          </a:p>
          <a:p>
            <a:pPr lvl="1"/>
            <a:r>
              <a:rPr lang="en-US" dirty="0"/>
              <a:t>Deep LUTRAM/SRL modes</a:t>
            </a:r>
          </a:p>
          <a:p>
            <a:r>
              <a:rPr lang="en-US" dirty="0"/>
              <a:t>Every CLE is the same</a:t>
            </a:r>
          </a:p>
          <a:p>
            <a:pPr lvl="1"/>
            <a:r>
              <a:rPr lang="en-US" dirty="0"/>
              <a:t>50% LUTRAM/SRL capable everywhere</a:t>
            </a:r>
          </a:p>
          <a:p>
            <a:r>
              <a:rPr lang="en-US" dirty="0"/>
              <a:t>Enhanced LUT</a:t>
            </a:r>
          </a:p>
          <a:p>
            <a:pPr lvl="1"/>
            <a:r>
              <a:rPr lang="en-US" dirty="0"/>
              <a:t>Pack more dual LUT functions</a:t>
            </a:r>
          </a:p>
          <a:p>
            <a:pPr lvl="1"/>
            <a:r>
              <a:rPr lang="en-US" dirty="0"/>
              <a:t>Fast cascade path</a:t>
            </a:r>
          </a:p>
          <a:p>
            <a:pPr lvl="1"/>
            <a:r>
              <a:rPr lang="en-US" dirty="0"/>
              <a:t>Leverage for lower cost carry chain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&gt;&gt; </a:t>
            </a:r>
            <a:fld id="{626C978B-826E-438C-909A-E9C381D3FF04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9C619B8-AF79-44D6-B93F-6F35F002086B}"/>
              </a:ext>
            </a:extLst>
          </p:cNvPr>
          <p:cNvGrpSpPr/>
          <p:nvPr/>
        </p:nvGrpSpPr>
        <p:grpSpPr>
          <a:xfrm>
            <a:off x="5905500" y="210846"/>
            <a:ext cx="6041040" cy="3631896"/>
            <a:chOff x="526821" y="960120"/>
            <a:chExt cx="8654204" cy="498363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37378DD-7FCC-41EE-BDF0-742BD567A3B4}"/>
                </a:ext>
              </a:extLst>
            </p:cNvPr>
            <p:cNvSpPr/>
            <p:nvPr/>
          </p:nvSpPr>
          <p:spPr bwMode="auto">
            <a:xfrm>
              <a:off x="5598322" y="2036756"/>
              <a:ext cx="682398" cy="731863"/>
            </a:xfrm>
            <a:prstGeom prst="rect">
              <a:avLst/>
            </a:prstGeom>
            <a:noFill/>
            <a:ln w="127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7A5C5A7-A8BA-451E-930B-71BCD8A8D9CE}"/>
                </a:ext>
              </a:extLst>
            </p:cNvPr>
            <p:cNvSpPr txBox="1"/>
            <p:nvPr/>
          </p:nvSpPr>
          <p:spPr>
            <a:xfrm>
              <a:off x="5540848" y="2274163"/>
              <a:ext cx="801907" cy="38009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4LUT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66A51B8-8EC3-4EDB-9DA5-3ABDD30E8B16}"/>
                </a:ext>
              </a:extLst>
            </p:cNvPr>
            <p:cNvSpPr/>
            <p:nvPr/>
          </p:nvSpPr>
          <p:spPr bwMode="auto">
            <a:xfrm>
              <a:off x="5598322" y="2768619"/>
              <a:ext cx="682398" cy="731863"/>
            </a:xfrm>
            <a:prstGeom prst="rect">
              <a:avLst/>
            </a:prstGeom>
            <a:noFill/>
            <a:ln w="127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0246433-DBAC-4D12-8FEE-718A3B548F37}"/>
                </a:ext>
              </a:extLst>
            </p:cNvPr>
            <p:cNvSpPr txBox="1"/>
            <p:nvPr/>
          </p:nvSpPr>
          <p:spPr>
            <a:xfrm>
              <a:off x="5540848" y="3006027"/>
              <a:ext cx="801907" cy="38009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4LUT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64087F5-E9B6-4B1C-B1CF-6794098FFC32}"/>
                </a:ext>
              </a:extLst>
            </p:cNvPr>
            <p:cNvSpPr/>
            <p:nvPr/>
          </p:nvSpPr>
          <p:spPr bwMode="auto">
            <a:xfrm>
              <a:off x="5598322" y="3500482"/>
              <a:ext cx="682398" cy="731863"/>
            </a:xfrm>
            <a:prstGeom prst="rect">
              <a:avLst/>
            </a:prstGeom>
            <a:noFill/>
            <a:ln w="127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2D119B4-46AB-4BCD-B410-E1F0D8E01D01}"/>
                </a:ext>
              </a:extLst>
            </p:cNvPr>
            <p:cNvSpPr txBox="1"/>
            <p:nvPr/>
          </p:nvSpPr>
          <p:spPr>
            <a:xfrm>
              <a:off x="5540848" y="3737890"/>
              <a:ext cx="801907" cy="38009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4LUT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EF98921-2B77-4695-9096-8D96E0589B1B}"/>
                </a:ext>
              </a:extLst>
            </p:cNvPr>
            <p:cNvSpPr/>
            <p:nvPr/>
          </p:nvSpPr>
          <p:spPr bwMode="auto">
            <a:xfrm>
              <a:off x="5598322" y="4232346"/>
              <a:ext cx="682398" cy="731863"/>
            </a:xfrm>
            <a:prstGeom prst="rect">
              <a:avLst/>
            </a:prstGeom>
            <a:noFill/>
            <a:ln w="127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1F58AA6-F88B-4B98-844B-7D33F480C2A6}"/>
                </a:ext>
              </a:extLst>
            </p:cNvPr>
            <p:cNvSpPr txBox="1"/>
            <p:nvPr/>
          </p:nvSpPr>
          <p:spPr>
            <a:xfrm>
              <a:off x="5540848" y="4469753"/>
              <a:ext cx="801907" cy="38009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4LUT</a:t>
              </a:r>
            </a:p>
          </p:txBody>
        </p:sp>
        <p:sp>
          <p:nvSpPr>
            <p:cNvPr id="15" name="Trapezoid 14">
              <a:extLst>
                <a:ext uri="{FF2B5EF4-FFF2-40B4-BE49-F238E27FC236}">
                  <a16:creationId xmlns:a16="http://schemas.microsoft.com/office/drawing/2014/main" id="{079C2180-E681-4FA2-8328-5F857FD7DBEC}"/>
                </a:ext>
              </a:extLst>
            </p:cNvPr>
            <p:cNvSpPr/>
            <p:nvPr/>
          </p:nvSpPr>
          <p:spPr bwMode="auto">
            <a:xfrm rot="5400000">
              <a:off x="6237852" y="2650466"/>
              <a:ext cx="892207" cy="248145"/>
            </a:xfrm>
            <a:prstGeom prst="trapezoid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6" name="Trapezoid 15">
              <a:extLst>
                <a:ext uri="{FF2B5EF4-FFF2-40B4-BE49-F238E27FC236}">
                  <a16:creationId xmlns:a16="http://schemas.microsoft.com/office/drawing/2014/main" id="{B3743B04-B965-4224-8D3F-74093CBD73AA}"/>
                </a:ext>
              </a:extLst>
            </p:cNvPr>
            <p:cNvSpPr/>
            <p:nvPr/>
          </p:nvSpPr>
          <p:spPr bwMode="auto">
            <a:xfrm rot="5400000">
              <a:off x="6237853" y="4127158"/>
              <a:ext cx="892207" cy="248145"/>
            </a:xfrm>
            <a:prstGeom prst="trapezoid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7" name="Trapezoid 16">
              <a:extLst>
                <a:ext uri="{FF2B5EF4-FFF2-40B4-BE49-F238E27FC236}">
                  <a16:creationId xmlns:a16="http://schemas.microsoft.com/office/drawing/2014/main" id="{AFF3E209-1A9C-4ADE-9BC9-71F1F5F1CDB8}"/>
                </a:ext>
              </a:extLst>
            </p:cNvPr>
            <p:cNvSpPr/>
            <p:nvPr/>
          </p:nvSpPr>
          <p:spPr bwMode="auto">
            <a:xfrm rot="5400000">
              <a:off x="6920250" y="3376410"/>
              <a:ext cx="892207" cy="248145"/>
            </a:xfrm>
            <a:prstGeom prst="trapezoid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9FD0E4B-23F1-4B43-A342-A6D83AEB1E41}"/>
                </a:ext>
              </a:extLst>
            </p:cNvPr>
            <p:cNvCxnSpPr>
              <a:stCxn id="5" idx="3"/>
            </p:cNvCxnSpPr>
            <p:nvPr/>
          </p:nvCxnSpPr>
          <p:spPr bwMode="auto">
            <a:xfrm>
              <a:off x="6280720" y="2402687"/>
              <a:ext cx="279163" cy="0"/>
            </a:xfrm>
            <a:prstGeom prst="line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B2AE32E-5139-4532-B7EF-C92FCAEAE7A9}"/>
                </a:ext>
              </a:extLst>
            </p:cNvPr>
            <p:cNvCxnSpPr/>
            <p:nvPr/>
          </p:nvCxnSpPr>
          <p:spPr bwMode="auto">
            <a:xfrm>
              <a:off x="6271824" y="3134551"/>
              <a:ext cx="279163" cy="0"/>
            </a:xfrm>
            <a:prstGeom prst="line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108DA14-9F97-47AB-B8DA-F0ED5D80F9B3}"/>
                </a:ext>
              </a:extLst>
            </p:cNvPr>
            <p:cNvCxnSpPr/>
            <p:nvPr/>
          </p:nvCxnSpPr>
          <p:spPr bwMode="auto">
            <a:xfrm>
              <a:off x="6271824" y="3869014"/>
              <a:ext cx="279163" cy="0"/>
            </a:xfrm>
            <a:prstGeom prst="line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D960FFC-1F90-456E-B750-82CBD2BB525D}"/>
                </a:ext>
              </a:extLst>
            </p:cNvPr>
            <p:cNvCxnSpPr/>
            <p:nvPr/>
          </p:nvCxnSpPr>
          <p:spPr bwMode="auto">
            <a:xfrm>
              <a:off x="6280720" y="4598277"/>
              <a:ext cx="279163" cy="0"/>
            </a:xfrm>
            <a:prstGeom prst="line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Elbow Connector 41">
              <a:extLst>
                <a:ext uri="{FF2B5EF4-FFF2-40B4-BE49-F238E27FC236}">
                  <a16:creationId xmlns:a16="http://schemas.microsoft.com/office/drawing/2014/main" id="{E7AEACB8-C069-4539-934A-4EB671AC2EDA}"/>
                </a:ext>
              </a:extLst>
            </p:cNvPr>
            <p:cNvCxnSpPr/>
            <p:nvPr/>
          </p:nvCxnSpPr>
          <p:spPr bwMode="auto">
            <a:xfrm flipV="1">
              <a:off x="6808029" y="3866414"/>
              <a:ext cx="434252" cy="384816"/>
            </a:xfrm>
            <a:prstGeom prst="bentConnector3">
              <a:avLst>
                <a:gd name="adj1" fmla="val 50000"/>
              </a:avLst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Elbow Connector 43">
              <a:extLst>
                <a:ext uri="{FF2B5EF4-FFF2-40B4-BE49-F238E27FC236}">
                  <a16:creationId xmlns:a16="http://schemas.microsoft.com/office/drawing/2014/main" id="{B3C2F16E-0F66-4297-B3E9-387DAE29995C}"/>
                </a:ext>
              </a:extLst>
            </p:cNvPr>
            <p:cNvCxnSpPr/>
            <p:nvPr/>
          </p:nvCxnSpPr>
          <p:spPr bwMode="auto">
            <a:xfrm flipH="1" flipV="1">
              <a:off x="6808029" y="2821026"/>
              <a:ext cx="434252" cy="384816"/>
            </a:xfrm>
            <a:prstGeom prst="bentConnector3">
              <a:avLst>
                <a:gd name="adj1" fmla="val 50000"/>
              </a:avLst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Trapezoid 23">
              <a:extLst>
                <a:ext uri="{FF2B5EF4-FFF2-40B4-BE49-F238E27FC236}">
                  <a16:creationId xmlns:a16="http://schemas.microsoft.com/office/drawing/2014/main" id="{14765C87-A16A-4068-A162-94FC968354C3}"/>
                </a:ext>
              </a:extLst>
            </p:cNvPr>
            <p:cNvSpPr/>
            <p:nvPr/>
          </p:nvSpPr>
          <p:spPr bwMode="auto">
            <a:xfrm rot="10800000">
              <a:off x="6369326" y="1685490"/>
              <a:ext cx="629258" cy="254561"/>
            </a:xfrm>
            <a:prstGeom prst="trapezoid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8CE189D-F393-4F0B-A413-31DB7ED9E43A}"/>
                </a:ext>
              </a:extLst>
            </p:cNvPr>
            <p:cNvCxnSpPr>
              <a:stCxn id="24" idx="0"/>
              <a:endCxn id="15" idx="1"/>
            </p:cNvCxnSpPr>
            <p:nvPr/>
          </p:nvCxnSpPr>
          <p:spPr bwMode="auto">
            <a:xfrm>
              <a:off x="6683955" y="1940051"/>
              <a:ext cx="1" cy="420204"/>
            </a:xfrm>
            <a:prstGeom prst="line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A440981-6066-409E-88FC-E047B9E44CED}"/>
                </a:ext>
              </a:extLst>
            </p:cNvPr>
            <p:cNvCxnSpPr/>
            <p:nvPr/>
          </p:nvCxnSpPr>
          <p:spPr bwMode="auto">
            <a:xfrm>
              <a:off x="5630880" y="1801424"/>
              <a:ext cx="0" cy="223985"/>
            </a:xfrm>
            <a:prstGeom prst="line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DE95AE4-4BA2-43EC-B74F-FFD1F06B2155}"/>
                </a:ext>
              </a:extLst>
            </p:cNvPr>
            <p:cNvCxnSpPr/>
            <p:nvPr/>
          </p:nvCxnSpPr>
          <p:spPr bwMode="auto">
            <a:xfrm>
              <a:off x="5821460" y="1802221"/>
              <a:ext cx="0" cy="223985"/>
            </a:xfrm>
            <a:prstGeom prst="line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733E81D-9204-43CE-B5D2-184F2D968EF0}"/>
                </a:ext>
              </a:extLst>
            </p:cNvPr>
            <p:cNvCxnSpPr/>
            <p:nvPr/>
          </p:nvCxnSpPr>
          <p:spPr bwMode="auto">
            <a:xfrm>
              <a:off x="6004340" y="1799590"/>
              <a:ext cx="0" cy="223985"/>
            </a:xfrm>
            <a:prstGeom prst="line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51CEA1A-584A-4DAE-BB33-A7949A966586}"/>
                </a:ext>
              </a:extLst>
            </p:cNvPr>
            <p:cNvCxnSpPr/>
            <p:nvPr/>
          </p:nvCxnSpPr>
          <p:spPr bwMode="auto">
            <a:xfrm>
              <a:off x="6196487" y="1799590"/>
              <a:ext cx="0" cy="223985"/>
            </a:xfrm>
            <a:prstGeom prst="line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74D2A7B-C4E4-48A3-82AD-D6B1C5C40CD4}"/>
                </a:ext>
              </a:extLst>
            </p:cNvPr>
            <p:cNvCxnSpPr>
              <a:stCxn id="17" idx="1"/>
            </p:cNvCxnSpPr>
            <p:nvPr/>
          </p:nvCxnSpPr>
          <p:spPr bwMode="auto">
            <a:xfrm flipH="1" flipV="1">
              <a:off x="7366353" y="1354975"/>
              <a:ext cx="1" cy="1731223"/>
            </a:xfrm>
            <a:prstGeom prst="line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B4F358C-C8F4-4AC9-97EF-6381C81B6C1E}"/>
                </a:ext>
              </a:extLst>
            </p:cNvPr>
            <p:cNvCxnSpPr/>
            <p:nvPr/>
          </p:nvCxnSpPr>
          <p:spPr bwMode="auto">
            <a:xfrm flipH="1">
              <a:off x="6901081" y="1514076"/>
              <a:ext cx="465271" cy="0"/>
            </a:xfrm>
            <a:prstGeom prst="line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E5121B1-B780-4DE6-9F58-74392712F9FB}"/>
                </a:ext>
              </a:extLst>
            </p:cNvPr>
            <p:cNvCxnSpPr/>
            <p:nvPr/>
          </p:nvCxnSpPr>
          <p:spPr bwMode="auto">
            <a:xfrm flipV="1">
              <a:off x="6593306" y="1418616"/>
              <a:ext cx="0" cy="259865"/>
            </a:xfrm>
            <a:prstGeom prst="line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C8F78B9-D3F3-4D9E-99FA-F08152862259}"/>
                </a:ext>
              </a:extLst>
            </p:cNvPr>
            <p:cNvCxnSpPr/>
            <p:nvPr/>
          </p:nvCxnSpPr>
          <p:spPr bwMode="auto">
            <a:xfrm flipV="1">
              <a:off x="6901081" y="1514076"/>
              <a:ext cx="0" cy="164404"/>
            </a:xfrm>
            <a:prstGeom prst="line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3FE5A7F-5AB6-42DD-B30D-6D14C0EE1D98}"/>
                </a:ext>
              </a:extLst>
            </p:cNvPr>
            <p:cNvCxnSpPr/>
            <p:nvPr/>
          </p:nvCxnSpPr>
          <p:spPr bwMode="auto">
            <a:xfrm>
              <a:off x="7025155" y="2821026"/>
              <a:ext cx="1457848" cy="0"/>
            </a:xfrm>
            <a:prstGeom prst="straightConnector1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73BD578-0ABF-4E5C-91F8-0ECACF5CC4A8}"/>
                </a:ext>
              </a:extLst>
            </p:cNvPr>
            <p:cNvCxnSpPr/>
            <p:nvPr/>
          </p:nvCxnSpPr>
          <p:spPr bwMode="auto">
            <a:xfrm>
              <a:off x="7490426" y="3493433"/>
              <a:ext cx="992578" cy="0"/>
            </a:xfrm>
            <a:prstGeom prst="straightConnector1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7386F86-D32F-4D51-A7B2-F9A5930B3DBE}"/>
                </a:ext>
              </a:extLst>
            </p:cNvPr>
            <p:cNvCxnSpPr/>
            <p:nvPr/>
          </p:nvCxnSpPr>
          <p:spPr bwMode="auto">
            <a:xfrm>
              <a:off x="7025155" y="4251230"/>
              <a:ext cx="1457848" cy="0"/>
            </a:xfrm>
            <a:prstGeom prst="straightConnector1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7E0A242-45E9-4D12-B047-312D366D1FF0}"/>
                </a:ext>
              </a:extLst>
            </p:cNvPr>
            <p:cNvSpPr txBox="1"/>
            <p:nvPr/>
          </p:nvSpPr>
          <p:spPr>
            <a:xfrm>
              <a:off x="5447087" y="1604911"/>
              <a:ext cx="1026955" cy="27451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700" b="1" dirty="0"/>
                <a:t>A1 A2 A3 A4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CCAFA7C-90B9-4B56-8DDF-D34315260123}"/>
                </a:ext>
              </a:extLst>
            </p:cNvPr>
            <p:cNvSpPr txBox="1"/>
            <p:nvPr/>
          </p:nvSpPr>
          <p:spPr>
            <a:xfrm>
              <a:off x="6407690" y="1202055"/>
              <a:ext cx="427593" cy="27451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700" b="1" dirty="0"/>
                <a:t>A5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C1F1A70-7CB7-46D6-804F-ED29C88D7ADD}"/>
                </a:ext>
              </a:extLst>
            </p:cNvPr>
            <p:cNvSpPr txBox="1"/>
            <p:nvPr/>
          </p:nvSpPr>
          <p:spPr>
            <a:xfrm>
              <a:off x="7193657" y="1166236"/>
              <a:ext cx="427593" cy="27451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700" b="1" dirty="0"/>
                <a:t>A6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C38EC06-0090-4D23-87D2-AC7A0C56D5DE}"/>
                </a:ext>
              </a:extLst>
            </p:cNvPr>
            <p:cNvSpPr txBox="1"/>
            <p:nvPr/>
          </p:nvSpPr>
          <p:spPr>
            <a:xfrm>
              <a:off x="8509396" y="3397041"/>
              <a:ext cx="507966" cy="33786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O6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FC21EC0-62EC-460F-9467-4F6A4E9086A5}"/>
                </a:ext>
              </a:extLst>
            </p:cNvPr>
            <p:cNvSpPr txBox="1"/>
            <p:nvPr/>
          </p:nvSpPr>
          <p:spPr>
            <a:xfrm>
              <a:off x="8453324" y="2724633"/>
              <a:ext cx="710051" cy="33786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O5_1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A6CF6AC-9689-46D2-92F6-C5C5FC32C0C6}"/>
                </a:ext>
              </a:extLst>
            </p:cNvPr>
            <p:cNvSpPr txBox="1"/>
            <p:nvPr/>
          </p:nvSpPr>
          <p:spPr>
            <a:xfrm>
              <a:off x="8470974" y="4154837"/>
              <a:ext cx="710051" cy="33786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O5_2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9D85C01-F8D3-4CF9-8EFE-BA39B0696F9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708694" y="4659406"/>
              <a:ext cx="1388" cy="242257"/>
            </a:xfrm>
            <a:prstGeom prst="line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Trapezoid 43">
              <a:extLst>
                <a:ext uri="{FF2B5EF4-FFF2-40B4-BE49-F238E27FC236}">
                  <a16:creationId xmlns:a16="http://schemas.microsoft.com/office/drawing/2014/main" id="{41A6E5B7-CD7F-4DED-B473-389CAAD87BE9}"/>
                </a:ext>
              </a:extLst>
            </p:cNvPr>
            <p:cNvSpPr/>
            <p:nvPr/>
          </p:nvSpPr>
          <p:spPr bwMode="auto">
            <a:xfrm>
              <a:off x="6395897" y="4901661"/>
              <a:ext cx="629258" cy="254561"/>
            </a:xfrm>
            <a:prstGeom prst="trapezoid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518B169-4822-4D87-B28A-12022621FAF1}"/>
                </a:ext>
              </a:extLst>
            </p:cNvPr>
            <p:cNvCxnSpPr/>
            <p:nvPr/>
          </p:nvCxnSpPr>
          <p:spPr bwMode="auto">
            <a:xfrm flipV="1">
              <a:off x="6535118" y="5156222"/>
              <a:ext cx="0" cy="259865"/>
            </a:xfrm>
            <a:prstGeom prst="line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E57468D-D1DF-4FF4-BA15-83275D703CC7}"/>
                </a:ext>
              </a:extLst>
            </p:cNvPr>
            <p:cNvSpPr txBox="1"/>
            <p:nvPr/>
          </p:nvSpPr>
          <p:spPr>
            <a:xfrm>
              <a:off x="6374720" y="5416086"/>
              <a:ext cx="427593" cy="27451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700" b="1" dirty="0"/>
                <a:t>A5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EB718A3-23A8-42DE-8523-3C603D6CC558}"/>
                </a:ext>
              </a:extLst>
            </p:cNvPr>
            <p:cNvCxnSpPr/>
            <p:nvPr/>
          </p:nvCxnSpPr>
          <p:spPr bwMode="auto">
            <a:xfrm flipV="1">
              <a:off x="6901081" y="5156222"/>
              <a:ext cx="0" cy="164404"/>
            </a:xfrm>
            <a:prstGeom prst="line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D045F95-F1EF-4B83-8664-6A9FBB1C5B22}"/>
                </a:ext>
              </a:extLst>
            </p:cNvPr>
            <p:cNvCxnSpPr/>
            <p:nvPr/>
          </p:nvCxnSpPr>
          <p:spPr bwMode="auto">
            <a:xfrm flipH="1">
              <a:off x="6901081" y="5329324"/>
              <a:ext cx="744434" cy="0"/>
            </a:xfrm>
            <a:prstGeom prst="line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5909855-7F15-4701-B54D-55EAD27A9467}"/>
                </a:ext>
              </a:extLst>
            </p:cNvPr>
            <p:cNvCxnSpPr/>
            <p:nvPr/>
          </p:nvCxnSpPr>
          <p:spPr bwMode="auto">
            <a:xfrm>
              <a:off x="7375039" y="3006027"/>
              <a:ext cx="270477" cy="0"/>
            </a:xfrm>
            <a:prstGeom prst="line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88D01BA-8A35-4793-9258-0D58A71FBCB4}"/>
                </a:ext>
              </a:extLst>
            </p:cNvPr>
            <p:cNvCxnSpPr/>
            <p:nvPr/>
          </p:nvCxnSpPr>
          <p:spPr bwMode="auto">
            <a:xfrm flipH="1" flipV="1">
              <a:off x="7645516" y="3013434"/>
              <a:ext cx="1" cy="2307193"/>
            </a:xfrm>
            <a:prstGeom prst="line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EEBB1CC-3DC9-4C90-A7AE-E063DB2F9B17}"/>
                </a:ext>
              </a:extLst>
            </p:cNvPr>
            <p:cNvGrpSpPr/>
            <p:nvPr/>
          </p:nvGrpSpPr>
          <p:grpSpPr>
            <a:xfrm>
              <a:off x="7069337" y="1756851"/>
              <a:ext cx="97741" cy="111838"/>
              <a:chOff x="5662371" y="1183327"/>
              <a:chExt cx="206802" cy="220171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F3D70D6-3583-4445-AA2B-107889EE5646}"/>
                  </a:ext>
                </a:extLst>
              </p:cNvPr>
              <p:cNvSpPr/>
              <p:nvPr/>
            </p:nvSpPr>
            <p:spPr bwMode="auto">
              <a:xfrm>
                <a:off x="5662371" y="1183327"/>
                <a:ext cx="206802" cy="220171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9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AB55D8A2-2B20-4F34-B233-DF8666554C6D}"/>
                  </a:ext>
                </a:extLst>
              </p:cNvPr>
              <p:cNvCxnSpPr/>
              <p:nvPr/>
            </p:nvCxnSpPr>
            <p:spPr bwMode="auto">
              <a:xfrm flipH="1">
                <a:off x="5662371" y="1183327"/>
                <a:ext cx="206802" cy="220171"/>
              </a:xfrm>
              <a:prstGeom prst="lin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695BF19C-388D-46B5-B383-FC5A34A0A8D6}"/>
                  </a:ext>
                </a:extLst>
              </p:cNvPr>
              <p:cNvCxnSpPr/>
              <p:nvPr/>
            </p:nvCxnSpPr>
            <p:spPr bwMode="auto">
              <a:xfrm flipH="1" flipV="1">
                <a:off x="5662371" y="1184607"/>
                <a:ext cx="206802" cy="218891"/>
              </a:xfrm>
              <a:prstGeom prst="lin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D831524-49B4-445A-9969-8648B6310843}"/>
                </a:ext>
              </a:extLst>
            </p:cNvPr>
            <p:cNvCxnSpPr>
              <a:stCxn id="52" idx="1"/>
              <a:endCxn id="24" idx="1"/>
            </p:cNvCxnSpPr>
            <p:nvPr/>
          </p:nvCxnSpPr>
          <p:spPr bwMode="auto">
            <a:xfrm flipH="1">
              <a:off x="6967566" y="1812771"/>
              <a:ext cx="101770" cy="0"/>
            </a:xfrm>
            <a:prstGeom prst="line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DD30023E-C9D9-43D8-AC32-41DF40BDD0DC}"/>
                </a:ext>
              </a:extLst>
            </p:cNvPr>
            <p:cNvGrpSpPr/>
            <p:nvPr/>
          </p:nvGrpSpPr>
          <p:grpSpPr>
            <a:xfrm>
              <a:off x="7118206" y="4963574"/>
              <a:ext cx="97741" cy="111838"/>
              <a:chOff x="5662371" y="1183327"/>
              <a:chExt cx="206802" cy="220171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ADF7A23-9E87-4CDD-ADC1-D65F4CD59470}"/>
                  </a:ext>
                </a:extLst>
              </p:cNvPr>
              <p:cNvSpPr/>
              <p:nvPr/>
            </p:nvSpPr>
            <p:spPr bwMode="auto">
              <a:xfrm>
                <a:off x="5662371" y="1183327"/>
                <a:ext cx="206802" cy="220171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9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B8ADE212-94F6-4EA1-B2BF-3C6CFEB0E9E0}"/>
                  </a:ext>
                </a:extLst>
              </p:cNvPr>
              <p:cNvCxnSpPr/>
              <p:nvPr/>
            </p:nvCxnSpPr>
            <p:spPr bwMode="auto">
              <a:xfrm flipH="1">
                <a:off x="5662371" y="1183327"/>
                <a:ext cx="206802" cy="220171"/>
              </a:xfrm>
              <a:prstGeom prst="lin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5FCF020F-1EAF-432A-87ED-E455FA2B3029}"/>
                  </a:ext>
                </a:extLst>
              </p:cNvPr>
              <p:cNvCxnSpPr/>
              <p:nvPr/>
            </p:nvCxnSpPr>
            <p:spPr bwMode="auto">
              <a:xfrm flipH="1" flipV="1">
                <a:off x="5662371" y="1184607"/>
                <a:ext cx="206802" cy="218891"/>
              </a:xfrm>
              <a:prstGeom prst="lin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B47DA0C-3EEC-4CD2-A91E-6705069D61D2}"/>
                </a:ext>
              </a:extLst>
            </p:cNvPr>
            <p:cNvCxnSpPr>
              <a:stCxn id="57" idx="1"/>
            </p:cNvCxnSpPr>
            <p:nvPr/>
          </p:nvCxnSpPr>
          <p:spPr bwMode="auto">
            <a:xfrm flipH="1">
              <a:off x="7016436" y="5019493"/>
              <a:ext cx="101770" cy="0"/>
            </a:xfrm>
            <a:prstGeom prst="line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4C93FB72-175E-4C52-A0C1-5811E89A1E18}"/>
                </a:ext>
              </a:extLst>
            </p:cNvPr>
            <p:cNvCxnSpPr/>
            <p:nvPr/>
          </p:nvCxnSpPr>
          <p:spPr bwMode="auto">
            <a:xfrm flipV="1">
              <a:off x="6420302" y="2220587"/>
              <a:ext cx="2080352" cy="4011"/>
            </a:xfrm>
            <a:prstGeom prst="straightConnector1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E7FFE81-22D9-465A-A049-BFE68679543B}"/>
                </a:ext>
              </a:extLst>
            </p:cNvPr>
            <p:cNvCxnSpPr/>
            <p:nvPr/>
          </p:nvCxnSpPr>
          <p:spPr bwMode="auto">
            <a:xfrm flipV="1">
              <a:off x="6420302" y="2220587"/>
              <a:ext cx="0" cy="182100"/>
            </a:xfrm>
            <a:prstGeom prst="line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B697A9E-9D1C-4260-B3CB-CC92590AF0D5}"/>
                </a:ext>
              </a:extLst>
            </p:cNvPr>
            <p:cNvSpPr txBox="1"/>
            <p:nvPr/>
          </p:nvSpPr>
          <p:spPr>
            <a:xfrm>
              <a:off x="8506933" y="2135649"/>
              <a:ext cx="673307" cy="33786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prop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0791F1A-71A0-4BCE-9E27-7C0E4687D7C3}"/>
                </a:ext>
              </a:extLst>
            </p:cNvPr>
            <p:cNvSpPr txBox="1"/>
            <p:nvPr/>
          </p:nvSpPr>
          <p:spPr>
            <a:xfrm>
              <a:off x="6422967" y="960120"/>
              <a:ext cx="1063698" cy="29562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800" b="1" dirty="0" err="1"/>
                <a:t>cascade_in</a:t>
              </a:r>
              <a:endParaRPr lang="en-US" sz="800" b="1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BB00E3D-2EDE-46A5-BDC9-9794AC3CDDA3}"/>
                </a:ext>
              </a:extLst>
            </p:cNvPr>
            <p:cNvSpPr txBox="1"/>
            <p:nvPr/>
          </p:nvSpPr>
          <p:spPr>
            <a:xfrm>
              <a:off x="6407690" y="5648124"/>
              <a:ext cx="1063698" cy="29562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800" b="1" dirty="0" err="1"/>
                <a:t>cascade_in</a:t>
              </a:r>
              <a:endParaRPr lang="en-US" sz="800" b="1" dirty="0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D826DA6-21DC-4D2C-BD02-61E4ABA45BEB}"/>
                </a:ext>
              </a:extLst>
            </p:cNvPr>
            <p:cNvCxnSpPr/>
            <p:nvPr/>
          </p:nvCxnSpPr>
          <p:spPr bwMode="auto">
            <a:xfrm flipV="1">
              <a:off x="6773163" y="1199765"/>
              <a:ext cx="1" cy="495979"/>
            </a:xfrm>
            <a:prstGeom prst="line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7B1DC5E1-D8E8-42DB-B73F-7A46C71C2CDD}"/>
                </a:ext>
              </a:extLst>
            </p:cNvPr>
            <p:cNvCxnSpPr/>
            <p:nvPr/>
          </p:nvCxnSpPr>
          <p:spPr bwMode="auto">
            <a:xfrm flipV="1">
              <a:off x="6710526" y="5156222"/>
              <a:ext cx="1" cy="495979"/>
            </a:xfrm>
            <a:prstGeom prst="line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1D7AE42-502C-4B40-B21D-A8366E77DF11}"/>
                </a:ext>
              </a:extLst>
            </p:cNvPr>
            <p:cNvSpPr/>
            <p:nvPr/>
          </p:nvSpPr>
          <p:spPr bwMode="auto">
            <a:xfrm>
              <a:off x="656018" y="2023575"/>
              <a:ext cx="682398" cy="731863"/>
            </a:xfrm>
            <a:prstGeom prst="rect">
              <a:avLst/>
            </a:prstGeom>
            <a:noFill/>
            <a:ln w="127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77738EF-922B-4FED-933C-75C63E22167F}"/>
                </a:ext>
              </a:extLst>
            </p:cNvPr>
            <p:cNvSpPr txBox="1"/>
            <p:nvPr/>
          </p:nvSpPr>
          <p:spPr>
            <a:xfrm>
              <a:off x="587145" y="2213582"/>
              <a:ext cx="801908" cy="38009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4LUT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1173A77-8F02-4D1A-A55F-14A5F199082C}"/>
                </a:ext>
              </a:extLst>
            </p:cNvPr>
            <p:cNvSpPr/>
            <p:nvPr/>
          </p:nvSpPr>
          <p:spPr bwMode="auto">
            <a:xfrm>
              <a:off x="656018" y="2755438"/>
              <a:ext cx="682398" cy="731863"/>
            </a:xfrm>
            <a:prstGeom prst="rect">
              <a:avLst/>
            </a:prstGeom>
            <a:noFill/>
            <a:ln w="127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D5C8B49-7870-4EEA-8FF1-3A3974F8AFF5}"/>
                </a:ext>
              </a:extLst>
            </p:cNvPr>
            <p:cNvSpPr txBox="1"/>
            <p:nvPr/>
          </p:nvSpPr>
          <p:spPr>
            <a:xfrm>
              <a:off x="587145" y="2945447"/>
              <a:ext cx="801907" cy="38009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4LUT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8E5CAA5-3CCA-4BB7-B5EC-A9A141DE6388}"/>
                </a:ext>
              </a:extLst>
            </p:cNvPr>
            <p:cNvSpPr/>
            <p:nvPr/>
          </p:nvSpPr>
          <p:spPr bwMode="auto">
            <a:xfrm>
              <a:off x="656018" y="3487301"/>
              <a:ext cx="682398" cy="731863"/>
            </a:xfrm>
            <a:prstGeom prst="rect">
              <a:avLst/>
            </a:prstGeom>
            <a:noFill/>
            <a:ln w="127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EB5725A-D8A1-4837-B499-CEEDFAD626E6}"/>
                </a:ext>
              </a:extLst>
            </p:cNvPr>
            <p:cNvSpPr txBox="1"/>
            <p:nvPr/>
          </p:nvSpPr>
          <p:spPr>
            <a:xfrm>
              <a:off x="587145" y="3677310"/>
              <a:ext cx="801907" cy="38009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4LUT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5CEE9155-B943-41A9-9A58-8D9AC4C60993}"/>
                </a:ext>
              </a:extLst>
            </p:cNvPr>
            <p:cNvSpPr/>
            <p:nvPr/>
          </p:nvSpPr>
          <p:spPr bwMode="auto">
            <a:xfrm>
              <a:off x="656018" y="4219165"/>
              <a:ext cx="682398" cy="731863"/>
            </a:xfrm>
            <a:prstGeom prst="rect">
              <a:avLst/>
            </a:prstGeom>
            <a:noFill/>
            <a:ln w="127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C61A768-743D-4AF6-8246-17FDA94CC0F6}"/>
                </a:ext>
              </a:extLst>
            </p:cNvPr>
            <p:cNvSpPr txBox="1"/>
            <p:nvPr/>
          </p:nvSpPr>
          <p:spPr>
            <a:xfrm>
              <a:off x="587145" y="4409175"/>
              <a:ext cx="801907" cy="38009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4LUT</a:t>
              </a:r>
            </a:p>
          </p:txBody>
        </p:sp>
        <p:sp>
          <p:nvSpPr>
            <p:cNvPr id="76" name="Trapezoid 75">
              <a:extLst>
                <a:ext uri="{FF2B5EF4-FFF2-40B4-BE49-F238E27FC236}">
                  <a16:creationId xmlns:a16="http://schemas.microsoft.com/office/drawing/2014/main" id="{0C95A8D3-00B3-4743-9E03-FA4DF02F4A4B}"/>
                </a:ext>
              </a:extLst>
            </p:cNvPr>
            <p:cNvSpPr/>
            <p:nvPr/>
          </p:nvSpPr>
          <p:spPr bwMode="auto">
            <a:xfrm rot="5400000">
              <a:off x="1295549" y="4113977"/>
              <a:ext cx="892207" cy="248145"/>
            </a:xfrm>
            <a:prstGeom prst="trapezoid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77" name="Trapezoid 76">
              <a:extLst>
                <a:ext uri="{FF2B5EF4-FFF2-40B4-BE49-F238E27FC236}">
                  <a16:creationId xmlns:a16="http://schemas.microsoft.com/office/drawing/2014/main" id="{3E81BE22-46D8-49B1-9CD4-AD8106DCA6B1}"/>
                </a:ext>
              </a:extLst>
            </p:cNvPr>
            <p:cNvSpPr/>
            <p:nvPr/>
          </p:nvSpPr>
          <p:spPr bwMode="auto">
            <a:xfrm rot="5400000">
              <a:off x="1977946" y="3363229"/>
              <a:ext cx="892207" cy="248145"/>
            </a:xfrm>
            <a:prstGeom prst="trapezoid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90AE0FC-C043-418D-80E9-E5610C4A6DA8}"/>
                </a:ext>
              </a:extLst>
            </p:cNvPr>
            <p:cNvCxnSpPr>
              <a:stCxn id="68" idx="3"/>
            </p:cNvCxnSpPr>
            <p:nvPr/>
          </p:nvCxnSpPr>
          <p:spPr bwMode="auto">
            <a:xfrm>
              <a:off x="1338416" y="2389506"/>
              <a:ext cx="279163" cy="0"/>
            </a:xfrm>
            <a:prstGeom prst="line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609F1C5-B1D5-4613-AEDF-7356D944E60D}"/>
                </a:ext>
              </a:extLst>
            </p:cNvPr>
            <p:cNvCxnSpPr/>
            <p:nvPr/>
          </p:nvCxnSpPr>
          <p:spPr bwMode="auto">
            <a:xfrm>
              <a:off x="1329520" y="3121370"/>
              <a:ext cx="279163" cy="0"/>
            </a:xfrm>
            <a:prstGeom prst="line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94AFD4C-7839-46B4-8ACC-16021EFC35F1}"/>
                </a:ext>
              </a:extLst>
            </p:cNvPr>
            <p:cNvCxnSpPr/>
            <p:nvPr/>
          </p:nvCxnSpPr>
          <p:spPr bwMode="auto">
            <a:xfrm>
              <a:off x="1329520" y="3855833"/>
              <a:ext cx="279163" cy="0"/>
            </a:xfrm>
            <a:prstGeom prst="line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BF749ED-D684-4170-8525-379AADDC3F11}"/>
                </a:ext>
              </a:extLst>
            </p:cNvPr>
            <p:cNvCxnSpPr/>
            <p:nvPr/>
          </p:nvCxnSpPr>
          <p:spPr bwMode="auto">
            <a:xfrm>
              <a:off x="1338416" y="4585096"/>
              <a:ext cx="279163" cy="0"/>
            </a:xfrm>
            <a:prstGeom prst="line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Elbow Connector 41">
              <a:extLst>
                <a:ext uri="{FF2B5EF4-FFF2-40B4-BE49-F238E27FC236}">
                  <a16:creationId xmlns:a16="http://schemas.microsoft.com/office/drawing/2014/main" id="{75D8547A-ACC2-4446-BD41-7DC4BBE91050}"/>
                </a:ext>
              </a:extLst>
            </p:cNvPr>
            <p:cNvCxnSpPr/>
            <p:nvPr/>
          </p:nvCxnSpPr>
          <p:spPr bwMode="auto">
            <a:xfrm flipV="1">
              <a:off x="1865725" y="3853233"/>
              <a:ext cx="434252" cy="384816"/>
            </a:xfrm>
            <a:prstGeom prst="bentConnector3">
              <a:avLst>
                <a:gd name="adj1" fmla="val 50000"/>
              </a:avLst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Elbow Connector 43">
              <a:extLst>
                <a:ext uri="{FF2B5EF4-FFF2-40B4-BE49-F238E27FC236}">
                  <a16:creationId xmlns:a16="http://schemas.microsoft.com/office/drawing/2014/main" id="{6B8C1C6A-BBF6-47C3-9B2B-29C82B6FB2D2}"/>
                </a:ext>
              </a:extLst>
            </p:cNvPr>
            <p:cNvCxnSpPr/>
            <p:nvPr/>
          </p:nvCxnSpPr>
          <p:spPr bwMode="auto">
            <a:xfrm flipH="1" flipV="1">
              <a:off x="1865725" y="2807845"/>
              <a:ext cx="434252" cy="384816"/>
            </a:xfrm>
            <a:prstGeom prst="bentConnector3">
              <a:avLst>
                <a:gd name="adj1" fmla="val 50000"/>
              </a:avLst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D31C2C5-EFD8-47A0-9F09-2212A1982D8B}"/>
                </a:ext>
              </a:extLst>
            </p:cNvPr>
            <p:cNvCxnSpPr>
              <a:cxnSpLocks/>
              <a:stCxn id="77" idx="1"/>
            </p:cNvCxnSpPr>
            <p:nvPr/>
          </p:nvCxnSpPr>
          <p:spPr bwMode="auto">
            <a:xfrm flipV="1">
              <a:off x="2424049" y="1514076"/>
              <a:ext cx="1" cy="1558140"/>
            </a:xfrm>
            <a:prstGeom prst="line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62F3177F-6121-4A63-9475-8E3B64F5A1CF}"/>
                </a:ext>
              </a:extLst>
            </p:cNvPr>
            <p:cNvCxnSpPr/>
            <p:nvPr/>
          </p:nvCxnSpPr>
          <p:spPr bwMode="auto">
            <a:xfrm>
              <a:off x="2082851" y="2807845"/>
              <a:ext cx="1457848" cy="0"/>
            </a:xfrm>
            <a:prstGeom prst="straightConnector1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DD77111E-7D01-43C7-836D-4CE95BEDB69D}"/>
                </a:ext>
              </a:extLst>
            </p:cNvPr>
            <p:cNvCxnSpPr/>
            <p:nvPr/>
          </p:nvCxnSpPr>
          <p:spPr bwMode="auto">
            <a:xfrm>
              <a:off x="2548122" y="3480252"/>
              <a:ext cx="992578" cy="0"/>
            </a:xfrm>
            <a:prstGeom prst="straightConnector1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BF053BB-431F-49B8-9C06-0D8D91124AD8}"/>
                </a:ext>
              </a:extLst>
            </p:cNvPr>
            <p:cNvSpPr txBox="1"/>
            <p:nvPr/>
          </p:nvSpPr>
          <p:spPr>
            <a:xfrm>
              <a:off x="2296168" y="1176330"/>
              <a:ext cx="427593" cy="27451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700" b="1" dirty="0"/>
                <a:t>A6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63461C5-8865-4D65-85A9-82E4FEB09EE0}"/>
                </a:ext>
              </a:extLst>
            </p:cNvPr>
            <p:cNvSpPr txBox="1"/>
            <p:nvPr/>
          </p:nvSpPr>
          <p:spPr>
            <a:xfrm>
              <a:off x="3567094" y="3383858"/>
              <a:ext cx="507966" cy="33786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O6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2E0402BA-7A56-40CE-B01A-5A9AD6C8A83E}"/>
                </a:ext>
              </a:extLst>
            </p:cNvPr>
            <p:cNvSpPr txBox="1"/>
            <p:nvPr/>
          </p:nvSpPr>
          <p:spPr>
            <a:xfrm>
              <a:off x="3535660" y="2711452"/>
              <a:ext cx="507966" cy="33786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O5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11F3526-FB3E-4A6B-88FB-289CCC603980}"/>
                </a:ext>
              </a:extLst>
            </p:cNvPr>
            <p:cNvSpPr txBox="1"/>
            <p:nvPr/>
          </p:nvSpPr>
          <p:spPr>
            <a:xfrm>
              <a:off x="1604826" y="1182461"/>
              <a:ext cx="427593" cy="27451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700" b="1" dirty="0"/>
                <a:t>A5</a:t>
              </a:r>
            </a:p>
          </p:txBody>
        </p:sp>
        <p:sp>
          <p:nvSpPr>
            <p:cNvPr id="91" name="Arrow: Right 90">
              <a:extLst>
                <a:ext uri="{FF2B5EF4-FFF2-40B4-BE49-F238E27FC236}">
                  <a16:creationId xmlns:a16="http://schemas.microsoft.com/office/drawing/2014/main" id="{0009DA0F-F26E-4684-A576-910BB356B044}"/>
                </a:ext>
              </a:extLst>
            </p:cNvPr>
            <p:cNvSpPr/>
            <p:nvPr/>
          </p:nvSpPr>
          <p:spPr bwMode="auto">
            <a:xfrm>
              <a:off x="4402773" y="2956118"/>
              <a:ext cx="575971" cy="431610"/>
            </a:xfrm>
            <a:prstGeom prst="rightArrow">
              <a:avLst/>
            </a:prstGeom>
            <a:solidFill>
              <a:schemeClr val="tx1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07F00F3-D351-44A0-A1A9-14A698D99827}"/>
                </a:ext>
              </a:extLst>
            </p:cNvPr>
            <p:cNvCxnSpPr>
              <a:cxnSpLocks/>
              <a:stCxn id="76" idx="1"/>
            </p:cNvCxnSpPr>
            <p:nvPr/>
          </p:nvCxnSpPr>
          <p:spPr bwMode="auto">
            <a:xfrm flipV="1">
              <a:off x="1741652" y="1514076"/>
              <a:ext cx="0" cy="2308888"/>
            </a:xfrm>
            <a:prstGeom prst="line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3" name="Trapezoid 92">
              <a:extLst>
                <a:ext uri="{FF2B5EF4-FFF2-40B4-BE49-F238E27FC236}">
                  <a16:creationId xmlns:a16="http://schemas.microsoft.com/office/drawing/2014/main" id="{05E81634-7D09-4023-A5D0-97A6C1BCAC40}"/>
                </a:ext>
              </a:extLst>
            </p:cNvPr>
            <p:cNvSpPr/>
            <p:nvPr/>
          </p:nvSpPr>
          <p:spPr bwMode="auto">
            <a:xfrm rot="5400000">
              <a:off x="1295548" y="2637285"/>
              <a:ext cx="892207" cy="248145"/>
            </a:xfrm>
            <a:prstGeom prst="trapezoid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3300073-06A2-4553-AA18-B12F66FBAFC7}"/>
                </a:ext>
              </a:extLst>
            </p:cNvPr>
            <p:cNvCxnSpPr/>
            <p:nvPr/>
          </p:nvCxnSpPr>
          <p:spPr bwMode="auto">
            <a:xfrm>
              <a:off x="721368" y="1793469"/>
              <a:ext cx="0" cy="223985"/>
            </a:xfrm>
            <a:prstGeom prst="line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F93B963B-FF1A-48A0-92FF-04D7F80B5406}"/>
                </a:ext>
              </a:extLst>
            </p:cNvPr>
            <p:cNvCxnSpPr/>
            <p:nvPr/>
          </p:nvCxnSpPr>
          <p:spPr bwMode="auto">
            <a:xfrm>
              <a:off x="911948" y="1794266"/>
              <a:ext cx="0" cy="223985"/>
            </a:xfrm>
            <a:prstGeom prst="line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2205A0E-CFCF-4FFE-B41F-955FB9B3A907}"/>
                </a:ext>
              </a:extLst>
            </p:cNvPr>
            <p:cNvCxnSpPr/>
            <p:nvPr/>
          </p:nvCxnSpPr>
          <p:spPr bwMode="auto">
            <a:xfrm>
              <a:off x="1094828" y="1791635"/>
              <a:ext cx="0" cy="223985"/>
            </a:xfrm>
            <a:prstGeom prst="line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D0D1D8C-8470-468C-9AD2-B438ACA4C7A4}"/>
                </a:ext>
              </a:extLst>
            </p:cNvPr>
            <p:cNvCxnSpPr/>
            <p:nvPr/>
          </p:nvCxnSpPr>
          <p:spPr bwMode="auto">
            <a:xfrm>
              <a:off x="1286975" y="1791635"/>
              <a:ext cx="0" cy="223985"/>
            </a:xfrm>
            <a:prstGeom prst="line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FB88E1DC-9396-47DD-BB2A-B991F1098CC2}"/>
                </a:ext>
              </a:extLst>
            </p:cNvPr>
            <p:cNvSpPr txBox="1"/>
            <p:nvPr/>
          </p:nvSpPr>
          <p:spPr>
            <a:xfrm>
              <a:off x="526821" y="1567188"/>
              <a:ext cx="1026955" cy="27451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700" b="1" dirty="0"/>
                <a:t>A1 A2 A3 A4</a:t>
              </a:r>
            </a:p>
          </p:txBody>
        </p:sp>
      </p:grpSp>
      <p:pic>
        <p:nvPicPr>
          <p:cNvPr id="99" name="Picture 98">
            <a:extLst>
              <a:ext uri="{FF2B5EF4-FFF2-40B4-BE49-F238E27FC236}">
                <a16:creationId xmlns:a16="http://schemas.microsoft.com/office/drawing/2014/main" id="{D943EEC4-9E91-422E-9EA8-F00253AFB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947" y="4086230"/>
            <a:ext cx="6156273" cy="26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42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Imux</a:t>
            </a:r>
            <a:r>
              <a:rPr lang="en-US" dirty="0"/>
              <a:t> Registers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47700" y="1463040"/>
            <a:ext cx="4922590" cy="475940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Increase design speed with minimal design adaptation and low cost</a:t>
            </a:r>
          </a:p>
          <a:p>
            <a:pPr lvl="1"/>
            <a:r>
              <a:rPr lang="en-US" dirty="0"/>
              <a:t>All designs benefit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Bypassable</a:t>
            </a:r>
            <a:r>
              <a:rPr lang="en-US" dirty="0">
                <a:solidFill>
                  <a:schemeClr val="tx1"/>
                </a:solidFill>
              </a:rPr>
              <a:t> registers + clock modulation on each block input</a:t>
            </a:r>
          </a:p>
          <a:p>
            <a:r>
              <a:rPr lang="en-US" dirty="0">
                <a:solidFill>
                  <a:schemeClr val="tx1"/>
                </a:solidFill>
              </a:rPr>
              <a:t>Flexible input registers</a:t>
            </a:r>
          </a:p>
          <a:p>
            <a:pPr lvl="1"/>
            <a:r>
              <a:rPr lang="en-US" dirty="0"/>
              <a:t>Clock enable, sync/</a:t>
            </a:r>
            <a:r>
              <a:rPr lang="en-US" dirty="0" err="1"/>
              <a:t>async</a:t>
            </a:r>
            <a:r>
              <a:rPr lang="en-US" dirty="0"/>
              <a:t> reset, initialization</a:t>
            </a:r>
          </a:p>
          <a:p>
            <a:r>
              <a:rPr lang="en-US" dirty="0">
                <a:solidFill>
                  <a:schemeClr val="tx1"/>
                </a:solidFill>
              </a:rPr>
              <a:t>Multiple modes</a:t>
            </a:r>
          </a:p>
          <a:p>
            <a:pPr lvl="1"/>
            <a:r>
              <a:rPr lang="en-US" dirty="0"/>
              <a:t>Time borrowing – transparent to user</a:t>
            </a:r>
          </a:p>
          <a:p>
            <a:pPr lvl="1"/>
            <a:r>
              <a:rPr lang="en-US" dirty="0"/>
              <a:t>Hold fixing – fixes min delays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Pipelining/Retiming </a:t>
            </a:r>
          </a:p>
          <a:p>
            <a:pPr lvl="1"/>
            <a:r>
              <a:rPr lang="en-US" dirty="0"/>
              <a:t>Pipelining/Retiming + time borrowing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&gt;&gt; </a:t>
            </a:r>
            <a:fld id="{626C978B-826E-438C-909A-E9C381D3FF0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C6B421-7298-4EEC-8E96-15956973F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950" y="1087752"/>
            <a:ext cx="6601746" cy="51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5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071D248-948A-4D0E-991D-717A8C411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Imux</a:t>
            </a:r>
            <a:r>
              <a:rPr lang="en-US" dirty="0"/>
              <a:t> Register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0AF3F-C868-498C-AB62-21882AD281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&gt;&gt; </a:t>
            </a:r>
            <a:fld id="{626C978B-826E-438C-909A-E9C381D3FF0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EABDF5-DED9-42EA-8FC4-2F2EF31122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69" y="1885691"/>
            <a:ext cx="11371582" cy="343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62077"/>
      </p:ext>
    </p:extLst>
  </p:cSld>
  <p:clrMapOvr>
    <a:masterClrMapping/>
  </p:clrMapOvr>
</p:sld>
</file>

<file path=ppt/theme/theme1.xml><?xml version="1.0" encoding="utf-8"?>
<a:theme xmlns:a="http://schemas.openxmlformats.org/drawingml/2006/main" name="Xilinx-5">
  <a:themeElements>
    <a:clrScheme name="Custom 1">
      <a:dk1>
        <a:srgbClr val="0C0C0C"/>
      </a:dk1>
      <a:lt1>
        <a:srgbClr val="FFFFFF"/>
      </a:lt1>
      <a:dk2>
        <a:srgbClr val="161C2E"/>
      </a:dk2>
      <a:lt2>
        <a:srgbClr val="7F7F7F"/>
      </a:lt2>
      <a:accent1>
        <a:srgbClr val="EB1C23"/>
      </a:accent1>
      <a:accent2>
        <a:srgbClr val="30364B"/>
      </a:accent2>
      <a:accent3>
        <a:srgbClr val="5F5F5F"/>
      </a:accent3>
      <a:accent4>
        <a:srgbClr val="1B3866"/>
      </a:accent4>
      <a:accent5>
        <a:srgbClr val="AC171F"/>
      </a:accent5>
      <a:accent6>
        <a:srgbClr val="1E640E"/>
      </a:accent6>
      <a:hlink>
        <a:srgbClr val="055C99"/>
      </a:hlink>
      <a:folHlink>
        <a:srgbClr val="5F5F5F"/>
      </a:folHlink>
    </a:clrScheme>
    <a:fontScheme name="Xilinx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Xilinx Template-2018_Final" id="{8EAA0390-25DA-40F6-91EE-6256FBCE60F9}" vid="{C65F650B-92F3-42E3-836C-67E49B711D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DE4EDA1662A54EBBC1551524C1EEFE" ma:contentTypeVersion="0" ma:contentTypeDescription="Create a new document." ma:contentTypeScope="" ma:versionID="4f26dedca2dadd2026fff31b2e176c0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CCF7C7-AF4A-4858-B8FA-4DAE9F2C45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83A9812-71D9-4FF1-B671-B0E6DFC7C23E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8E7F8E7-122C-4894-9F24-B20F3DFD15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40887</TotalTime>
  <Words>1382</Words>
  <Application>Microsoft Office PowerPoint</Application>
  <PresentationFormat>Widescreen</PresentationFormat>
  <Paragraphs>266</Paragraphs>
  <Slides>16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Wingdings</vt:lpstr>
      <vt:lpstr>Xilinx-5</vt:lpstr>
      <vt:lpstr>Visio</vt:lpstr>
      <vt:lpstr>Xilinx Adaptive Compute Acceleration Platform:  Versal Architecture</vt:lpstr>
      <vt:lpstr>In Search of a Scalable Fabric Solution</vt:lpstr>
      <vt:lpstr>Scalable Routing</vt:lpstr>
      <vt:lpstr>Interconnect</vt:lpstr>
      <vt:lpstr>Interposer Routing</vt:lpstr>
      <vt:lpstr>Scalable Compute</vt:lpstr>
      <vt:lpstr>Streamlined CLB</vt:lpstr>
      <vt:lpstr>Imux Registers</vt:lpstr>
      <vt:lpstr>Imux Register Examples</vt:lpstr>
      <vt:lpstr>Global Clocking</vt:lpstr>
      <vt:lpstr>Scalable Platform</vt:lpstr>
      <vt:lpstr>Configuration</vt:lpstr>
      <vt:lpstr>Hardened Features</vt:lpstr>
      <vt:lpstr>Conclusion</vt:lpstr>
      <vt:lpstr>Backup</vt:lpstr>
      <vt:lpstr>Versal Architecture</vt:lpstr>
    </vt:vector>
  </TitlesOfParts>
  <Company>Xilinx Inc,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3D or 3D + Planar?</dc:title>
  <dc:creator>Brian Gaide</dc:creator>
  <cp:keywords>Public, , , , , , , , ,</cp:keywords>
  <cp:lastModifiedBy>John Lockwood</cp:lastModifiedBy>
  <cp:revision>203</cp:revision>
  <dcterms:created xsi:type="dcterms:W3CDTF">2019-01-14T22:57:48Z</dcterms:created>
  <dcterms:modified xsi:type="dcterms:W3CDTF">2019-02-24T17:57:41Z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0x010100E6DE4EDA1662A54EBBC1551524C1EEFE</vt:lpwstr>
  </property>
  <property fmtid="{D5CDD505-2E9C-101B-9397-08002B2CF9AE}" pid="3" name="TitusGUID">
    <vt:lpwstr>50c69092-4362-4d7a-a57a-5625350d15ff</vt:lpwstr>
  </property>
  <property fmtid="{D5CDD505-2E9C-101B-9397-08002B2CF9AE}" pid="4" name="XilinxPublication Year">
    <vt:lpwstr>2019</vt:lpwstr>
  </property>
  <property fmtid="{D5CDD505-2E9C-101B-9397-08002B2CF9AE}" pid="5" name="XilinxVisual Markings">
    <vt:lpwstr>Yes</vt:lpwstr>
  </property>
  <property fmtid="{D5CDD505-2E9C-101B-9397-08002B2CF9AE}" pid="6" name="XilinxAdditional Classifications">
    <vt:lpwstr/>
  </property>
  <property fmtid="{D5CDD505-2E9C-101B-9397-08002B2CF9AE}" pid="7" name="XilinxDevelopment Projects">
    <vt:lpwstr/>
  </property>
  <property fmtid="{D5CDD505-2E9C-101B-9397-08002B2CF9AE}" pid="8" name="XilinxThird Party">
    <vt:lpwstr/>
  </property>
  <property fmtid="{D5CDD505-2E9C-101B-9397-08002B2CF9AE}" pid="9" name="XilinxExport Control">
    <vt:lpwstr/>
  </property>
  <property fmtid="{D5CDD505-2E9C-101B-9397-08002B2CF9AE}" pid="10" name="XilinxNote (Line 2)">
    <vt:lpwstr/>
  </property>
  <property fmtid="{D5CDD505-2E9C-101B-9397-08002B2CF9AE}" pid="11" name="XilinxClassification">
    <vt:lpwstr>Public</vt:lpwstr>
  </property>
  <property fmtid="{D5CDD505-2E9C-101B-9397-08002B2CF9AE}" pid="12" name="VisualMarkings">
    <vt:lpwstr>Yes</vt:lpwstr>
  </property>
  <property fmtid="{D5CDD505-2E9C-101B-9397-08002B2CF9AE}" pid="13" name="PublicationYear">
    <vt:lpwstr>2019</vt:lpwstr>
  </property>
</Properties>
</file>